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8" r:id="rId10"/>
    <p:sldId id="272" r:id="rId11"/>
    <p:sldId id="270" r:id="rId12"/>
    <p:sldId id="271" r:id="rId13"/>
    <p:sldId id="269" r:id="rId14"/>
    <p:sldId id="264" r:id="rId15"/>
    <p:sldId id="265" r:id="rId16"/>
    <p:sldId id="266" r:id="rId17"/>
    <p:sldId id="267" r:id="rId18"/>
  </p:sldIdLst>
  <p:sldSz cx="9144000" cy="6858000" type="screen4x3"/>
  <p:notesSz cx="6858000" cy="9144000"/>
  <p:defaultTextStyle>
    <a:defPPr>
      <a:defRPr lang="it-IT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94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Objects="1">
      <p:cViewPr>
        <p:scale>
          <a:sx n="74" d="100"/>
          <a:sy n="74" d="100"/>
        </p:scale>
        <p:origin x="-1182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WimHugo\AppData\Roaming\Microsoft\Excel\G342.1.0%20(version%201).xlsb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Z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radarChart>
        <c:radarStyle val="marker"/>
        <c:varyColors val="0"/>
        <c:ser>
          <c:idx val="5"/>
          <c:order val="0"/>
          <c:tx>
            <c:strRef>
              <c:f>'Mandate Comparisons'!$H$16</c:f>
              <c:strCache>
                <c:ptCount val="1"/>
                <c:pt idx="0">
                  <c:v>Typical Search Engine</c:v>
                </c:pt>
              </c:strCache>
            </c:strRef>
          </c:tx>
          <c:marker>
            <c:symbol val="none"/>
          </c:marker>
          <c:cat>
            <c:strRef>
              <c:f>'Mandate Comparisons'!$B$17:$B$21</c:f>
              <c:strCache>
                <c:ptCount val="5"/>
                <c:pt idx="0">
                  <c:v>Geographical Coverage</c:v>
                </c:pt>
                <c:pt idx="1">
                  <c:v>Knowledge Mandate</c:v>
                </c:pt>
                <c:pt idx="2">
                  <c:v>Temporal Coverage</c:v>
                </c:pt>
                <c:pt idx="3">
                  <c:v>Value Addition</c:v>
                </c:pt>
                <c:pt idx="4">
                  <c:v>Value Judgement</c:v>
                </c:pt>
              </c:strCache>
            </c:strRef>
          </c:cat>
          <c:val>
            <c:numRef>
              <c:f>'Mandate Comparisons'!$H$17:$H$21</c:f>
              <c:numCache>
                <c:formatCode>General</c:formatCode>
                <c:ptCount val="5"/>
                <c:pt idx="0">
                  <c:v>5</c:v>
                </c:pt>
                <c:pt idx="1">
                  <c:v>5</c:v>
                </c:pt>
                <c:pt idx="2">
                  <c:v>5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</c:ser>
        <c:ser>
          <c:idx val="6"/>
          <c:order val="1"/>
          <c:tx>
            <c:strRef>
              <c:f>'Mandate Comparisons'!$I$16</c:f>
              <c:strCache>
                <c:ptCount val="1"/>
                <c:pt idx="0">
                  <c:v>Wikipedia</c:v>
                </c:pt>
              </c:strCache>
            </c:strRef>
          </c:tx>
          <c:marker>
            <c:symbol val="none"/>
          </c:marker>
          <c:cat>
            <c:strRef>
              <c:f>'Mandate Comparisons'!$B$17:$B$21</c:f>
              <c:strCache>
                <c:ptCount val="5"/>
                <c:pt idx="0">
                  <c:v>Geographical Coverage</c:v>
                </c:pt>
                <c:pt idx="1">
                  <c:v>Knowledge Mandate</c:v>
                </c:pt>
                <c:pt idx="2">
                  <c:v>Temporal Coverage</c:v>
                </c:pt>
                <c:pt idx="3">
                  <c:v>Value Addition</c:v>
                </c:pt>
                <c:pt idx="4">
                  <c:v>Value Judgement</c:v>
                </c:pt>
              </c:strCache>
            </c:strRef>
          </c:cat>
          <c:val>
            <c:numRef>
              <c:f>'Mandate Comparisons'!$I$17:$I$21</c:f>
              <c:numCache>
                <c:formatCode>General</c:formatCode>
                <c:ptCount val="5"/>
                <c:pt idx="0">
                  <c:v>5</c:v>
                </c:pt>
                <c:pt idx="1">
                  <c:v>4</c:v>
                </c:pt>
                <c:pt idx="2">
                  <c:v>5</c:v>
                </c:pt>
                <c:pt idx="3">
                  <c:v>1</c:v>
                </c:pt>
                <c:pt idx="4">
                  <c:v>4</c:v>
                </c:pt>
              </c:numCache>
            </c:numRef>
          </c:val>
        </c:ser>
        <c:ser>
          <c:idx val="1"/>
          <c:order val="2"/>
          <c:tx>
            <c:strRef>
              <c:f>'Mandate Comparisons'!$D$16</c:f>
              <c:strCache>
                <c:ptCount val="1"/>
                <c:pt idx="0">
                  <c:v>World Data System</c:v>
                </c:pt>
              </c:strCache>
            </c:strRef>
          </c:tx>
          <c:marker>
            <c:symbol val="none"/>
          </c:marker>
          <c:cat>
            <c:strRef>
              <c:f>'Mandate Comparisons'!$B$17:$B$21</c:f>
              <c:strCache>
                <c:ptCount val="5"/>
                <c:pt idx="0">
                  <c:v>Geographical Coverage</c:v>
                </c:pt>
                <c:pt idx="1">
                  <c:v>Knowledge Mandate</c:v>
                </c:pt>
                <c:pt idx="2">
                  <c:v>Temporal Coverage</c:v>
                </c:pt>
                <c:pt idx="3">
                  <c:v>Value Addition</c:v>
                </c:pt>
                <c:pt idx="4">
                  <c:v>Value Judgement</c:v>
                </c:pt>
              </c:strCache>
            </c:strRef>
          </c:cat>
          <c:val>
            <c:numRef>
              <c:f>'Mandate Comparisons'!$D$17:$D$21</c:f>
              <c:numCache>
                <c:formatCode>General</c:formatCode>
                <c:ptCount val="5"/>
                <c:pt idx="0">
                  <c:v>5</c:v>
                </c:pt>
                <c:pt idx="1">
                  <c:v>4</c:v>
                </c:pt>
                <c:pt idx="2">
                  <c:v>3</c:v>
                </c:pt>
                <c:pt idx="3">
                  <c:v>5</c:v>
                </c:pt>
                <c:pt idx="4">
                  <c:v>5</c:v>
                </c:pt>
              </c:numCache>
            </c:numRef>
          </c:val>
        </c:ser>
        <c:ser>
          <c:idx val="2"/>
          <c:order val="3"/>
          <c:tx>
            <c:strRef>
              <c:f>'Mandate Comparisons'!$E$16</c:f>
              <c:strCache>
                <c:ptCount val="1"/>
                <c:pt idx="0">
                  <c:v>GEOSS</c:v>
                </c:pt>
              </c:strCache>
            </c:strRef>
          </c:tx>
          <c:marker>
            <c:symbol val="none"/>
          </c:marker>
          <c:cat>
            <c:strRef>
              <c:f>'Mandate Comparisons'!$B$17:$B$21</c:f>
              <c:strCache>
                <c:ptCount val="5"/>
                <c:pt idx="0">
                  <c:v>Geographical Coverage</c:v>
                </c:pt>
                <c:pt idx="1">
                  <c:v>Knowledge Mandate</c:v>
                </c:pt>
                <c:pt idx="2">
                  <c:v>Temporal Coverage</c:v>
                </c:pt>
                <c:pt idx="3">
                  <c:v>Value Addition</c:v>
                </c:pt>
                <c:pt idx="4">
                  <c:v>Value Judgement</c:v>
                </c:pt>
              </c:strCache>
            </c:strRef>
          </c:cat>
          <c:val>
            <c:numRef>
              <c:f>'Mandate Comparisons'!$E$17:$E$21</c:f>
              <c:numCache>
                <c:formatCode>General</c:formatCode>
                <c:ptCount val="5"/>
                <c:pt idx="0">
                  <c:v>5</c:v>
                </c:pt>
                <c:pt idx="1">
                  <c:v>3</c:v>
                </c:pt>
                <c:pt idx="2">
                  <c:v>3</c:v>
                </c:pt>
                <c:pt idx="3">
                  <c:v>3</c:v>
                </c:pt>
                <c:pt idx="4">
                  <c:v>3</c:v>
                </c:pt>
              </c:numCache>
            </c:numRef>
          </c:val>
        </c:ser>
        <c:ser>
          <c:idx val="0"/>
          <c:order val="4"/>
          <c:tx>
            <c:strRef>
              <c:f>'Mandate Comparisons'!$C$16</c:f>
              <c:strCache>
                <c:ptCount val="1"/>
                <c:pt idx="0">
                  <c:v>World Data  Centre</c:v>
                </c:pt>
              </c:strCache>
            </c:strRef>
          </c:tx>
          <c:marker>
            <c:symbol val="none"/>
          </c:marker>
          <c:cat>
            <c:strRef>
              <c:f>'Mandate Comparisons'!$B$17:$B$21</c:f>
              <c:strCache>
                <c:ptCount val="5"/>
                <c:pt idx="0">
                  <c:v>Geographical Coverage</c:v>
                </c:pt>
                <c:pt idx="1">
                  <c:v>Knowledge Mandate</c:v>
                </c:pt>
                <c:pt idx="2">
                  <c:v>Temporal Coverage</c:v>
                </c:pt>
                <c:pt idx="3">
                  <c:v>Value Addition</c:v>
                </c:pt>
                <c:pt idx="4">
                  <c:v>Value Judgement</c:v>
                </c:pt>
              </c:strCache>
            </c:strRef>
          </c:cat>
          <c:val>
            <c:numRef>
              <c:f>'Mandate Comparisons'!$C$17:$C$21</c:f>
              <c:numCache>
                <c:formatCode>General</c:formatCode>
                <c:ptCount val="5"/>
                <c:pt idx="0">
                  <c:v>4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  <c:pt idx="4">
                  <c:v>5</c:v>
                </c:pt>
              </c:numCache>
            </c:numRef>
          </c:val>
        </c:ser>
        <c:ser>
          <c:idx val="4"/>
          <c:order val="5"/>
          <c:tx>
            <c:strRef>
              <c:f>'Mandate Comparisons'!$G$16</c:f>
              <c:strCache>
                <c:ptCount val="1"/>
                <c:pt idx="0">
                  <c:v>GBIF</c:v>
                </c:pt>
              </c:strCache>
            </c:strRef>
          </c:tx>
          <c:marker>
            <c:symbol val="none"/>
          </c:marker>
          <c:cat>
            <c:strRef>
              <c:f>'Mandate Comparisons'!$B$17:$B$21</c:f>
              <c:strCache>
                <c:ptCount val="5"/>
                <c:pt idx="0">
                  <c:v>Geographical Coverage</c:v>
                </c:pt>
                <c:pt idx="1">
                  <c:v>Knowledge Mandate</c:v>
                </c:pt>
                <c:pt idx="2">
                  <c:v>Temporal Coverage</c:v>
                </c:pt>
                <c:pt idx="3">
                  <c:v>Value Addition</c:v>
                </c:pt>
                <c:pt idx="4">
                  <c:v>Value Judgement</c:v>
                </c:pt>
              </c:strCache>
            </c:strRef>
          </c:cat>
          <c:val>
            <c:numRef>
              <c:f>'Mandate Comparisons'!$G$17:$G$21</c:f>
              <c:numCache>
                <c:formatCode>General</c:formatCode>
                <c:ptCount val="5"/>
                <c:pt idx="0">
                  <c:v>5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</c:ser>
        <c:ser>
          <c:idx val="3"/>
          <c:order val="6"/>
          <c:tx>
            <c:strRef>
              <c:f>'Mandate Comparisons'!$F$16</c:f>
              <c:strCache>
                <c:ptCount val="1"/>
                <c:pt idx="0">
                  <c:v>Typical National GBIF Node</c:v>
                </c:pt>
              </c:strCache>
            </c:strRef>
          </c:tx>
          <c:marker>
            <c:symbol val="none"/>
          </c:marker>
          <c:cat>
            <c:strRef>
              <c:f>'Mandate Comparisons'!$B$17:$B$21</c:f>
              <c:strCache>
                <c:ptCount val="5"/>
                <c:pt idx="0">
                  <c:v>Geographical Coverage</c:v>
                </c:pt>
                <c:pt idx="1">
                  <c:v>Knowledge Mandate</c:v>
                </c:pt>
                <c:pt idx="2">
                  <c:v>Temporal Coverage</c:v>
                </c:pt>
                <c:pt idx="3">
                  <c:v>Value Addition</c:v>
                </c:pt>
                <c:pt idx="4">
                  <c:v>Value Judgement</c:v>
                </c:pt>
              </c:strCache>
            </c:strRef>
          </c:cat>
          <c:val>
            <c:numRef>
              <c:f>'Mandate Comparisons'!$F$17:$F$21</c:f>
              <c:numCache>
                <c:formatCode>General</c:formatCode>
                <c:ptCount val="5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9508480"/>
        <c:axId val="155298432"/>
      </c:radarChart>
      <c:catAx>
        <c:axId val="109508480"/>
        <c:scaling>
          <c:orientation val="minMax"/>
        </c:scaling>
        <c:delete val="0"/>
        <c:axPos val="b"/>
        <c:majorGridlines/>
        <c:majorTickMark val="out"/>
        <c:minorTickMark val="none"/>
        <c:tickLblPos val="nextTo"/>
        <c:crossAx val="155298432"/>
        <c:crosses val="autoZero"/>
        <c:auto val="1"/>
        <c:lblAlgn val="ctr"/>
        <c:lblOffset val="100"/>
        <c:noMultiLvlLbl val="0"/>
      </c:catAx>
      <c:valAx>
        <c:axId val="155298432"/>
        <c:scaling>
          <c:orientation val="minMax"/>
        </c:scaling>
        <c:delete val="0"/>
        <c:axPos val="l"/>
        <c:majorGridlines/>
        <c:numFmt formatCode="General" sourceLinked="1"/>
        <c:majorTickMark val="cross"/>
        <c:minorTickMark val="none"/>
        <c:tickLblPos val="nextTo"/>
        <c:crossAx val="10950848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FE60EF-87B4-4179-9E3E-A0C67449A08A}" type="datetimeFigureOut">
              <a:rPr lang="en-ZA" smtClean="0"/>
              <a:t>2010/10/22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F4E034-ADDD-49FA-89F4-E5B5AFB26A25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9789284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portal currently works with conflicting and overlapping standards in isolation, future</a:t>
            </a:r>
            <a:r>
              <a:rPr lang="en-US" baseline="0" dirty="0" smtClean="0"/>
              <a:t> refinements include ‘crosswalks’ for some of the important inter-translations, and to establish a database-driven common base for all supported standards.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535058-775D-42A5-8C76-F1F875EDA820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sz="2800">
                <a:solidFill>
                  <a:srgbClr val="F2940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t-IT" dirty="0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382E79B-4A21-4557-B20E-99ABB2CC87E5}" type="slidenum">
              <a:rPr lang="it-IT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10321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838200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it-IT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C1CE06A-407B-4CEB-A562-E5DAA710776E}" type="slidenum">
              <a:rPr lang="it-IT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255445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990600"/>
            <a:ext cx="2057400" cy="5135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t-IT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990600"/>
            <a:ext cx="6019800" cy="51355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 dirty="0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61BD0C8-C53B-45A9-B5FE-F4DA64BF8E97}" type="slidenum">
              <a:rPr lang="it-IT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19408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90800" y="274638"/>
            <a:ext cx="411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01EDE7F-A99E-41CC-89CD-3ECD95EFAFE7}" type="slidenum">
              <a:rPr lang="it-IT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738599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61F233B-7AE7-4195-B30B-C2FDA9671EA8}" type="slidenum">
              <a:rPr lang="it-IT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295982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90800" y="274638"/>
            <a:ext cx="6096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A8045AF-47CB-4B5C-BF0E-CEEDAF6F186A}" type="slidenum">
              <a:rPr lang="it-IT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06682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90800" y="274638"/>
            <a:ext cx="60960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7" name="Segnaposto piè di pagina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Segnaposto numero diapositiva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35BB8CE-B0D0-483A-B9C3-FF6E3A7D1270}" type="slidenum">
              <a:rPr lang="it-IT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063857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0B19B21-5A4B-41ED-A02C-7D000430BF6D}" type="slidenum">
              <a:rPr lang="it-IT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881459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numero diapositiva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821F3BB-48F8-4CFB-9951-BDFEF5F0F7D9}" type="slidenum">
              <a:rPr lang="it-IT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06815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9715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971550"/>
            <a:ext cx="5111750" cy="51546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3008313" cy="39925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98D5BD8-ED98-4616-AC53-56143D598119}" type="slidenum">
              <a:rPr lang="it-IT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000685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51054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9175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6721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799DBEF-C0A2-4C31-A091-EC00352BDE25}" type="slidenum">
              <a:rPr lang="it-IT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27970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914400"/>
            <a:ext cx="8229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stile</a:t>
            </a:r>
          </a:p>
        </p:txBody>
      </p:sp>
      <p:sp>
        <p:nvSpPr>
          <p:cNvPr id="1027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828800"/>
            <a:ext cx="8229600" cy="429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1828800" y="6492875"/>
            <a:ext cx="60960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 smtClean="0">
                <a:solidFill>
                  <a:srgbClr val="FFFFFF"/>
                </a:solidFill>
                <a:latin typeface="Calibri" pitchFamily="-65" charset="0"/>
                <a:cs typeface="ＭＳ Ｐゴシック" pitchFamily="-65" charset="-128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077200" y="6492875"/>
            <a:ext cx="990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1"/>
                </a:solidFill>
                <a:latin typeface="Calibri" pitchFamily="-65" charset="0"/>
              </a:defRPr>
            </a:lvl1pPr>
          </a:lstStyle>
          <a:p>
            <a:fld id="{4EFF828B-9BB5-4B0D-A867-18CA1BD0AD1A}" type="slidenum">
              <a:rPr lang="it-IT"/>
              <a:pPr/>
              <a:t>‹#›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olo 1"/>
          <p:cNvSpPr>
            <a:spLocks noGrp="1"/>
          </p:cNvSpPr>
          <p:nvPr>
            <p:ph type="ctrTitle"/>
          </p:nvPr>
        </p:nvSpPr>
        <p:spPr>
          <a:xfrm>
            <a:off x="685800" y="2286000"/>
            <a:ext cx="7772400" cy="1470025"/>
          </a:xfrm>
        </p:spPr>
        <p:txBody>
          <a:bodyPr/>
          <a:lstStyle/>
          <a:p>
            <a:pPr eaLnBrk="1" hangingPunct="1"/>
            <a:r>
              <a:rPr lang="en-US" dirty="0" smtClean="0"/>
              <a:t>Meta-Data: Research Questions and Issues</a:t>
            </a:r>
          </a:p>
        </p:txBody>
      </p:sp>
      <p:sp>
        <p:nvSpPr>
          <p:cNvPr id="13315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sz="2000" dirty="0" smtClean="0">
                <a:solidFill>
                  <a:srgbClr val="8EA3BA"/>
                </a:solidFill>
              </a:rPr>
              <a:t>Wim Hugo</a:t>
            </a:r>
          </a:p>
          <a:p>
            <a:pPr eaLnBrk="1" hangingPunct="1"/>
            <a:r>
              <a:rPr lang="en-US" sz="2000" dirty="0" smtClean="0">
                <a:solidFill>
                  <a:srgbClr val="8EA3BA"/>
                </a:solidFill>
              </a:rPr>
              <a:t>South African Environmental Observation Network/</a:t>
            </a:r>
          </a:p>
          <a:p>
            <a:pPr eaLnBrk="1" hangingPunct="1"/>
            <a:r>
              <a:rPr lang="en-US" sz="2000" dirty="0" smtClean="0">
                <a:solidFill>
                  <a:srgbClr val="8EA3BA"/>
                </a:solidFill>
              </a:rPr>
              <a:t>World Data Centre for Biodiversity and Human Health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5115048"/>
            <a:ext cx="3420628" cy="133828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188640"/>
            <a:ext cx="4114800" cy="1143000"/>
          </a:xfrm>
        </p:spPr>
        <p:txBody>
          <a:bodyPr/>
          <a:lstStyle/>
          <a:p>
            <a:pPr lvl="0"/>
            <a:r>
              <a:rPr lang="en-US" sz="2800" dirty="0" smtClean="0"/>
              <a:t>Integration with Corporate Systems</a:t>
            </a:r>
            <a:endParaRPr lang="en-ZA" dirty="0"/>
          </a:p>
        </p:txBody>
      </p:sp>
      <p:grpSp>
        <p:nvGrpSpPr>
          <p:cNvPr id="3" name="Group 2"/>
          <p:cNvGrpSpPr/>
          <p:nvPr/>
        </p:nvGrpSpPr>
        <p:grpSpPr>
          <a:xfrm>
            <a:off x="2071670" y="1417638"/>
            <a:ext cx="5884706" cy="4027585"/>
            <a:chOff x="2071670" y="1285860"/>
            <a:chExt cx="5643602" cy="4429155"/>
          </a:xfrm>
        </p:grpSpPr>
        <p:sp>
          <p:nvSpPr>
            <p:cNvPr id="4" name="Rectangle 3"/>
            <p:cNvSpPr/>
            <p:nvPr/>
          </p:nvSpPr>
          <p:spPr>
            <a:xfrm>
              <a:off x="2071670" y="3004352"/>
              <a:ext cx="1500198" cy="79315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Structure</a:t>
              </a:r>
              <a:endParaRPr lang="en-US" dirty="0"/>
            </a:p>
          </p:txBody>
        </p:sp>
        <p:sp>
          <p:nvSpPr>
            <p:cNvPr id="5" name="Rectangle 4"/>
            <p:cNvSpPr/>
            <p:nvPr/>
          </p:nvSpPr>
          <p:spPr>
            <a:xfrm>
              <a:off x="6215074" y="3004352"/>
              <a:ext cx="1500198" cy="793150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mtClean="0"/>
                <a:t>Projects</a:t>
              </a:r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4786314" y="4921131"/>
              <a:ext cx="1500198" cy="793150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mtClean="0"/>
                <a:t>Assets </a:t>
              </a:r>
            </a:p>
            <a:p>
              <a:pPr algn="ctr"/>
              <a:r>
                <a:rPr lang="en-US" sz="1400" smtClean="0"/>
                <a:t>Data and Publications</a:t>
              </a:r>
              <a:endParaRPr lang="en-US" sz="140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2071670" y="4921131"/>
              <a:ext cx="1500198" cy="79315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mtClean="0"/>
                <a:t>Meta-Data</a:t>
              </a:r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857620" y="3004352"/>
              <a:ext cx="1500198" cy="793150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mtClean="0"/>
                <a:t>People</a:t>
              </a:r>
              <a:endParaRPr lang="en-US"/>
            </a:p>
          </p:txBody>
        </p:sp>
        <p:cxnSp>
          <p:nvCxnSpPr>
            <p:cNvPr id="9" name="Elbow Connector 8"/>
            <p:cNvCxnSpPr>
              <a:stCxn id="4" idx="3"/>
              <a:endCxn id="8" idx="1"/>
            </p:cNvCxnSpPr>
            <p:nvPr/>
          </p:nvCxnSpPr>
          <p:spPr>
            <a:xfrm>
              <a:off x="3571868" y="3400927"/>
              <a:ext cx="285752" cy="1469"/>
            </a:xfrm>
            <a:prstGeom prst="bent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Elbow Connector 9"/>
            <p:cNvCxnSpPr>
              <a:stCxn id="8" idx="2"/>
              <a:endCxn id="7" idx="0"/>
            </p:cNvCxnSpPr>
            <p:nvPr/>
          </p:nvCxnSpPr>
          <p:spPr>
            <a:xfrm rot="5400000">
              <a:off x="3152929" y="3466342"/>
              <a:ext cx="1123629" cy="1785950"/>
            </a:xfrm>
            <a:prstGeom prst="bent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Elbow Connector 10"/>
            <p:cNvCxnSpPr>
              <a:stCxn id="4" idx="1"/>
              <a:endCxn id="7" idx="1"/>
            </p:cNvCxnSpPr>
            <p:nvPr/>
          </p:nvCxnSpPr>
          <p:spPr>
            <a:xfrm rot="10800000" flipV="1">
              <a:off x="2071670" y="3400927"/>
              <a:ext cx="1588" cy="1916779"/>
            </a:xfrm>
            <a:prstGeom prst="bentConnector3">
              <a:avLst>
                <a:gd name="adj1" fmla="val 42830933"/>
              </a:avLst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Elbow Connector 11"/>
            <p:cNvCxnSpPr>
              <a:stCxn id="8" idx="3"/>
              <a:endCxn id="5" idx="1"/>
            </p:cNvCxnSpPr>
            <p:nvPr/>
          </p:nvCxnSpPr>
          <p:spPr>
            <a:xfrm>
              <a:off x="5357818" y="3400927"/>
              <a:ext cx="857256" cy="1469"/>
            </a:xfrm>
            <a:prstGeom prst="bent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Elbow Connector 12"/>
            <p:cNvCxnSpPr>
              <a:stCxn id="4" idx="0"/>
              <a:endCxn id="5" idx="0"/>
            </p:cNvCxnSpPr>
            <p:nvPr/>
          </p:nvCxnSpPr>
          <p:spPr>
            <a:xfrm rot="5400000" flipH="1" flipV="1">
              <a:off x="4893530" y="932650"/>
              <a:ext cx="1469" cy="4143404"/>
            </a:xfrm>
            <a:prstGeom prst="bentConnector3">
              <a:avLst>
                <a:gd name="adj1" fmla="val 39276524"/>
              </a:avLst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Elbow Connector 13"/>
            <p:cNvCxnSpPr>
              <a:stCxn id="5" idx="2"/>
              <a:endCxn id="7" idx="2"/>
            </p:cNvCxnSpPr>
            <p:nvPr/>
          </p:nvCxnSpPr>
          <p:spPr>
            <a:xfrm rot="5400000">
              <a:off x="3935081" y="2684190"/>
              <a:ext cx="1916779" cy="4143404"/>
            </a:xfrm>
            <a:prstGeom prst="bentConnector3">
              <a:avLst>
                <a:gd name="adj1" fmla="val 130651"/>
              </a:avLst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hape 25"/>
            <p:cNvCxnSpPr>
              <a:stCxn id="8" idx="2"/>
              <a:endCxn id="6" idx="0"/>
            </p:cNvCxnSpPr>
            <p:nvPr/>
          </p:nvCxnSpPr>
          <p:spPr>
            <a:xfrm rot="16200000" flipH="1">
              <a:off x="4510251" y="3894970"/>
              <a:ext cx="1123629" cy="928694"/>
            </a:xfrm>
            <a:prstGeom prst="bent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Elbow Connector 15"/>
            <p:cNvCxnSpPr>
              <a:stCxn id="7" idx="3"/>
              <a:endCxn id="6" idx="1"/>
            </p:cNvCxnSpPr>
            <p:nvPr/>
          </p:nvCxnSpPr>
          <p:spPr>
            <a:xfrm>
              <a:off x="3571868" y="5317706"/>
              <a:ext cx="1214446" cy="1469"/>
            </a:xfrm>
            <a:prstGeom prst="bent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ectangle 16"/>
            <p:cNvSpPr/>
            <p:nvPr/>
          </p:nvSpPr>
          <p:spPr>
            <a:xfrm>
              <a:off x="2071670" y="1285860"/>
              <a:ext cx="1500198" cy="793150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mtClean="0"/>
                <a:t>Scientific Domains</a:t>
              </a:r>
              <a:endParaRPr lang="en-US"/>
            </a:p>
          </p:txBody>
        </p:sp>
        <p:cxnSp>
          <p:nvCxnSpPr>
            <p:cNvPr id="18" name="Elbow Connector 17"/>
            <p:cNvCxnSpPr>
              <a:stCxn id="4" idx="1"/>
              <a:endCxn id="17" idx="1"/>
            </p:cNvCxnSpPr>
            <p:nvPr/>
          </p:nvCxnSpPr>
          <p:spPr>
            <a:xfrm rot="10800000">
              <a:off x="2071670" y="1682435"/>
              <a:ext cx="1588" cy="1718492"/>
            </a:xfrm>
            <a:prstGeom prst="bentConnector3">
              <a:avLst>
                <a:gd name="adj1" fmla="val 42830996"/>
              </a:avLst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hape 18"/>
            <p:cNvCxnSpPr>
              <a:stCxn id="17" idx="3"/>
              <a:endCxn id="8" idx="0"/>
            </p:cNvCxnSpPr>
            <p:nvPr/>
          </p:nvCxnSpPr>
          <p:spPr>
            <a:xfrm>
              <a:off x="3571868" y="1682435"/>
              <a:ext cx="1035851" cy="1321917"/>
            </a:xfrm>
            <a:prstGeom prst="bentConnector2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Elbow Connector 19"/>
            <p:cNvCxnSpPr>
              <a:stCxn id="17" idx="3"/>
              <a:endCxn id="5" idx="3"/>
            </p:cNvCxnSpPr>
            <p:nvPr/>
          </p:nvCxnSpPr>
          <p:spPr>
            <a:xfrm>
              <a:off x="3571868" y="1682435"/>
              <a:ext cx="4143404" cy="1718492"/>
            </a:xfrm>
            <a:prstGeom prst="bentConnector3">
              <a:avLst>
                <a:gd name="adj1" fmla="val 113146"/>
              </a:avLst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hape 20"/>
            <p:cNvCxnSpPr>
              <a:stCxn id="17" idx="0"/>
              <a:endCxn id="6" idx="2"/>
            </p:cNvCxnSpPr>
            <p:nvPr/>
          </p:nvCxnSpPr>
          <p:spPr>
            <a:xfrm rot="16200000" flipH="1">
              <a:off x="1964880" y="2142749"/>
              <a:ext cx="4428421" cy="2714644"/>
            </a:xfrm>
            <a:prstGeom prst="bentConnector5">
              <a:avLst>
                <a:gd name="adj1" fmla="val -8786"/>
                <a:gd name="adj2" fmla="val -80162"/>
                <a:gd name="adj3" fmla="val 119635"/>
              </a:avLst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hape 21"/>
            <p:cNvCxnSpPr>
              <a:stCxn id="5" idx="2"/>
              <a:endCxn id="6" idx="3"/>
            </p:cNvCxnSpPr>
            <p:nvPr/>
          </p:nvCxnSpPr>
          <p:spPr>
            <a:xfrm rot="5400000">
              <a:off x="5865741" y="4218274"/>
              <a:ext cx="1520204" cy="678661"/>
            </a:xfrm>
            <a:prstGeom prst="bentConnector2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hape 22"/>
            <p:cNvCxnSpPr>
              <a:stCxn id="17" idx="0"/>
              <a:endCxn id="7" idx="2"/>
            </p:cNvCxnSpPr>
            <p:nvPr/>
          </p:nvCxnSpPr>
          <p:spPr>
            <a:xfrm rot="16200000" flipH="1">
              <a:off x="607558" y="3500011"/>
              <a:ext cx="4428421" cy="1588"/>
            </a:xfrm>
            <a:prstGeom prst="bentConnector5">
              <a:avLst>
                <a:gd name="adj1" fmla="val -8786"/>
                <a:gd name="adj2" fmla="val -136706655"/>
                <a:gd name="adj3" fmla="val 113267"/>
              </a:avLst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49223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smtClean="0"/>
              <a:t>Portals, Platforms, and Mandates</a:t>
            </a: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0350" y="1635844"/>
            <a:ext cx="8712200" cy="488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12174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6720"/>
            <a:ext cx="8229600" cy="762000"/>
          </a:xfrm>
        </p:spPr>
        <p:txBody>
          <a:bodyPr/>
          <a:lstStyle/>
          <a:p>
            <a:r>
              <a:rPr lang="en-ZA" dirty="0" smtClean="0"/>
              <a:t>Mandates</a:t>
            </a:r>
            <a:endParaRPr lang="en-ZA" dirty="0"/>
          </a:p>
        </p:txBody>
      </p:sp>
      <p:graphicFrame>
        <p:nvGraphicFramePr>
          <p:cNvPr id="4" name="Chart 3"/>
          <p:cNvGraphicFramePr>
            <a:graphicFrameLocks noGrp="1"/>
          </p:cNvGraphicFramePr>
          <p:nvPr/>
        </p:nvGraphicFramePr>
        <p:xfrm>
          <a:off x="-80149" y="584200"/>
          <a:ext cx="9052699" cy="58881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75104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3857620" y="1169965"/>
            <a:ext cx="1428760" cy="3429024"/>
          </a:xfrm>
          <a:prstGeom prst="rect">
            <a:avLst/>
          </a:prstGeom>
          <a:solidFill>
            <a:srgbClr val="CCFF99">
              <a:alpha val="34000"/>
            </a:srgbClr>
          </a:solidFill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smtClean="0">
                <a:solidFill>
                  <a:schemeClr val="tx1"/>
                </a:solidFill>
                <a:latin typeface="Arial" charset="0"/>
                <a:cs typeface="Arial" charset="0"/>
              </a:rPr>
              <a:t>ISO 19115</a:t>
            </a: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3929058" y="1741469"/>
            <a:ext cx="1285884" cy="2786082"/>
          </a:xfrm>
          <a:prstGeom prst="rect">
            <a:avLst/>
          </a:prstGeom>
          <a:solidFill>
            <a:srgbClr val="CCFF99">
              <a:alpha val="34000"/>
            </a:srgbClr>
          </a:solidFill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smtClean="0">
                <a:solidFill>
                  <a:schemeClr val="tx1"/>
                </a:solidFill>
                <a:latin typeface="Arial" charset="0"/>
                <a:cs typeface="Arial" charset="0"/>
              </a:rPr>
              <a:t>SANS 1878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4546"/>
            <a:ext cx="8229600" cy="762000"/>
          </a:xfrm>
        </p:spPr>
        <p:txBody>
          <a:bodyPr/>
          <a:lstStyle/>
          <a:p>
            <a:pPr algn="ctr"/>
            <a:r>
              <a:rPr lang="en-US" dirty="0" smtClean="0"/>
              <a:t>Overlap</a:t>
            </a:r>
            <a:r>
              <a:rPr lang="en-US" dirty="0" smtClean="0"/>
              <a:t>/ Divergence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 bwMode="auto">
          <a:xfrm>
            <a:off x="1571604" y="3384543"/>
            <a:ext cx="3643338" cy="1143008"/>
          </a:xfrm>
          <a:prstGeom prst="rect">
            <a:avLst/>
          </a:prstGeom>
          <a:solidFill>
            <a:srgbClr val="CCFF99">
              <a:alpha val="34000"/>
            </a:srgbClr>
          </a:solidFill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smtClean="0">
                <a:solidFill>
                  <a:schemeClr val="tx1"/>
                </a:solidFill>
                <a:latin typeface="Arial" charset="0"/>
                <a:cs typeface="Arial" charset="0"/>
              </a:rPr>
              <a:t>FGDC</a:t>
            </a: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8" name="Shape 7"/>
          <p:cNvCxnSpPr>
            <a:stCxn id="6" idx="0"/>
            <a:endCxn id="5" idx="1"/>
          </p:cNvCxnSpPr>
          <p:nvPr/>
        </p:nvCxnSpPr>
        <p:spPr bwMode="auto">
          <a:xfrm rot="5400000" flipH="1" flipV="1">
            <a:off x="3375413" y="2902337"/>
            <a:ext cx="500066" cy="464347"/>
          </a:xfrm>
          <a:prstGeom prst="bentConnector2">
            <a:avLst/>
          </a:prstGeom>
          <a:solidFill>
            <a:schemeClr val="accent1"/>
          </a:solidFill>
          <a:ln w="38100" cap="flat" cmpd="sng" algn="ctr">
            <a:solidFill>
              <a:srgbClr val="00B050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11" name="Rectangle 10"/>
          <p:cNvSpPr/>
          <p:nvPr/>
        </p:nvSpPr>
        <p:spPr bwMode="auto">
          <a:xfrm>
            <a:off x="500034" y="3384543"/>
            <a:ext cx="1071570" cy="1143008"/>
          </a:xfrm>
          <a:prstGeom prst="rect">
            <a:avLst/>
          </a:prstGeom>
          <a:solidFill>
            <a:srgbClr val="CCFF99">
              <a:alpha val="34000"/>
            </a:srgbClr>
          </a:solidFill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smtClean="0">
                <a:solidFill>
                  <a:schemeClr val="tx1"/>
                </a:solidFill>
                <a:latin typeface="Arial" charset="0"/>
                <a:cs typeface="Arial" charset="0"/>
              </a:rPr>
              <a:t>FGDC</a:t>
            </a: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Bio</a:t>
            </a: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smtClean="0">
                <a:solidFill>
                  <a:schemeClr val="tx1"/>
                </a:solidFill>
                <a:latin typeface="Arial" charset="0"/>
                <a:cs typeface="Arial" charset="0"/>
              </a:rPr>
              <a:t>Profile</a:t>
            </a: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3857620" y="3384543"/>
            <a:ext cx="4000528" cy="1143008"/>
          </a:xfrm>
          <a:prstGeom prst="rect">
            <a:avLst/>
          </a:prstGeom>
          <a:solidFill>
            <a:srgbClr val="CCFF99">
              <a:alpha val="34000"/>
            </a:srgbClr>
          </a:solidFill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smtClean="0">
                <a:solidFill>
                  <a:schemeClr val="tx1"/>
                </a:solidFill>
                <a:latin typeface="Arial" charset="0"/>
                <a:cs typeface="Arial" charset="0"/>
              </a:rPr>
              <a:t>EML</a:t>
            </a: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4000496" y="3455981"/>
            <a:ext cx="1143008" cy="1000132"/>
          </a:xfrm>
          <a:prstGeom prst="rect">
            <a:avLst/>
          </a:prstGeom>
          <a:solidFill>
            <a:srgbClr val="CCFF99">
              <a:alpha val="34000"/>
            </a:srgbClr>
          </a:solidFill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Dublin Core</a:t>
            </a:r>
          </a:p>
        </p:txBody>
      </p:sp>
      <p:cxnSp>
        <p:nvCxnSpPr>
          <p:cNvPr id="13" name="Shape 12"/>
          <p:cNvCxnSpPr>
            <a:stCxn id="12" idx="2"/>
            <a:endCxn id="6" idx="2"/>
          </p:cNvCxnSpPr>
          <p:nvPr/>
        </p:nvCxnSpPr>
        <p:spPr bwMode="auto">
          <a:xfrm rot="5400000">
            <a:off x="4625579" y="3295246"/>
            <a:ext cx="12700" cy="2464611"/>
          </a:xfrm>
          <a:prstGeom prst="bentConnector3">
            <a:avLst>
              <a:gd name="adj1" fmla="val 7276071"/>
            </a:avLst>
          </a:prstGeom>
          <a:solidFill>
            <a:schemeClr val="accent1"/>
          </a:solidFill>
          <a:ln w="38100" cap="flat" cmpd="sng" algn="ctr">
            <a:solidFill>
              <a:srgbClr val="0070C0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17" name="Shape 12"/>
          <p:cNvCxnSpPr>
            <a:stCxn id="12" idx="2"/>
            <a:endCxn id="11" idx="2"/>
          </p:cNvCxnSpPr>
          <p:nvPr/>
        </p:nvCxnSpPr>
        <p:spPr bwMode="auto">
          <a:xfrm rot="5400000">
            <a:off x="3446852" y="2116519"/>
            <a:ext cx="12700" cy="4822065"/>
          </a:xfrm>
          <a:prstGeom prst="bentConnector3">
            <a:avLst>
              <a:gd name="adj1" fmla="val 2814118"/>
            </a:avLst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21" name="Shape 20"/>
          <p:cNvCxnSpPr>
            <a:stCxn id="5" idx="3"/>
            <a:endCxn id="12" idx="0"/>
          </p:cNvCxnSpPr>
          <p:nvPr/>
        </p:nvCxnSpPr>
        <p:spPr bwMode="auto">
          <a:xfrm>
            <a:off x="5286380" y="2884477"/>
            <a:ext cx="571504" cy="500066"/>
          </a:xfrm>
          <a:prstGeom prst="bentConnector2">
            <a:avLst/>
          </a:prstGeom>
          <a:solidFill>
            <a:schemeClr val="accent1"/>
          </a:solidFill>
          <a:ln w="38100" cap="flat" cmpd="sng" algn="ctr">
            <a:solidFill>
              <a:srgbClr val="002060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26" name="Oval 25"/>
          <p:cNvSpPr/>
          <p:nvPr/>
        </p:nvSpPr>
        <p:spPr bwMode="auto">
          <a:xfrm>
            <a:off x="3071802" y="2598725"/>
            <a:ext cx="500066" cy="500066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A</a:t>
            </a:r>
          </a:p>
        </p:txBody>
      </p:sp>
      <p:sp>
        <p:nvSpPr>
          <p:cNvPr id="27" name="Oval 26"/>
          <p:cNvSpPr/>
          <p:nvPr/>
        </p:nvSpPr>
        <p:spPr bwMode="auto">
          <a:xfrm>
            <a:off x="3149590" y="5179801"/>
            <a:ext cx="500066" cy="481447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B</a:t>
            </a:r>
          </a:p>
        </p:txBody>
      </p:sp>
      <p:sp>
        <p:nvSpPr>
          <p:cNvPr id="28" name="Oval 27"/>
          <p:cNvSpPr/>
          <p:nvPr/>
        </p:nvSpPr>
        <p:spPr bwMode="auto">
          <a:xfrm>
            <a:off x="4008020" y="4670427"/>
            <a:ext cx="500066" cy="500066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</a:t>
            </a:r>
          </a:p>
        </p:txBody>
      </p:sp>
      <p:sp>
        <p:nvSpPr>
          <p:cNvPr id="29" name="Oval 28"/>
          <p:cNvSpPr/>
          <p:nvPr/>
        </p:nvSpPr>
        <p:spPr bwMode="auto">
          <a:xfrm>
            <a:off x="5643570" y="2598725"/>
            <a:ext cx="500066" cy="500066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D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835978" y="5786454"/>
            <a:ext cx="59507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A: Translation between FGDC and ISO19115 / SANS 1878 (Spatial Meta-Data)</a:t>
            </a:r>
          </a:p>
          <a:p>
            <a:r>
              <a:rPr lang="en-US" sz="1200" dirty="0" smtClean="0"/>
              <a:t>B: Translation between FGDC Biological Profile and EML</a:t>
            </a:r>
          </a:p>
          <a:p>
            <a:r>
              <a:rPr lang="en-US" sz="1200" dirty="0" smtClean="0"/>
              <a:t>C: Translation between FGDC and EML ‘Spatial Coverage Element’</a:t>
            </a:r>
          </a:p>
          <a:p>
            <a:r>
              <a:rPr lang="en-US" sz="1200" dirty="0" smtClean="0"/>
              <a:t>D: Translation between ISO 19115/ SANS 1878 and EML ‘Spatial Coverage Element’</a:t>
            </a:r>
            <a:endParaRPr lang="en-US" sz="1200" dirty="0"/>
          </a:p>
        </p:txBody>
      </p:sp>
      <p:sp>
        <p:nvSpPr>
          <p:cNvPr id="19" name="Rectangle 18"/>
          <p:cNvSpPr/>
          <p:nvPr/>
        </p:nvSpPr>
        <p:spPr bwMode="auto">
          <a:xfrm>
            <a:off x="4854224" y="3909475"/>
            <a:ext cx="1790370" cy="1143008"/>
          </a:xfrm>
          <a:prstGeom prst="rect">
            <a:avLst/>
          </a:prstGeom>
          <a:solidFill>
            <a:srgbClr val="CCFF99">
              <a:alpha val="34000"/>
            </a:srgbClr>
          </a:solidFill>
          <a:ln>
            <a:prstDash val="dash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Darwin Core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9116532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 animBg="1"/>
      <p:bldP spid="4" grpId="0" build="allAtOnce" animBg="1"/>
      <p:bldP spid="6" grpId="0" build="p" animBg="1"/>
      <p:bldP spid="11" grpId="0" build="p" animBg="1"/>
      <p:bldP spid="12" grpId="0" build="p" animBg="1"/>
      <p:bldP spid="3" grpId="0" build="p" animBg="1"/>
      <p:bldP spid="26" grpId="0" animBg="1"/>
      <p:bldP spid="27" grpId="0" animBg="1"/>
      <p:bldP spid="28" grpId="0" animBg="1"/>
      <p:bldP spid="29" grpId="0" animBg="1"/>
      <p:bldP spid="30" grpId="0" build="allAtOnce"/>
      <p:bldP spid="19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 algn="ctr" rtl="0">
              <a:spcBef>
                <a:spcPct val="0"/>
              </a:spcBef>
            </a:pPr>
            <a:r>
              <a:rPr lang="en-US" sz="2400" dirty="0"/>
              <a:t>I</a:t>
            </a:r>
            <a:r>
              <a:rPr lang="en-US" sz="2400" dirty="0" smtClean="0"/>
              <a:t>nclusiveness and Divergence</a:t>
            </a:r>
            <a:endParaRPr lang="en-ZA" dirty="0"/>
          </a:p>
        </p:txBody>
      </p:sp>
      <p:sp>
        <p:nvSpPr>
          <p:cNvPr id="16" name="Rectangle 15"/>
          <p:cNvSpPr/>
          <p:nvPr/>
        </p:nvSpPr>
        <p:spPr>
          <a:xfrm>
            <a:off x="970844" y="1320800"/>
            <a:ext cx="7281334" cy="492195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17" name="TextBox 16"/>
          <p:cNvSpPr txBox="1"/>
          <p:nvPr/>
        </p:nvSpPr>
        <p:spPr>
          <a:xfrm rot="16200000">
            <a:off x="-470850" y="3488267"/>
            <a:ext cx="2042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smtClean="0"/>
              <a:t>Increasing  Value </a:t>
            </a:r>
            <a:r>
              <a:rPr lang="en-ZA" dirty="0" smtClean="0">
                <a:sym typeface="Wingdings" pitchFamily="2" charset="2"/>
              </a:rPr>
              <a:t></a:t>
            </a:r>
            <a:endParaRPr lang="en-ZA" dirty="0"/>
          </a:p>
        </p:txBody>
      </p:sp>
      <p:sp>
        <p:nvSpPr>
          <p:cNvPr id="18" name="TextBox 17"/>
          <p:cNvSpPr txBox="1"/>
          <p:nvPr/>
        </p:nvSpPr>
        <p:spPr>
          <a:xfrm>
            <a:off x="3324571" y="6228020"/>
            <a:ext cx="26993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smtClean="0"/>
              <a:t>Increasing Inclusiveness </a:t>
            </a:r>
            <a:r>
              <a:rPr lang="en-ZA" dirty="0" smtClean="0">
                <a:sym typeface="Wingdings" pitchFamily="2" charset="2"/>
              </a:rPr>
              <a:t></a:t>
            </a:r>
            <a:endParaRPr lang="en-ZA" dirty="0"/>
          </a:p>
        </p:txBody>
      </p:sp>
      <p:sp>
        <p:nvSpPr>
          <p:cNvPr id="19" name="Freeform 18"/>
          <p:cNvSpPr/>
          <p:nvPr/>
        </p:nvSpPr>
        <p:spPr>
          <a:xfrm>
            <a:off x="1332089" y="2032000"/>
            <a:ext cx="6716889" cy="3984978"/>
          </a:xfrm>
          <a:custGeom>
            <a:avLst/>
            <a:gdLst>
              <a:gd name="connsiteX0" fmla="*/ 0 w 6716889"/>
              <a:gd name="connsiteY0" fmla="*/ 0 h 3984978"/>
              <a:gd name="connsiteX1" fmla="*/ 2619022 w 6716889"/>
              <a:gd name="connsiteY1" fmla="*/ 2562578 h 3984978"/>
              <a:gd name="connsiteX2" fmla="*/ 6716889 w 6716889"/>
              <a:gd name="connsiteY2" fmla="*/ 3984978 h 3984978"/>
              <a:gd name="connsiteX3" fmla="*/ 6716889 w 6716889"/>
              <a:gd name="connsiteY3" fmla="*/ 3984978 h 3984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16889" h="3984978">
                <a:moveTo>
                  <a:pt x="0" y="0"/>
                </a:moveTo>
                <a:cubicBezTo>
                  <a:pt x="749770" y="949207"/>
                  <a:pt x="1499541" y="1898415"/>
                  <a:pt x="2619022" y="2562578"/>
                </a:cubicBezTo>
                <a:cubicBezTo>
                  <a:pt x="3738503" y="3226741"/>
                  <a:pt x="6716889" y="3984978"/>
                  <a:pt x="6716889" y="3984978"/>
                </a:cubicBezTo>
                <a:lnTo>
                  <a:pt x="6716889" y="3984978"/>
                </a:lnTo>
              </a:path>
            </a:pathLst>
          </a:cu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0" name="TextBox 19"/>
          <p:cNvSpPr txBox="1"/>
          <p:nvPr/>
        </p:nvSpPr>
        <p:spPr>
          <a:xfrm>
            <a:off x="1571300" y="1975942"/>
            <a:ext cx="131664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ZA" sz="1400" dirty="0" smtClean="0">
                <a:solidFill>
                  <a:srgbClr val="C00000"/>
                </a:solidFill>
              </a:rPr>
              <a:t>Probability that</a:t>
            </a:r>
          </a:p>
          <a:p>
            <a:pPr algn="r"/>
            <a:r>
              <a:rPr lang="en-ZA" sz="1400" dirty="0" smtClean="0">
                <a:solidFill>
                  <a:srgbClr val="C00000"/>
                </a:solidFill>
              </a:rPr>
              <a:t> result will </a:t>
            </a:r>
          </a:p>
          <a:p>
            <a:pPr algn="r"/>
            <a:r>
              <a:rPr lang="en-ZA" sz="1400" dirty="0" smtClean="0">
                <a:solidFill>
                  <a:srgbClr val="C00000"/>
                </a:solidFill>
              </a:rPr>
              <a:t>be useful</a:t>
            </a:r>
          </a:p>
        </p:txBody>
      </p:sp>
      <p:sp>
        <p:nvSpPr>
          <p:cNvPr id="21" name="Freeform 20"/>
          <p:cNvSpPr/>
          <p:nvPr/>
        </p:nvSpPr>
        <p:spPr>
          <a:xfrm flipH="1">
            <a:off x="1337732" y="2060221"/>
            <a:ext cx="6716889" cy="3984978"/>
          </a:xfrm>
          <a:custGeom>
            <a:avLst/>
            <a:gdLst>
              <a:gd name="connsiteX0" fmla="*/ 0 w 6716889"/>
              <a:gd name="connsiteY0" fmla="*/ 0 h 3984978"/>
              <a:gd name="connsiteX1" fmla="*/ 2619022 w 6716889"/>
              <a:gd name="connsiteY1" fmla="*/ 2562578 h 3984978"/>
              <a:gd name="connsiteX2" fmla="*/ 6716889 w 6716889"/>
              <a:gd name="connsiteY2" fmla="*/ 3984978 h 3984978"/>
              <a:gd name="connsiteX3" fmla="*/ 6716889 w 6716889"/>
              <a:gd name="connsiteY3" fmla="*/ 3984978 h 3984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16889" h="3984978">
                <a:moveTo>
                  <a:pt x="0" y="0"/>
                </a:moveTo>
                <a:cubicBezTo>
                  <a:pt x="749770" y="949207"/>
                  <a:pt x="1499541" y="1898415"/>
                  <a:pt x="2619022" y="2562578"/>
                </a:cubicBezTo>
                <a:cubicBezTo>
                  <a:pt x="3738503" y="3226741"/>
                  <a:pt x="6716889" y="3984978"/>
                  <a:pt x="6716889" y="3984978"/>
                </a:cubicBezTo>
                <a:lnTo>
                  <a:pt x="6716889" y="3984978"/>
                </a:lnTo>
              </a:path>
            </a:pathLst>
          </a:cu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2" name="TextBox 21"/>
          <p:cNvSpPr txBox="1"/>
          <p:nvPr/>
        </p:nvSpPr>
        <p:spPr>
          <a:xfrm>
            <a:off x="6372200" y="2079092"/>
            <a:ext cx="140936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400" dirty="0" smtClean="0">
                <a:solidFill>
                  <a:srgbClr val="00B050"/>
                </a:solidFill>
              </a:rPr>
              <a:t>Probability that</a:t>
            </a:r>
          </a:p>
          <a:p>
            <a:r>
              <a:rPr lang="en-ZA" sz="1400" dirty="0" smtClean="0">
                <a:solidFill>
                  <a:srgbClr val="00B050"/>
                </a:solidFill>
              </a:rPr>
              <a:t> some item will </a:t>
            </a:r>
          </a:p>
          <a:p>
            <a:r>
              <a:rPr lang="en-ZA" sz="1400" dirty="0" smtClean="0">
                <a:solidFill>
                  <a:srgbClr val="00B050"/>
                </a:solidFill>
              </a:rPr>
              <a:t>be found</a:t>
            </a:r>
          </a:p>
        </p:txBody>
      </p:sp>
      <p:sp>
        <p:nvSpPr>
          <p:cNvPr id="23" name="Freeform 22"/>
          <p:cNvSpPr/>
          <p:nvPr/>
        </p:nvSpPr>
        <p:spPr>
          <a:xfrm>
            <a:off x="1332089" y="2938874"/>
            <a:ext cx="6649155" cy="3111970"/>
          </a:xfrm>
          <a:custGeom>
            <a:avLst/>
            <a:gdLst>
              <a:gd name="connsiteX0" fmla="*/ 0 w 6649155"/>
              <a:gd name="connsiteY0" fmla="*/ 3111970 h 3111970"/>
              <a:gd name="connsiteX1" fmla="*/ 1772355 w 6649155"/>
              <a:gd name="connsiteY1" fmla="*/ 2254015 h 3111970"/>
              <a:gd name="connsiteX2" fmla="*/ 2551289 w 6649155"/>
              <a:gd name="connsiteY2" fmla="*/ 549393 h 3111970"/>
              <a:gd name="connsiteX3" fmla="*/ 3341511 w 6649155"/>
              <a:gd name="connsiteY3" fmla="*/ 18815 h 3111970"/>
              <a:gd name="connsiteX4" fmla="*/ 4165600 w 6649155"/>
              <a:gd name="connsiteY4" fmla="*/ 662282 h 3111970"/>
              <a:gd name="connsiteX5" fmla="*/ 4718755 w 6649155"/>
              <a:gd name="connsiteY5" fmla="*/ 2265304 h 3111970"/>
              <a:gd name="connsiteX6" fmla="*/ 6649155 w 6649155"/>
              <a:gd name="connsiteY6" fmla="*/ 3066815 h 3111970"/>
              <a:gd name="connsiteX7" fmla="*/ 6649155 w 6649155"/>
              <a:gd name="connsiteY7" fmla="*/ 3066815 h 3111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49155" h="3111970">
                <a:moveTo>
                  <a:pt x="0" y="3111970"/>
                </a:moveTo>
                <a:cubicBezTo>
                  <a:pt x="673570" y="2896540"/>
                  <a:pt x="1347140" y="2681111"/>
                  <a:pt x="1772355" y="2254015"/>
                </a:cubicBezTo>
                <a:cubicBezTo>
                  <a:pt x="2197570" y="1826919"/>
                  <a:pt x="2289763" y="921926"/>
                  <a:pt x="2551289" y="549393"/>
                </a:cubicBezTo>
                <a:cubicBezTo>
                  <a:pt x="2812815" y="176860"/>
                  <a:pt x="3072459" y="0"/>
                  <a:pt x="3341511" y="18815"/>
                </a:cubicBezTo>
                <a:cubicBezTo>
                  <a:pt x="3610563" y="37630"/>
                  <a:pt x="3936059" y="287867"/>
                  <a:pt x="4165600" y="662282"/>
                </a:cubicBezTo>
                <a:cubicBezTo>
                  <a:pt x="4395141" y="1036697"/>
                  <a:pt x="4304829" y="1864549"/>
                  <a:pt x="4718755" y="2265304"/>
                </a:cubicBezTo>
                <a:cubicBezTo>
                  <a:pt x="5132681" y="2666060"/>
                  <a:pt x="6649155" y="3066815"/>
                  <a:pt x="6649155" y="3066815"/>
                </a:cubicBezTo>
                <a:lnTo>
                  <a:pt x="6649155" y="3066815"/>
                </a:lnTo>
              </a:path>
            </a:pathLst>
          </a:custGeom>
          <a:ln>
            <a:prstDash val="dash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4" name="TextBox 23"/>
          <p:cNvSpPr txBox="1"/>
          <p:nvPr/>
        </p:nvSpPr>
        <p:spPr>
          <a:xfrm>
            <a:off x="4199468" y="2359379"/>
            <a:ext cx="9235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ZA" sz="1400" dirty="0" smtClean="0">
                <a:solidFill>
                  <a:srgbClr val="7030A0"/>
                </a:solidFill>
              </a:rPr>
              <a:t>Maximum</a:t>
            </a:r>
          </a:p>
          <a:p>
            <a:pPr algn="ctr"/>
            <a:r>
              <a:rPr lang="en-ZA" sz="1400" dirty="0" smtClean="0">
                <a:solidFill>
                  <a:srgbClr val="7030A0"/>
                </a:solidFill>
              </a:rPr>
              <a:t>Utility</a:t>
            </a:r>
          </a:p>
        </p:txBody>
      </p:sp>
      <p:sp>
        <p:nvSpPr>
          <p:cNvPr id="25" name="Freeform 24"/>
          <p:cNvSpPr/>
          <p:nvPr/>
        </p:nvSpPr>
        <p:spPr>
          <a:xfrm>
            <a:off x="2746550" y="1458602"/>
            <a:ext cx="5384802" cy="4526846"/>
          </a:xfrm>
          <a:custGeom>
            <a:avLst/>
            <a:gdLst>
              <a:gd name="connsiteX0" fmla="*/ 0 w 6716889"/>
              <a:gd name="connsiteY0" fmla="*/ 0 h 3984978"/>
              <a:gd name="connsiteX1" fmla="*/ 2619022 w 6716889"/>
              <a:gd name="connsiteY1" fmla="*/ 2562578 h 3984978"/>
              <a:gd name="connsiteX2" fmla="*/ 6716889 w 6716889"/>
              <a:gd name="connsiteY2" fmla="*/ 3984978 h 3984978"/>
              <a:gd name="connsiteX3" fmla="*/ 6716889 w 6716889"/>
              <a:gd name="connsiteY3" fmla="*/ 3984978 h 3984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16889" h="3984978">
                <a:moveTo>
                  <a:pt x="0" y="0"/>
                </a:moveTo>
                <a:cubicBezTo>
                  <a:pt x="749770" y="949207"/>
                  <a:pt x="1499541" y="1898415"/>
                  <a:pt x="2619022" y="2562578"/>
                </a:cubicBezTo>
                <a:cubicBezTo>
                  <a:pt x="3738503" y="3226741"/>
                  <a:pt x="6716889" y="3984978"/>
                  <a:pt x="6716889" y="3984978"/>
                </a:cubicBezTo>
                <a:lnTo>
                  <a:pt x="6716889" y="3984978"/>
                </a:lnTo>
              </a:path>
            </a:pathLst>
          </a:cu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6" name="TextBox 25"/>
          <p:cNvSpPr txBox="1"/>
          <p:nvPr/>
        </p:nvSpPr>
        <p:spPr>
          <a:xfrm>
            <a:off x="3032990" y="1576751"/>
            <a:ext cx="16110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ZA" sz="1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Unit Cost of Service</a:t>
            </a:r>
          </a:p>
        </p:txBody>
      </p:sp>
    </p:spTree>
    <p:extLst>
      <p:ext uri="{BB962C8B-B14F-4D97-AF65-F5344CB8AC3E}">
        <p14:creationId xmlns:p14="http://schemas.microsoft.com/office/powerpoint/2010/main" val="2538234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  <p:bldP spid="21" grpId="0" animBg="1"/>
      <p:bldP spid="22" grpId="0"/>
      <p:bldP spid="23" grpId="0" animBg="1"/>
      <p:bldP spid="24" grpId="0"/>
      <p:bldP spid="25" grpId="0" animBg="1"/>
      <p:bldP spid="2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2800" dirty="0" smtClean="0"/>
              <a:t>Process Chaining and the Semantic Web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None/>
            </a:pPr>
            <a:r>
              <a:rPr lang="en-US" sz="2800" dirty="0" smtClean="0"/>
              <a:t>Levels of Certainty</a:t>
            </a:r>
          </a:p>
          <a:p>
            <a:pPr lvl="1"/>
            <a:r>
              <a:rPr lang="en-US" sz="2400" dirty="0" smtClean="0"/>
              <a:t>Assertion: Because I Say So (Appeal to Authority)</a:t>
            </a:r>
          </a:p>
          <a:p>
            <a:pPr lvl="1"/>
            <a:r>
              <a:rPr lang="en-US" sz="2400" dirty="0" smtClean="0"/>
              <a:t>Schema: Because It Fits the Pattern (Appeal to Reason)</a:t>
            </a:r>
          </a:p>
          <a:p>
            <a:pPr lvl="1"/>
            <a:r>
              <a:rPr lang="en-US" sz="2400" dirty="0" smtClean="0"/>
              <a:t>Value: Because It Is Fit for Purpose (Appeal to Fact)</a:t>
            </a:r>
          </a:p>
          <a:p>
            <a:pPr lvl="1"/>
            <a:endParaRPr lang="en-US" sz="2400" dirty="0" smtClean="0"/>
          </a:p>
          <a:p>
            <a:pPr lvl="1"/>
            <a:r>
              <a:rPr lang="en-US" sz="2400" dirty="0" smtClean="0"/>
              <a:t>Here lies the problem: how to determine if an item that fits the pattern is fit for purpose.</a:t>
            </a:r>
          </a:p>
          <a:p>
            <a:pPr lvl="1"/>
            <a:endParaRPr lang="en-US" sz="2400" dirty="0" smtClean="0"/>
          </a:p>
          <a:p>
            <a:pPr lvl="1"/>
            <a:r>
              <a:rPr lang="en-US" sz="2400" dirty="0" smtClean="0"/>
              <a:t>Value can only be determined through use.</a:t>
            </a:r>
          </a:p>
          <a:p>
            <a:pPr lvl="1"/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633845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2800" dirty="0" smtClean="0"/>
              <a:t>Process of Standards Creation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/>
            <a:r>
              <a:rPr lang="en-US" sz="2800" dirty="0" smtClean="0"/>
              <a:t>From the General to the Specific</a:t>
            </a:r>
          </a:p>
          <a:p>
            <a:pPr lvl="0"/>
            <a:r>
              <a:rPr lang="en-US" sz="2800" dirty="0" smtClean="0"/>
              <a:t>Build on Widely Adopted  Precedents</a:t>
            </a:r>
          </a:p>
          <a:p>
            <a:pPr lvl="0"/>
            <a:endParaRPr lang="en-US" sz="2800" dirty="0" smtClean="0"/>
          </a:p>
          <a:p>
            <a:pPr lvl="0"/>
            <a:r>
              <a:rPr lang="en-US" sz="2800" dirty="0" smtClean="0"/>
              <a:t>Core </a:t>
            </a:r>
            <a:r>
              <a:rPr lang="en-US" sz="2800" dirty="0" smtClean="0">
                <a:sym typeface="Wingdings" pitchFamily="2" charset="2"/>
              </a:rPr>
              <a:t> </a:t>
            </a:r>
          </a:p>
          <a:p>
            <a:pPr lvl="1"/>
            <a:r>
              <a:rPr lang="en-US" sz="2600" dirty="0" smtClean="0">
                <a:sym typeface="Wingdings" pitchFamily="2" charset="2"/>
              </a:rPr>
              <a:t>Format  </a:t>
            </a:r>
          </a:p>
          <a:p>
            <a:pPr lvl="2"/>
            <a:r>
              <a:rPr lang="en-US" sz="2600" dirty="0" smtClean="0">
                <a:sym typeface="Wingdings" pitchFamily="2" charset="2"/>
              </a:rPr>
              <a:t>Domain  </a:t>
            </a:r>
          </a:p>
          <a:p>
            <a:pPr lvl="3"/>
            <a:r>
              <a:rPr lang="en-US" sz="2600" dirty="0" smtClean="0">
                <a:sym typeface="Wingdings" pitchFamily="2" charset="2"/>
              </a:rPr>
              <a:t>Specialty  </a:t>
            </a:r>
          </a:p>
          <a:p>
            <a:pPr lvl="4"/>
            <a:r>
              <a:rPr lang="en-US" sz="2600" dirty="0" err="1" smtClean="0">
                <a:sym typeface="Wingdings" pitchFamily="2" charset="2"/>
              </a:rPr>
              <a:t>Organisation</a:t>
            </a:r>
            <a:r>
              <a:rPr lang="en-US" sz="2600" dirty="0" smtClean="0">
                <a:sym typeface="Wingdings" pitchFamily="2" charset="2"/>
              </a:rPr>
              <a:t> </a:t>
            </a:r>
          </a:p>
          <a:p>
            <a:pPr lvl="4"/>
            <a:endParaRPr lang="en-US" sz="1600" dirty="0" smtClean="0">
              <a:sym typeface="Wingdings" pitchFamily="2" charset="2"/>
            </a:endParaRPr>
          </a:p>
          <a:p>
            <a:r>
              <a:rPr lang="en-US" dirty="0" smtClean="0">
                <a:sym typeface="Wingdings" pitchFamily="2" charset="2"/>
              </a:rPr>
              <a:t>Two Models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Survival of the Fittest </a:t>
            </a:r>
            <a:r>
              <a:rPr lang="en-US" sz="3500" dirty="0" smtClean="0">
                <a:solidFill>
                  <a:srgbClr val="FF0000"/>
                </a:solidFill>
                <a:sym typeface="Wingdings"/>
              </a:rPr>
              <a:t></a:t>
            </a:r>
            <a:endParaRPr lang="en-US" dirty="0" smtClean="0">
              <a:solidFill>
                <a:srgbClr val="FF0000"/>
              </a:solidFill>
              <a:sym typeface="Wingdings" pitchFamily="2" charset="2"/>
            </a:endParaRPr>
          </a:p>
          <a:p>
            <a:pPr lvl="1"/>
            <a:r>
              <a:rPr lang="en-US" dirty="0" smtClean="0"/>
              <a:t>Selective Breeding </a:t>
            </a:r>
            <a:r>
              <a:rPr lang="en-US" sz="3500" dirty="0" smtClean="0">
                <a:solidFill>
                  <a:srgbClr val="00B050"/>
                </a:solidFill>
                <a:sym typeface="Wingdings"/>
              </a:rPr>
              <a:t></a:t>
            </a:r>
            <a:endParaRPr lang="en-US" dirty="0" smtClean="0">
              <a:solidFill>
                <a:srgbClr val="00B050"/>
              </a:solidFill>
            </a:endParaRPr>
          </a:p>
        </p:txBody>
      </p:sp>
      <p:grpSp>
        <p:nvGrpSpPr>
          <p:cNvPr id="6" name="Group 14"/>
          <p:cNvGrpSpPr/>
          <p:nvPr/>
        </p:nvGrpSpPr>
        <p:grpSpPr>
          <a:xfrm>
            <a:off x="4831645" y="2635955"/>
            <a:ext cx="3578579" cy="1834446"/>
            <a:chOff x="4831645" y="2647244"/>
            <a:chExt cx="3578579" cy="1834446"/>
          </a:xfrm>
        </p:grpSpPr>
        <p:sp>
          <p:nvSpPr>
            <p:cNvPr id="4" name="Rectangle 3"/>
            <p:cNvSpPr/>
            <p:nvPr/>
          </p:nvSpPr>
          <p:spPr>
            <a:xfrm>
              <a:off x="4831645" y="2652889"/>
              <a:ext cx="1004710" cy="361245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ZA" sz="1200" dirty="0" smtClean="0"/>
                <a:t>Core</a:t>
              </a:r>
              <a:endParaRPr lang="en-ZA" sz="1200" dirty="0"/>
            </a:p>
          </p:txBody>
        </p:sp>
        <p:sp>
          <p:nvSpPr>
            <p:cNvPr id="5" name="Rectangle 4"/>
            <p:cNvSpPr/>
            <p:nvPr/>
          </p:nvSpPr>
          <p:spPr>
            <a:xfrm>
              <a:off x="6112935" y="2647244"/>
              <a:ext cx="1004710" cy="361245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ZA" sz="1200" dirty="0" smtClean="0"/>
                <a:t>Format</a:t>
              </a:r>
              <a:endParaRPr lang="en-ZA" sz="1200" dirty="0"/>
            </a:p>
          </p:txBody>
        </p:sp>
        <p:cxnSp>
          <p:nvCxnSpPr>
            <p:cNvPr id="7" name="Shape 6"/>
            <p:cNvCxnSpPr>
              <a:stCxn id="4" idx="3"/>
              <a:endCxn id="5" idx="1"/>
            </p:cNvCxnSpPr>
            <p:nvPr/>
          </p:nvCxnSpPr>
          <p:spPr>
            <a:xfrm flipV="1">
              <a:off x="5836355" y="2827867"/>
              <a:ext cx="276580" cy="5645"/>
            </a:xfrm>
            <a:prstGeom prst="bent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Rectangle 7"/>
            <p:cNvSpPr/>
            <p:nvPr/>
          </p:nvSpPr>
          <p:spPr>
            <a:xfrm>
              <a:off x="6118576" y="3352800"/>
              <a:ext cx="1004710" cy="361245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ZA" sz="1200" dirty="0" smtClean="0"/>
                <a:t>Domain</a:t>
              </a:r>
              <a:endParaRPr lang="en-ZA" sz="1200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7399870" y="3347157"/>
              <a:ext cx="1004710" cy="361245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ZA" sz="1200" dirty="0" smtClean="0"/>
                <a:t>Speciality</a:t>
              </a:r>
              <a:endParaRPr lang="en-ZA" sz="1200" dirty="0"/>
            </a:p>
          </p:txBody>
        </p:sp>
        <p:cxnSp>
          <p:nvCxnSpPr>
            <p:cNvPr id="11" name="Elbow Connector 10"/>
            <p:cNvCxnSpPr>
              <a:stCxn id="5" idx="2"/>
              <a:endCxn id="8" idx="0"/>
            </p:cNvCxnSpPr>
            <p:nvPr/>
          </p:nvCxnSpPr>
          <p:spPr>
            <a:xfrm rot="16200000" flipH="1">
              <a:off x="6445955" y="3177823"/>
              <a:ext cx="344311" cy="5641"/>
            </a:xfrm>
            <a:prstGeom prst="bent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hape 12"/>
            <p:cNvCxnSpPr>
              <a:stCxn id="8" idx="3"/>
              <a:endCxn id="9" idx="1"/>
            </p:cNvCxnSpPr>
            <p:nvPr/>
          </p:nvCxnSpPr>
          <p:spPr>
            <a:xfrm flipV="1">
              <a:off x="7123286" y="3527780"/>
              <a:ext cx="276584" cy="5643"/>
            </a:xfrm>
            <a:prstGeom prst="bent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hape 23"/>
            <p:cNvCxnSpPr>
              <a:stCxn id="4" idx="2"/>
              <a:endCxn id="8" idx="1"/>
            </p:cNvCxnSpPr>
            <p:nvPr/>
          </p:nvCxnSpPr>
          <p:spPr>
            <a:xfrm rot="16200000" flipH="1">
              <a:off x="5466644" y="2881490"/>
              <a:ext cx="519289" cy="784576"/>
            </a:xfrm>
            <a:prstGeom prst="bentConnector2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Rectangle 28"/>
            <p:cNvSpPr/>
            <p:nvPr/>
          </p:nvSpPr>
          <p:spPr>
            <a:xfrm>
              <a:off x="7405514" y="4120445"/>
              <a:ext cx="1004710" cy="361245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ZA" sz="1200" dirty="0" smtClean="0"/>
                <a:t>Organisation</a:t>
              </a:r>
              <a:endParaRPr lang="en-ZA" sz="1200" dirty="0"/>
            </a:p>
          </p:txBody>
        </p:sp>
        <p:cxnSp>
          <p:nvCxnSpPr>
            <p:cNvPr id="35" name="Elbow Connector 34"/>
            <p:cNvCxnSpPr>
              <a:stCxn id="9" idx="2"/>
              <a:endCxn id="29" idx="0"/>
            </p:cNvCxnSpPr>
            <p:nvPr/>
          </p:nvCxnSpPr>
          <p:spPr>
            <a:xfrm rot="16200000" flipH="1">
              <a:off x="7699026" y="3911601"/>
              <a:ext cx="412043" cy="5644"/>
            </a:xfrm>
            <a:prstGeom prst="bent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hape 36"/>
            <p:cNvCxnSpPr>
              <a:stCxn id="8" idx="2"/>
              <a:endCxn id="29" idx="1"/>
            </p:cNvCxnSpPr>
            <p:nvPr/>
          </p:nvCxnSpPr>
          <p:spPr>
            <a:xfrm rot="16200000" flipH="1">
              <a:off x="6719711" y="3615264"/>
              <a:ext cx="587023" cy="784583"/>
            </a:xfrm>
            <a:prstGeom prst="bentConnector2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21688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2800" dirty="0" smtClean="0"/>
              <a:t>4. Precedence, Attribution, and Provenance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en-ZA" sz="2800" dirty="0" smtClean="0"/>
              <a:t>Aggregators can source meta-data from other aggregators, and clearinghouses could eventually store many redundant entries and harvest inefficiently.</a:t>
            </a:r>
          </a:p>
          <a:p>
            <a:pPr lvl="0"/>
            <a:endParaRPr lang="en-ZA" sz="2800" dirty="0" smtClean="0"/>
          </a:p>
          <a:p>
            <a:pPr lvl="0"/>
            <a:r>
              <a:rPr lang="en-ZA" sz="2800" dirty="0" smtClean="0"/>
              <a:t>All standards should support/ contain a provenance element</a:t>
            </a:r>
          </a:p>
          <a:p>
            <a:pPr lvl="0"/>
            <a:endParaRPr lang="en-ZA" sz="2800" dirty="0" smtClean="0"/>
          </a:p>
          <a:p>
            <a:pPr lvl="0"/>
            <a:r>
              <a:rPr lang="en-ZA" sz="2800" dirty="0" smtClean="0"/>
              <a:t>Useful for: </a:t>
            </a:r>
          </a:p>
          <a:p>
            <a:pPr lvl="1"/>
            <a:r>
              <a:rPr lang="en-ZA" sz="2400" dirty="0" smtClean="0"/>
              <a:t>Proper attribution </a:t>
            </a:r>
          </a:p>
          <a:p>
            <a:pPr lvl="2">
              <a:buNone/>
            </a:pPr>
            <a:r>
              <a:rPr lang="en-ZA" sz="2000" dirty="0" smtClean="0"/>
              <a:t>(A)</a:t>
            </a:r>
          </a:p>
          <a:p>
            <a:pPr lvl="1"/>
            <a:r>
              <a:rPr lang="en-ZA" sz="2400" dirty="0" smtClean="0"/>
              <a:t>‘Shortest path’ analysis</a:t>
            </a:r>
          </a:p>
          <a:p>
            <a:pPr lvl="2">
              <a:buNone/>
            </a:pPr>
            <a:r>
              <a:rPr lang="en-ZA" sz="2000" dirty="0" smtClean="0"/>
              <a:t>(A </a:t>
            </a:r>
            <a:r>
              <a:rPr lang="en-ZA" sz="2000" dirty="0" smtClean="0">
                <a:sym typeface="Wingdings" pitchFamily="2" charset="2"/>
              </a:rPr>
              <a:t> </a:t>
            </a:r>
            <a:r>
              <a:rPr lang="en-ZA" sz="2000" dirty="0" smtClean="0"/>
              <a:t>C </a:t>
            </a:r>
            <a:r>
              <a:rPr lang="en-ZA" sz="2000" dirty="0" smtClean="0">
                <a:sym typeface="Wingdings" pitchFamily="2" charset="2"/>
              </a:rPr>
              <a:t> </a:t>
            </a:r>
            <a:r>
              <a:rPr lang="en-ZA" sz="2000" dirty="0" smtClean="0"/>
              <a:t>E)</a:t>
            </a:r>
          </a:p>
          <a:p>
            <a:pPr lvl="1"/>
            <a:r>
              <a:rPr lang="en-ZA" sz="2600" dirty="0" smtClean="0"/>
              <a:t>Respect Relationships</a:t>
            </a:r>
          </a:p>
          <a:p>
            <a:pPr lvl="2">
              <a:buNone/>
            </a:pPr>
            <a:r>
              <a:rPr lang="en-ZA" sz="2200" dirty="0" smtClean="0"/>
              <a:t>(Disallow A </a:t>
            </a:r>
            <a:r>
              <a:rPr lang="en-ZA" sz="2200" dirty="0" smtClean="0">
                <a:sym typeface="Wingdings" pitchFamily="2" charset="2"/>
              </a:rPr>
              <a:t></a:t>
            </a:r>
            <a:r>
              <a:rPr lang="en-ZA" sz="2200" dirty="0" smtClean="0"/>
              <a:t>E)	</a:t>
            </a:r>
          </a:p>
          <a:p>
            <a:pPr lvl="1"/>
            <a:endParaRPr lang="en-ZA" sz="2400" dirty="0" smtClean="0"/>
          </a:p>
          <a:p>
            <a:pPr lvl="0"/>
            <a:endParaRPr lang="en-ZA" sz="2800" dirty="0" smtClean="0"/>
          </a:p>
          <a:p>
            <a:pPr lvl="0"/>
            <a:endParaRPr lang="en-ZA" sz="2800" dirty="0"/>
          </a:p>
        </p:txBody>
      </p:sp>
      <p:grpSp>
        <p:nvGrpSpPr>
          <p:cNvPr id="15" name="Group 18"/>
          <p:cNvGrpSpPr/>
          <p:nvPr/>
        </p:nvGrpSpPr>
        <p:grpSpPr>
          <a:xfrm>
            <a:off x="4549420" y="3942138"/>
            <a:ext cx="3578579" cy="2367182"/>
            <a:chOff x="4549420" y="3663254"/>
            <a:chExt cx="3578579" cy="2367182"/>
          </a:xfrm>
        </p:grpSpPr>
        <p:sp>
          <p:nvSpPr>
            <p:cNvPr id="4" name="Rectangle 3"/>
            <p:cNvSpPr/>
            <p:nvPr/>
          </p:nvSpPr>
          <p:spPr>
            <a:xfrm>
              <a:off x="4549420" y="3668899"/>
              <a:ext cx="1004710" cy="36124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ZA" sz="1200" dirty="0" smtClean="0"/>
                <a:t>Portal A</a:t>
              </a:r>
              <a:endParaRPr lang="en-ZA" sz="1200" dirty="0"/>
            </a:p>
          </p:txBody>
        </p:sp>
        <p:sp>
          <p:nvSpPr>
            <p:cNvPr id="5" name="Rectangle 4"/>
            <p:cNvSpPr/>
            <p:nvPr/>
          </p:nvSpPr>
          <p:spPr>
            <a:xfrm>
              <a:off x="5830710" y="3663254"/>
              <a:ext cx="1004710" cy="361245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ZA" sz="1200" dirty="0" smtClean="0"/>
                <a:t>Portal B</a:t>
              </a:r>
              <a:endParaRPr lang="en-ZA" sz="1200" dirty="0"/>
            </a:p>
          </p:txBody>
        </p:sp>
        <p:cxnSp>
          <p:nvCxnSpPr>
            <p:cNvPr id="6" name="Shape 6"/>
            <p:cNvCxnSpPr>
              <a:stCxn id="4" idx="3"/>
              <a:endCxn id="5" idx="1"/>
            </p:cNvCxnSpPr>
            <p:nvPr/>
          </p:nvCxnSpPr>
          <p:spPr>
            <a:xfrm flipV="1">
              <a:off x="5554130" y="3843877"/>
              <a:ext cx="276580" cy="5645"/>
            </a:xfrm>
            <a:prstGeom prst="bent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Rectangle 6"/>
            <p:cNvSpPr/>
            <p:nvPr/>
          </p:nvSpPr>
          <p:spPr>
            <a:xfrm>
              <a:off x="5836351" y="4368810"/>
              <a:ext cx="1004710" cy="361245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ZA" sz="1200" dirty="0" smtClean="0"/>
                <a:t>Portal C</a:t>
              </a:r>
              <a:endParaRPr lang="en-ZA" sz="1200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7117645" y="4363167"/>
              <a:ext cx="1004710" cy="361245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ZA" sz="1200" dirty="0" smtClean="0"/>
                <a:t>Portal D</a:t>
              </a:r>
              <a:endParaRPr lang="en-ZA" sz="1200" dirty="0"/>
            </a:p>
          </p:txBody>
        </p:sp>
        <p:cxnSp>
          <p:nvCxnSpPr>
            <p:cNvPr id="9" name="Elbow Connector 8"/>
            <p:cNvCxnSpPr>
              <a:stCxn id="5" idx="2"/>
              <a:endCxn id="7" idx="0"/>
            </p:cNvCxnSpPr>
            <p:nvPr/>
          </p:nvCxnSpPr>
          <p:spPr>
            <a:xfrm rot="16200000" flipH="1">
              <a:off x="6163730" y="4193833"/>
              <a:ext cx="344311" cy="5641"/>
            </a:xfrm>
            <a:prstGeom prst="bent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hape 12"/>
            <p:cNvCxnSpPr>
              <a:stCxn id="7" idx="3"/>
              <a:endCxn id="8" idx="1"/>
            </p:cNvCxnSpPr>
            <p:nvPr/>
          </p:nvCxnSpPr>
          <p:spPr>
            <a:xfrm flipV="1">
              <a:off x="6841061" y="4543790"/>
              <a:ext cx="276584" cy="5643"/>
            </a:xfrm>
            <a:prstGeom prst="bent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hape 10"/>
            <p:cNvCxnSpPr>
              <a:stCxn id="4" idx="2"/>
              <a:endCxn id="7" idx="1"/>
            </p:cNvCxnSpPr>
            <p:nvPr/>
          </p:nvCxnSpPr>
          <p:spPr>
            <a:xfrm rot="16200000" flipH="1">
              <a:off x="5184419" y="3897500"/>
              <a:ext cx="519289" cy="784576"/>
            </a:xfrm>
            <a:prstGeom prst="bentConnector2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11"/>
            <p:cNvSpPr/>
            <p:nvPr/>
          </p:nvSpPr>
          <p:spPr>
            <a:xfrm>
              <a:off x="7123289" y="5136455"/>
              <a:ext cx="1004710" cy="361245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ZA" sz="1200" dirty="0" smtClean="0"/>
                <a:t>Portal E</a:t>
              </a:r>
              <a:endParaRPr lang="en-ZA" sz="1200" dirty="0"/>
            </a:p>
          </p:txBody>
        </p:sp>
        <p:cxnSp>
          <p:nvCxnSpPr>
            <p:cNvPr id="13" name="Elbow Connector 12"/>
            <p:cNvCxnSpPr>
              <a:stCxn id="8" idx="2"/>
              <a:endCxn id="12" idx="0"/>
            </p:cNvCxnSpPr>
            <p:nvPr/>
          </p:nvCxnSpPr>
          <p:spPr>
            <a:xfrm rot="16200000" flipH="1">
              <a:off x="7416801" y="4927611"/>
              <a:ext cx="412043" cy="5644"/>
            </a:xfrm>
            <a:prstGeom prst="bent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hape 13"/>
            <p:cNvCxnSpPr>
              <a:stCxn id="7" idx="2"/>
              <a:endCxn id="12" idx="1"/>
            </p:cNvCxnSpPr>
            <p:nvPr/>
          </p:nvCxnSpPr>
          <p:spPr>
            <a:xfrm rot="16200000" flipH="1">
              <a:off x="6437486" y="4631274"/>
              <a:ext cx="587023" cy="784583"/>
            </a:xfrm>
            <a:prstGeom prst="bentConnector2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hape 15"/>
            <p:cNvCxnSpPr>
              <a:stCxn id="5" idx="3"/>
              <a:endCxn id="8" idx="0"/>
            </p:cNvCxnSpPr>
            <p:nvPr/>
          </p:nvCxnSpPr>
          <p:spPr>
            <a:xfrm>
              <a:off x="6835420" y="3843877"/>
              <a:ext cx="784580" cy="519290"/>
            </a:xfrm>
            <a:prstGeom prst="bentConnector2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hape 23"/>
            <p:cNvCxnSpPr>
              <a:stCxn id="4" idx="1"/>
              <a:endCxn id="12" idx="2"/>
            </p:cNvCxnSpPr>
            <p:nvPr/>
          </p:nvCxnSpPr>
          <p:spPr>
            <a:xfrm rot="10800000" flipH="1" flipV="1">
              <a:off x="4549420" y="3849522"/>
              <a:ext cx="3076224" cy="1648178"/>
            </a:xfrm>
            <a:prstGeom prst="bentConnector4">
              <a:avLst>
                <a:gd name="adj1" fmla="val -7431"/>
                <a:gd name="adj2" fmla="val 113870"/>
              </a:avLst>
            </a:prstGeom>
            <a:ln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Rectangle 26"/>
            <p:cNvSpPr/>
            <p:nvPr/>
          </p:nvSpPr>
          <p:spPr>
            <a:xfrm>
              <a:off x="5208239" y="5445661"/>
              <a:ext cx="445956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dirty="0" smtClean="0">
                  <a:solidFill>
                    <a:srgbClr val="FF0000"/>
                  </a:solidFill>
                  <a:sym typeface="Wingdings"/>
                </a:rPr>
                <a:t></a:t>
              </a:r>
              <a:endParaRPr lang="en-ZA" sz="3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497134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olo 1"/>
          <p:cNvSpPr>
            <a:spLocks noGrp="1"/>
          </p:cNvSpPr>
          <p:nvPr>
            <p:ph type="title"/>
          </p:nvPr>
        </p:nvSpPr>
        <p:spPr>
          <a:xfrm>
            <a:off x="3275856" y="152400"/>
            <a:ext cx="5410944" cy="1265238"/>
          </a:xfrm>
        </p:spPr>
        <p:txBody>
          <a:bodyPr/>
          <a:lstStyle/>
          <a:p>
            <a:pPr algn="l" eaLnBrk="1" hangingPunct="1"/>
            <a:r>
              <a:rPr lang="en-US" dirty="0" smtClean="0"/>
              <a:t>State of Play</a:t>
            </a:r>
          </a:p>
        </p:txBody>
      </p:sp>
      <p:sp>
        <p:nvSpPr>
          <p:cNvPr id="14339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/>
              <a:t>Meta-data repositories are used increasingly in aggregated form (usually geographically or topic-based). </a:t>
            </a:r>
            <a:endParaRPr lang="en-GB" b="1" dirty="0" smtClean="0"/>
          </a:p>
          <a:p>
            <a:r>
              <a:rPr lang="en-GB" b="1" dirty="0" smtClean="0"/>
              <a:t>The </a:t>
            </a:r>
            <a:r>
              <a:rPr lang="en-GB" b="1" dirty="0"/>
              <a:t>aggregated meta-data repositories have several advantages (primarily speed of discovery, but also value judgements and value addition). </a:t>
            </a:r>
            <a:endParaRPr lang="en-ZA" dirty="0"/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Broad Issues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b="1" dirty="0" smtClean="0"/>
              <a:t>Aggregated meta-data repositories raise several concerns, though:</a:t>
            </a:r>
            <a:endParaRPr lang="en-ZA" sz="2800" dirty="0" smtClean="0"/>
          </a:p>
          <a:p>
            <a:pPr lvl="1"/>
            <a:r>
              <a:rPr lang="en-GB" sz="2400" b="1" dirty="0" smtClean="0"/>
              <a:t>Meta-data records are sourced from multiple sources but may be duplicated in the process. </a:t>
            </a:r>
            <a:endParaRPr lang="en-ZA" sz="2400" dirty="0" smtClean="0"/>
          </a:p>
          <a:p>
            <a:pPr lvl="1"/>
            <a:r>
              <a:rPr lang="en-GB" sz="2400" b="1" dirty="0" smtClean="0"/>
              <a:t>At some point of growing inclusivity, the benefits of aggregation start diminishing and the complexities of managing the aggregated repository start to increase.</a:t>
            </a:r>
            <a:endParaRPr lang="en-ZA" sz="2400" dirty="0" smtClean="0"/>
          </a:p>
          <a:p>
            <a:pPr lvl="1"/>
            <a:r>
              <a:rPr lang="en-GB" sz="2400" b="1" dirty="0" smtClean="0"/>
              <a:t>The value of the data set or publication referenced by the meta-data record currently relies on semantic assertions or schema (format) validation and not usage. </a:t>
            </a:r>
            <a:endParaRPr lang="en-ZA" sz="2400" dirty="0"/>
          </a:p>
        </p:txBody>
      </p:sp>
    </p:spTree>
    <p:extLst>
      <p:ext uri="{BB962C8B-B14F-4D97-AF65-F5344CB8AC3E}">
        <p14:creationId xmlns:p14="http://schemas.microsoft.com/office/powerpoint/2010/main" val="22181922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Vision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ZA" sz="2800" dirty="0" smtClean="0"/>
              <a:t>The scientific publication and data set generating community need to work towards a meta-data and discovery regime where </a:t>
            </a:r>
            <a:r>
              <a:rPr lang="en-ZA" sz="2800" b="1" i="1" dirty="0" smtClean="0"/>
              <a:t>duplication is minimised</a:t>
            </a:r>
            <a:r>
              <a:rPr lang="en-ZA" sz="2800" dirty="0" smtClean="0"/>
              <a:t>, both in respect of </a:t>
            </a:r>
            <a:r>
              <a:rPr lang="en-ZA" sz="2800" b="1" i="1" dirty="0" smtClean="0"/>
              <a:t>harvesting practice </a:t>
            </a:r>
            <a:r>
              <a:rPr lang="en-ZA" sz="2800" dirty="0" smtClean="0"/>
              <a:t>and the </a:t>
            </a:r>
            <a:r>
              <a:rPr lang="en-ZA" sz="2800" b="1" i="1" dirty="0" smtClean="0"/>
              <a:t>reduced overlapping of mandates</a:t>
            </a:r>
            <a:r>
              <a:rPr lang="en-ZA" sz="2800" dirty="0" smtClean="0"/>
              <a:t>. </a:t>
            </a:r>
          </a:p>
          <a:p>
            <a:pPr marL="0" indent="0">
              <a:buNone/>
            </a:pPr>
            <a:r>
              <a:rPr lang="en-ZA" sz="2800" dirty="0" smtClean="0"/>
              <a:t>In addition, it will be possible to determine the value of a data set in particular through </a:t>
            </a:r>
            <a:r>
              <a:rPr lang="en-ZA" sz="2800" b="1" i="1" dirty="0" smtClean="0"/>
              <a:t>objective, use-based metrics</a:t>
            </a:r>
            <a:r>
              <a:rPr lang="en-ZA" sz="2800" dirty="0" smtClean="0"/>
              <a:t>. The latter mechanism is increasingly proposed as an alternative to traditional peer review of publications.</a:t>
            </a:r>
            <a:endParaRPr lang="en-ZA" sz="2800" dirty="0"/>
          </a:p>
        </p:txBody>
      </p:sp>
    </p:spTree>
    <p:extLst>
      <p:ext uri="{BB962C8B-B14F-4D97-AF65-F5344CB8AC3E}">
        <p14:creationId xmlns:p14="http://schemas.microsoft.com/office/powerpoint/2010/main" val="34195739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Challenges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sz="2800" dirty="0" smtClean="0"/>
              <a:t>Process of influencing meta-data standards organisations.</a:t>
            </a:r>
          </a:p>
          <a:p>
            <a:r>
              <a:rPr lang="en-ZA" sz="2800" dirty="0" smtClean="0"/>
              <a:t>Reduction in the substantial degree of current overlap and duplication prevalent in meta-data aggregation sites. </a:t>
            </a:r>
          </a:p>
          <a:p>
            <a:pPr lvl="1"/>
            <a:r>
              <a:rPr lang="en-ZA" sz="2400" dirty="0" smtClean="0"/>
              <a:t>Technical problem (measurement, understanding, and optimisation)</a:t>
            </a:r>
          </a:p>
          <a:p>
            <a:pPr lvl="1"/>
            <a:r>
              <a:rPr lang="en-ZA" sz="2400" dirty="0"/>
              <a:t>C</a:t>
            </a:r>
            <a:r>
              <a:rPr lang="en-ZA" sz="2400" dirty="0" smtClean="0"/>
              <a:t>hange management problem (vested interests, established funding patterns, career impacts, etc.)</a:t>
            </a:r>
          </a:p>
          <a:p>
            <a:endParaRPr lang="en-ZA" sz="2800" dirty="0"/>
          </a:p>
        </p:txBody>
      </p:sp>
    </p:spTree>
    <p:extLst>
      <p:ext uri="{BB962C8B-B14F-4D97-AF65-F5344CB8AC3E}">
        <p14:creationId xmlns:p14="http://schemas.microsoft.com/office/powerpoint/2010/main" val="30710370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Research Agenda (1)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sz="2800" dirty="0" smtClean="0"/>
              <a:t>Working with meta-data standards organisations to extend meta-data formats for data (Dublin Core, FGDC, EML, ISO19115 and derivatives, DIF, etc.) to allow the following:</a:t>
            </a:r>
          </a:p>
          <a:p>
            <a:pPr lvl="1"/>
            <a:r>
              <a:rPr lang="en-ZA" sz="2400" dirty="0" smtClean="0"/>
              <a:t>Enforcing globally unique ID’s for metadata records.</a:t>
            </a:r>
          </a:p>
          <a:p>
            <a:pPr lvl="1"/>
            <a:r>
              <a:rPr lang="en-ZA" sz="2400" dirty="0" smtClean="0"/>
              <a:t>Embedding some form of measurement of usability into meta-data or associating a meta-data record with such a measurement.</a:t>
            </a:r>
          </a:p>
          <a:p>
            <a:pPr lvl="1"/>
            <a:r>
              <a:rPr lang="en-ZA" sz="2400" dirty="0" smtClean="0"/>
              <a:t>Maintaining a source and a harvesting path as an extension to a meta-data record.</a:t>
            </a:r>
          </a:p>
          <a:p>
            <a:pPr marL="0" indent="0">
              <a:buNone/>
            </a:pPr>
            <a:endParaRPr lang="en-ZA" sz="2800" dirty="0"/>
          </a:p>
        </p:txBody>
      </p:sp>
    </p:spTree>
    <p:extLst>
      <p:ext uri="{BB962C8B-B14F-4D97-AF65-F5344CB8AC3E}">
        <p14:creationId xmlns:p14="http://schemas.microsoft.com/office/powerpoint/2010/main" val="2655361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Research Agenda (2)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 smtClean="0"/>
              <a:t>Derive objective measuring criteria for the mandate scope of a meta-data collection or aggregation. </a:t>
            </a:r>
          </a:p>
          <a:p>
            <a:r>
              <a:rPr lang="en-ZA" dirty="0" smtClean="0"/>
              <a:t>Currently identified criteria include </a:t>
            </a:r>
          </a:p>
          <a:p>
            <a:pPr lvl="1"/>
            <a:r>
              <a:rPr lang="en-ZA" dirty="0" smtClean="0"/>
              <a:t>spatial, temporal and topic coverage, </a:t>
            </a:r>
          </a:p>
          <a:p>
            <a:pPr lvl="1"/>
            <a:r>
              <a:rPr lang="en-ZA" dirty="0" smtClean="0"/>
              <a:t>value judgement and ranking activities, </a:t>
            </a:r>
          </a:p>
          <a:p>
            <a:pPr lvl="1"/>
            <a:r>
              <a:rPr lang="en-ZA" dirty="0" smtClean="0"/>
              <a:t>and value addition activities.</a:t>
            </a:r>
          </a:p>
          <a:p>
            <a:pPr marL="0" indent="0">
              <a:buNone/>
            </a:pP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7755266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Research Agenda (3)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sz="2800" dirty="0" smtClean="0"/>
              <a:t>Using analysis of meta-data repositories and web crawling methods (amongst many possible approaches) to create a database (directed graph) of meta-data repositories.</a:t>
            </a:r>
          </a:p>
          <a:p>
            <a:r>
              <a:rPr lang="en-ZA" sz="2800" dirty="0" smtClean="0"/>
              <a:t>Measure current and suggest mandates of meta-data aggregator sites that can be used to </a:t>
            </a:r>
          </a:p>
          <a:p>
            <a:pPr lvl="1"/>
            <a:r>
              <a:rPr lang="en-ZA" sz="2400" dirty="0" smtClean="0"/>
              <a:t>determine desirability and usefulness of new aggregations,</a:t>
            </a:r>
          </a:p>
          <a:p>
            <a:pPr lvl="1"/>
            <a:r>
              <a:rPr lang="en-ZA" sz="2400" dirty="0" smtClean="0"/>
              <a:t>optimise and rationalise existing aggregations, </a:t>
            </a:r>
          </a:p>
          <a:p>
            <a:pPr lvl="1"/>
            <a:r>
              <a:rPr lang="en-ZA" sz="2400" dirty="0" smtClean="0"/>
              <a:t>and generally streamline the meta-data driven discovery process.</a:t>
            </a:r>
          </a:p>
          <a:p>
            <a:endParaRPr lang="en-ZA" sz="2800" dirty="0" smtClean="0"/>
          </a:p>
          <a:p>
            <a:endParaRPr lang="en-ZA" sz="2800" dirty="0"/>
          </a:p>
        </p:txBody>
      </p:sp>
    </p:spTree>
    <p:extLst>
      <p:ext uri="{BB962C8B-B14F-4D97-AF65-F5344CB8AC3E}">
        <p14:creationId xmlns:p14="http://schemas.microsoft.com/office/powerpoint/2010/main" val="7024047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ZA" dirty="0" smtClean="0"/>
              <a:t>Support</a:t>
            </a:r>
            <a:endParaRPr lang="en-ZA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658079059"/>
      </p:ext>
    </p:extLst>
  </p:cSld>
  <p:clrMapOvr>
    <a:masterClrMapping/>
  </p:clrMapOvr>
</p:sld>
</file>

<file path=ppt/theme/theme1.xml><?xml version="1.0" encoding="utf-8"?>
<a:theme xmlns:a="http://schemas.openxmlformats.org/drawingml/2006/main" name="TemplateGRDI-GRLAfrica">
  <a:themeElements>
    <a:clrScheme name="Impostazioni personalizzate 1">
      <a:dk1>
        <a:srgbClr val="306D99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TemplateGRDI-GRLAfrica</Template>
  <TotalTime>97</TotalTime>
  <Words>804</Words>
  <Application>Microsoft Office PowerPoint</Application>
  <PresentationFormat>On-screen Show (4:3)</PresentationFormat>
  <Paragraphs>126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TemplateGRDI-GRLAfrica</vt:lpstr>
      <vt:lpstr>Meta-Data: Research Questions and Issues</vt:lpstr>
      <vt:lpstr>State of Play</vt:lpstr>
      <vt:lpstr>Broad Issues</vt:lpstr>
      <vt:lpstr>Vision</vt:lpstr>
      <vt:lpstr>Challenges</vt:lpstr>
      <vt:lpstr>Research Agenda (1)</vt:lpstr>
      <vt:lpstr>Research Agenda (2)</vt:lpstr>
      <vt:lpstr>Research Agenda (3)</vt:lpstr>
      <vt:lpstr>Support</vt:lpstr>
      <vt:lpstr>Integration with Corporate Systems</vt:lpstr>
      <vt:lpstr>Portals, Platforms, and Mandates</vt:lpstr>
      <vt:lpstr>Mandates</vt:lpstr>
      <vt:lpstr>Overlap/ Divergence</vt:lpstr>
      <vt:lpstr>Inclusiveness and Divergence</vt:lpstr>
      <vt:lpstr>Process Chaining and the Semantic Web</vt:lpstr>
      <vt:lpstr>Process of Standards Creation</vt:lpstr>
      <vt:lpstr>4. Precedence, Attribution, and Provenance</vt:lpstr>
    </vt:vector>
  </TitlesOfParts>
  <Company>Home User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Meta-Data: Research Questions and Issues</dc:title>
  <dc:creator>WimHugo</dc:creator>
  <cp:lastModifiedBy>WimHugo</cp:lastModifiedBy>
  <cp:revision>10</cp:revision>
  <dcterms:created xsi:type="dcterms:W3CDTF">2010-10-12T05:18:07Z</dcterms:created>
  <dcterms:modified xsi:type="dcterms:W3CDTF">2010-10-22T15:55:10Z</dcterms:modified>
</cp:coreProperties>
</file>