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9" r:id="rId12"/>
    <p:sldId id="258" r:id="rId13"/>
    <p:sldId id="270" r:id="rId14"/>
    <p:sldId id="279" r:id="rId15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4" d="100"/>
          <a:sy n="74" d="100"/>
        </p:scale>
        <p:origin x="-118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60BA0-017C-444D-A46A-90DF29B8632C}" type="datetimeFigureOut">
              <a:rPr lang="en-ZA" smtClean="0"/>
              <a:t>2010/10/23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352EA-B577-44C5-900D-44076BA668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308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352EA-B577-44C5-900D-44076BA66808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532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294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82E79B-4A21-4557-B20E-99ABB2CC87E5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32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CE06A-407B-4CEB-A562-E5DAA710776E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54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1BD0C8-C53B-45A9-B5FE-F4DA64BF8E97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40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411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1EDE7F-A99E-41CC-89CD-3ECD95EFAFE7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85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F233B-7AE7-4195-B30B-C2FDA9671EA8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59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8045AF-47CB-4B5C-BF0E-CEEDAF6F186A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68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5BB8CE-B0D0-483A-B9C3-FF6E3A7D1270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38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B19B21-5A4B-41ED-A02C-7D000430BF6D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14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21F3BB-48F8-4CFB-9951-BDFEF5F0F7D9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81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71550"/>
            <a:ext cx="5111750" cy="51546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8D5BD8-ED98-4616-AC53-56143D598119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06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9175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672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99DBEF-C0A2-4C31-A091-EC00352BDE25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97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828800" y="6492875"/>
            <a:ext cx="609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FFFFFF"/>
                </a:solidFill>
                <a:latin typeface="Calibri" pitchFamily="-65" charset="0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Calibri" pitchFamily="-65" charset="0"/>
              </a:defRPr>
            </a:lvl1pPr>
          </a:lstStyle>
          <a:p>
            <a:fld id="{4EFF828B-9BB5-4B0D-A867-18CA1BD0AD1A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State of Play</a:t>
            </a:r>
          </a:p>
        </p:txBody>
      </p:sp>
      <p:sp>
        <p:nvSpPr>
          <p:cNvPr id="13315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8EA3BA"/>
                </a:solidFill>
              </a:rPr>
              <a:t>Wim Hugo</a:t>
            </a:r>
          </a:p>
          <a:p>
            <a:pPr eaLnBrk="1" hangingPunct="1"/>
            <a:r>
              <a:rPr lang="en-US" sz="2000" dirty="0" smtClean="0">
                <a:solidFill>
                  <a:srgbClr val="8EA3BA"/>
                </a:solidFill>
              </a:rPr>
              <a:t>South African Environmental Observation Network/</a:t>
            </a:r>
          </a:p>
          <a:p>
            <a:pPr eaLnBrk="1" hangingPunct="1"/>
            <a:r>
              <a:rPr lang="en-US" sz="2000" dirty="0" smtClean="0">
                <a:solidFill>
                  <a:srgbClr val="8EA3BA"/>
                </a:solidFill>
              </a:rPr>
              <a:t>World Data Centre for Biodiversity and Human Health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115048"/>
            <a:ext cx="3420628" cy="1338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4114800" cy="634082"/>
          </a:xfrm>
        </p:spPr>
        <p:txBody>
          <a:bodyPr/>
          <a:lstStyle/>
          <a:p>
            <a:r>
              <a:rPr lang="en-ZA" dirty="0" smtClean="0"/>
              <a:t>CSIR-</a:t>
            </a:r>
            <a:r>
              <a:rPr lang="en-ZA" dirty="0" err="1" smtClean="0"/>
              <a:t>CoGIS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9726"/>
            <a:ext cx="9136417" cy="558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9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Positives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ZA" sz="2800" dirty="0" smtClean="0"/>
              <a:t>Economy of Scale and Reduction of Duplication</a:t>
            </a:r>
          </a:p>
          <a:p>
            <a:r>
              <a:rPr lang="en-ZA" sz="2800" dirty="0" smtClean="0"/>
              <a:t>Multiple Development Threads</a:t>
            </a:r>
          </a:p>
          <a:p>
            <a:r>
              <a:rPr lang="en-ZA" sz="2800" dirty="0" smtClean="0"/>
              <a:t>Improved Visibility</a:t>
            </a:r>
          </a:p>
          <a:p>
            <a:r>
              <a:rPr lang="en-ZA" sz="2800" dirty="0" smtClean="0"/>
              <a:t>Snowball Effects from Meta-Data Contributions</a:t>
            </a:r>
          </a:p>
          <a:p>
            <a:r>
              <a:rPr lang="en-ZA" sz="2800" dirty="0" smtClean="0"/>
              <a:t>Willingness to be inclusive w.r.t. Africa </a:t>
            </a:r>
          </a:p>
          <a:p>
            <a:r>
              <a:rPr lang="en-ZA" sz="2800" dirty="0" smtClean="0"/>
              <a:t>Strong support from international </a:t>
            </a:r>
            <a:r>
              <a:rPr lang="en-ZA" sz="2800" dirty="0" smtClean="0"/>
              <a:t>partners</a:t>
            </a:r>
          </a:p>
          <a:p>
            <a:r>
              <a:rPr lang="en-ZA" sz="2800" dirty="0" smtClean="0"/>
              <a:t>Established Information </a:t>
            </a:r>
            <a:r>
              <a:rPr lang="en-ZA" sz="2800" dirty="0"/>
              <a:t>Governance Framework</a:t>
            </a:r>
          </a:p>
          <a:p>
            <a:endParaRPr lang="en-ZA" sz="2800" dirty="0"/>
          </a:p>
          <a:p>
            <a:r>
              <a:rPr lang="en-ZA" sz="2800" dirty="0" smtClean="0"/>
              <a:t>Platform: strong synergy and incipient collaboration with Centre for High Performance Computing</a:t>
            </a:r>
            <a:endParaRPr lang="en-ZA" sz="2800" dirty="0" smtClean="0"/>
          </a:p>
        </p:txBody>
      </p:sp>
    </p:spTree>
    <p:extLst>
      <p:ext uri="{BB962C8B-B14F-4D97-AF65-F5344CB8AC3E}">
        <p14:creationId xmlns:p14="http://schemas.microsoft.com/office/powerpoint/2010/main" val="11934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Broad Issues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ZA" sz="2400" dirty="0" smtClean="0"/>
              <a:t>Even though funding is concentrated and more focused than before, it is still</a:t>
            </a:r>
          </a:p>
          <a:p>
            <a:pPr lvl="1"/>
            <a:r>
              <a:rPr lang="en-ZA" sz="2000" dirty="0" smtClean="0"/>
              <a:t>Low in international terms (total approximately ZAR 5m 2009-2012)</a:t>
            </a:r>
          </a:p>
          <a:p>
            <a:pPr lvl="1"/>
            <a:r>
              <a:rPr lang="en-ZA" sz="2000" dirty="0" smtClean="0"/>
              <a:t>Uncoordinated from a policy perspective – leads to duplication of effort and unnecessary expenditure</a:t>
            </a:r>
          </a:p>
          <a:p>
            <a:pPr lvl="1"/>
            <a:r>
              <a:rPr lang="en-ZA" sz="2000" dirty="0" smtClean="0"/>
              <a:t>Medium-term viability is unpredictable</a:t>
            </a:r>
          </a:p>
          <a:p>
            <a:r>
              <a:rPr lang="en-ZA" sz="2400" dirty="0" smtClean="0"/>
              <a:t>Participation is Voluntary and Not Linked to Performance Management Frameworks</a:t>
            </a:r>
          </a:p>
          <a:p>
            <a:r>
              <a:rPr lang="en-ZA" sz="2400" dirty="0" smtClean="0"/>
              <a:t> Open Source is a double-edged sword</a:t>
            </a:r>
          </a:p>
          <a:p>
            <a:pPr lvl="1"/>
            <a:r>
              <a:rPr lang="en-ZA" sz="2000" dirty="0" smtClean="0"/>
              <a:t>Initial reduction in development risks</a:t>
            </a:r>
          </a:p>
          <a:p>
            <a:pPr lvl="1"/>
            <a:r>
              <a:rPr lang="en-ZA" sz="2000" dirty="0" smtClean="0"/>
              <a:t>Open source resources are limited and expensive</a:t>
            </a:r>
          </a:p>
          <a:p>
            <a:pPr lvl="1"/>
            <a:r>
              <a:rPr lang="en-ZA" sz="2000" dirty="0" smtClean="0"/>
              <a:t>Support is often informal and not conducive to mission-critical systems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2181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Constraints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ZA" sz="2400" dirty="0" smtClean="0"/>
              <a:t>Financial</a:t>
            </a:r>
          </a:p>
          <a:p>
            <a:pPr lvl="1"/>
            <a:r>
              <a:rPr lang="en-ZA" sz="2000" dirty="0" smtClean="0"/>
              <a:t>Depth of implementation</a:t>
            </a:r>
          </a:p>
          <a:p>
            <a:r>
              <a:rPr lang="en-ZA" sz="2400" dirty="0" smtClean="0"/>
              <a:t>Critical Mass</a:t>
            </a:r>
          </a:p>
          <a:p>
            <a:pPr lvl="1"/>
            <a:r>
              <a:rPr lang="en-ZA" sz="2000" dirty="0" smtClean="0"/>
              <a:t>Often overtaken by well-funded international initiatives</a:t>
            </a:r>
          </a:p>
          <a:p>
            <a:pPr lvl="1"/>
            <a:r>
              <a:rPr lang="en-ZA" sz="2000" dirty="0" smtClean="0"/>
              <a:t>SAEON has an express strategy of small contributions to large projects</a:t>
            </a:r>
          </a:p>
          <a:p>
            <a:r>
              <a:rPr lang="en-ZA" sz="2400" dirty="0" smtClean="0"/>
              <a:t> Resources</a:t>
            </a:r>
          </a:p>
          <a:p>
            <a:pPr lvl="1"/>
            <a:r>
              <a:rPr lang="en-ZA" sz="2000" dirty="0" smtClean="0"/>
              <a:t>Quality resources are thinly spread and overcommitted</a:t>
            </a:r>
          </a:p>
          <a:p>
            <a:pPr lvl="1"/>
            <a:r>
              <a:rPr lang="en-ZA" sz="2000" dirty="0" smtClean="0"/>
              <a:t>Specialists cannot spend all their time on specialisations</a:t>
            </a:r>
          </a:p>
          <a:p>
            <a:r>
              <a:rPr lang="en-ZA" sz="2400" dirty="0" smtClean="0"/>
              <a:t>Assimilation Capacity</a:t>
            </a:r>
          </a:p>
          <a:p>
            <a:pPr lvl="1"/>
            <a:r>
              <a:rPr lang="en-ZA" sz="2000" dirty="0" smtClean="0"/>
              <a:t>Full-time occupation to stay abreast of international initiatives</a:t>
            </a:r>
          </a:p>
          <a:p>
            <a:pPr lvl="1"/>
            <a:r>
              <a:rPr lang="en-ZA" sz="2000" dirty="0" smtClean="0"/>
              <a:t>Unit </a:t>
            </a:r>
            <a:r>
              <a:rPr lang="en-ZA" sz="2000" dirty="0" err="1" smtClean="0"/>
              <a:t>vs</a:t>
            </a:r>
            <a:r>
              <a:rPr lang="en-ZA" sz="2000" dirty="0" smtClean="0"/>
              <a:t> Team Transitions – small projects isolate knowledge</a:t>
            </a:r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7777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4114800" cy="778098"/>
          </a:xfrm>
        </p:spPr>
        <p:txBody>
          <a:bodyPr/>
          <a:lstStyle/>
          <a:p>
            <a:r>
              <a:rPr lang="en-ZA" dirty="0" smtClean="0"/>
              <a:t>Funding/</a:t>
            </a:r>
            <a:br>
              <a:rPr lang="en-ZA" dirty="0" smtClean="0"/>
            </a:br>
            <a:r>
              <a:rPr lang="en-ZA" dirty="0" smtClean="0"/>
              <a:t>Collaborators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90" y="3165188"/>
            <a:ext cx="3036405" cy="1187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1"/>
          <a:stretch/>
        </p:blipFill>
        <p:spPr>
          <a:xfrm>
            <a:off x="5859886" y="3081070"/>
            <a:ext cx="2016224" cy="1356200"/>
          </a:xfrm>
          <a:prstGeom prst="rect">
            <a:avLst/>
          </a:prstGeom>
        </p:spPr>
      </p:pic>
      <p:pic>
        <p:nvPicPr>
          <p:cNvPr id="6146" name="Picture 2" descr="CHPC 20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00"/>
          <a:stretch/>
        </p:blipFill>
        <p:spPr bwMode="auto">
          <a:xfrm>
            <a:off x="1403648" y="5295612"/>
            <a:ext cx="1604469" cy="85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42" y="5275004"/>
            <a:ext cx="1991872" cy="818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839" y="5301208"/>
            <a:ext cx="1928136" cy="792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8" y="1844824"/>
            <a:ext cx="254745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3275856" y="152400"/>
            <a:ext cx="5410944" cy="1265238"/>
          </a:xfrm>
        </p:spPr>
        <p:txBody>
          <a:bodyPr/>
          <a:lstStyle/>
          <a:p>
            <a:pPr algn="l" eaLnBrk="1" hangingPunct="1"/>
            <a:r>
              <a:rPr lang="en-US" dirty="0" smtClean="0"/>
              <a:t>State of Play</a:t>
            </a:r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97363"/>
          </a:xfrm>
        </p:spPr>
        <p:txBody>
          <a:bodyPr/>
          <a:lstStyle/>
          <a:p>
            <a:r>
              <a:rPr lang="en-GB" sz="2800" b="1" dirty="0" smtClean="0"/>
              <a:t>National Platform funded directly and indirectly by Department of Science and Technology and National Research Foundation</a:t>
            </a:r>
          </a:p>
          <a:p>
            <a:pPr lvl="1"/>
            <a:r>
              <a:rPr lang="en-GB" sz="2400" b="1" dirty="0" smtClean="0"/>
              <a:t>SAEON (South African Environmental Observation Network)</a:t>
            </a:r>
          </a:p>
          <a:p>
            <a:pPr lvl="1"/>
            <a:r>
              <a:rPr lang="en-GB" sz="2400" b="1" dirty="0" smtClean="0"/>
              <a:t>SAEOS (South African Earth Observation System)</a:t>
            </a:r>
          </a:p>
          <a:p>
            <a:pPr lvl="2"/>
            <a:r>
              <a:rPr lang="en-GB" sz="2000" b="1" dirty="0" smtClean="0"/>
              <a:t>Contribution to GEO and GEOSS</a:t>
            </a:r>
          </a:p>
          <a:p>
            <a:pPr lvl="1"/>
            <a:r>
              <a:rPr lang="en-GB" sz="2400" b="1" dirty="0" smtClean="0"/>
              <a:t>Risk and Vulnerability Atlas</a:t>
            </a:r>
          </a:p>
          <a:p>
            <a:pPr lvl="1"/>
            <a:r>
              <a:rPr lang="en-GB" sz="2400" b="1" dirty="0" smtClean="0"/>
              <a:t>World Data Centre for Biodiversity and Human Health</a:t>
            </a:r>
          </a:p>
          <a:p>
            <a:pPr lvl="1"/>
            <a:r>
              <a:rPr lang="en-ZA" sz="2400" b="1" dirty="0" smtClean="0"/>
              <a:t>CSIR </a:t>
            </a:r>
            <a:r>
              <a:rPr lang="en-ZA" sz="2400" b="1" dirty="0" err="1" smtClean="0"/>
              <a:t>CoGIS</a:t>
            </a:r>
            <a:endParaRPr lang="en-ZA" sz="2400" b="1" dirty="0" smtClean="0"/>
          </a:p>
          <a:p>
            <a:pPr lvl="1"/>
            <a:r>
              <a:rPr lang="en-ZA" sz="2400" b="1" dirty="0" smtClean="0"/>
              <a:t>… etc.</a:t>
            </a:r>
            <a:endParaRPr lang="en-ZA" sz="2400" b="1" dirty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“Shared Implementation”</a:t>
            </a:r>
          </a:p>
          <a:p>
            <a:pPr lvl="1"/>
            <a:r>
              <a:rPr lang="en-US" dirty="0" smtClean="0"/>
              <a:t>a framework containing architecture guidelines, abstract specifications and user requirements, recommended interoperability standards, and reference implementations.</a:t>
            </a:r>
          </a:p>
          <a:p>
            <a:pPr lvl="1"/>
            <a:r>
              <a:rPr lang="en-US" dirty="0" smtClean="0"/>
              <a:t>a directed open source community that contributes to, extends, and maintains the shared implementation.</a:t>
            </a:r>
          </a:p>
          <a:p>
            <a:pPr lvl="1"/>
            <a:r>
              <a:rPr lang="en-US" dirty="0" smtClean="0"/>
              <a:t>National funding provides a baseline of operations and activity.</a:t>
            </a:r>
          </a:p>
          <a:p>
            <a:pPr lvl="1"/>
            <a:r>
              <a:rPr lang="en-US" dirty="0" smtClean="0"/>
              <a:t>not domain-specific, but function-specific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Almost all knowledge portals share a base set of functions that are re-usable.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“Shared Meaning”</a:t>
            </a:r>
          </a:p>
          <a:p>
            <a:pPr lvl="1"/>
            <a:r>
              <a:rPr lang="en-US" dirty="0" smtClean="0"/>
              <a:t>meta-data standards selection </a:t>
            </a:r>
          </a:p>
          <a:p>
            <a:pPr lvl="1"/>
            <a:r>
              <a:rPr lang="en-US" dirty="0" smtClean="0"/>
              <a:t>crosswalks (inter-standard translations)</a:t>
            </a:r>
          </a:p>
          <a:p>
            <a:pPr lvl="1"/>
            <a:r>
              <a:rPr lang="en-US" dirty="0" smtClean="0"/>
              <a:t>controlled vocabularies, thesauri, and ontologies associated with standards – these are often region-specific</a:t>
            </a:r>
          </a:p>
          <a:p>
            <a:pPr lvl="1"/>
            <a:r>
              <a:rPr lang="en-US" dirty="0" smtClean="0"/>
              <a:t>semantic interoperability as an </a:t>
            </a:r>
            <a:r>
              <a:rPr lang="en-US" dirty="0" smtClean="0"/>
              <a:t>ideal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rocess and workflow preservation/ automation</a:t>
            </a:r>
          </a:p>
          <a:p>
            <a:pPr lvl="1"/>
            <a:r>
              <a:rPr lang="en-US" dirty="0" smtClean="0"/>
              <a:t>knowledge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“Shared Processes”</a:t>
            </a:r>
          </a:p>
          <a:p>
            <a:pPr lvl="1"/>
            <a:r>
              <a:rPr lang="en-US" dirty="0" smtClean="0"/>
              <a:t>coordinated training and awareness creation on the importance of meta-data</a:t>
            </a:r>
          </a:p>
          <a:p>
            <a:pPr lvl="1"/>
            <a:r>
              <a:rPr lang="en-US" dirty="0" smtClean="0"/>
              <a:t>data sharing and meta-data provision policies / guidelines to be implemented at research institutions and as a condition of funding</a:t>
            </a:r>
          </a:p>
          <a:p>
            <a:pPr lvl="1"/>
            <a:r>
              <a:rPr lang="en-US" dirty="0" smtClean="0"/>
              <a:t>coordination of and assistance with contributions to national infrastructure</a:t>
            </a:r>
          </a:p>
          <a:p>
            <a:pPr lvl="1"/>
            <a:r>
              <a:rPr lang="en-US" dirty="0" smtClean="0"/>
              <a:t>creation of forums for the validation of decisions and guidelines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4114800" cy="706090"/>
          </a:xfrm>
        </p:spPr>
        <p:txBody>
          <a:bodyPr/>
          <a:lstStyle/>
          <a:p>
            <a:r>
              <a:rPr lang="en-ZA" dirty="0" smtClean="0"/>
              <a:t>SAEON Data Portal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80728"/>
            <a:ext cx="9144000" cy="559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9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4114800" cy="706090"/>
          </a:xfrm>
        </p:spPr>
        <p:txBody>
          <a:bodyPr/>
          <a:lstStyle/>
          <a:p>
            <a:r>
              <a:rPr lang="en-ZA" dirty="0" smtClean="0"/>
              <a:t>SAEOS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" y="974060"/>
            <a:ext cx="9144000" cy="559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4114800" cy="706090"/>
          </a:xfrm>
        </p:spPr>
        <p:txBody>
          <a:bodyPr/>
          <a:lstStyle/>
          <a:p>
            <a:r>
              <a:rPr lang="en-ZA" dirty="0" smtClean="0"/>
              <a:t>Risk Atlas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36419" cy="558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5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4114800" cy="634082"/>
          </a:xfrm>
        </p:spPr>
        <p:txBody>
          <a:bodyPr/>
          <a:lstStyle/>
          <a:p>
            <a:r>
              <a:rPr lang="en-ZA" dirty="0" smtClean="0"/>
              <a:t>WDCBHH-Africa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9144000" cy="559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6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GRDI-GRLAfrica">
  <a:themeElements>
    <a:clrScheme name="Impostazioni personalizzate 1">
      <a:dk1>
        <a:srgbClr val="306D9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TemplateGRDI-GRLAfrica</Template>
  <TotalTime>180</TotalTime>
  <Words>444</Words>
  <Application>Microsoft Office PowerPoint</Application>
  <PresentationFormat>On-screen Show (4:3)</PresentationFormat>
  <Paragraphs>75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TemplateGRDI-GRLAfrica</vt:lpstr>
      <vt:lpstr>State of Play</vt:lpstr>
      <vt:lpstr>State of Play</vt:lpstr>
      <vt:lpstr>Solution</vt:lpstr>
      <vt:lpstr>Solution</vt:lpstr>
      <vt:lpstr>Solution</vt:lpstr>
      <vt:lpstr>SAEON Data Portal</vt:lpstr>
      <vt:lpstr>SAEOS</vt:lpstr>
      <vt:lpstr>Risk Atlas</vt:lpstr>
      <vt:lpstr>WDCBHH-Africa</vt:lpstr>
      <vt:lpstr>CSIR-CoGIS</vt:lpstr>
      <vt:lpstr>Positives</vt:lpstr>
      <vt:lpstr>Broad Issues</vt:lpstr>
      <vt:lpstr>Constraints</vt:lpstr>
      <vt:lpstr>Funding/ Collaborators</vt:lpstr>
    </vt:vector>
  </TitlesOfParts>
  <Company>Home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Meta-Data: Research Questions and Issues</dc:title>
  <dc:creator>WimHugo</dc:creator>
  <cp:lastModifiedBy>WimHugo</cp:lastModifiedBy>
  <cp:revision>18</cp:revision>
  <dcterms:created xsi:type="dcterms:W3CDTF">2010-10-12T05:18:07Z</dcterms:created>
  <dcterms:modified xsi:type="dcterms:W3CDTF">2010-10-23T07:46:32Z</dcterms:modified>
</cp:coreProperties>
</file>