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 id="2147483800" r:id="rId3"/>
  </p:sldMasterIdLst>
  <p:notesMasterIdLst>
    <p:notesMasterId r:id="rId80"/>
  </p:notesMasterIdLst>
  <p:sldIdLst>
    <p:sldId id="263" r:id="rId4"/>
    <p:sldId id="298" r:id="rId5"/>
    <p:sldId id="318" r:id="rId6"/>
    <p:sldId id="320" r:id="rId7"/>
    <p:sldId id="321" r:id="rId8"/>
    <p:sldId id="322" r:id="rId9"/>
    <p:sldId id="323" r:id="rId10"/>
    <p:sldId id="324" r:id="rId11"/>
    <p:sldId id="325" r:id="rId12"/>
    <p:sldId id="326" r:id="rId13"/>
    <p:sldId id="327" r:id="rId14"/>
    <p:sldId id="368" r:id="rId15"/>
    <p:sldId id="329" r:id="rId16"/>
    <p:sldId id="330" r:id="rId17"/>
    <p:sldId id="331" r:id="rId18"/>
    <p:sldId id="332" r:id="rId19"/>
    <p:sldId id="333" r:id="rId20"/>
    <p:sldId id="334" r:id="rId21"/>
    <p:sldId id="335" r:id="rId22"/>
    <p:sldId id="336" r:id="rId23"/>
    <p:sldId id="337" r:id="rId24"/>
    <p:sldId id="338" r:id="rId25"/>
    <p:sldId id="306" r:id="rId26"/>
    <p:sldId id="407" r:id="rId27"/>
    <p:sldId id="408" r:id="rId28"/>
    <p:sldId id="409" r:id="rId29"/>
    <p:sldId id="403" r:id="rId30"/>
    <p:sldId id="284" r:id="rId31"/>
    <p:sldId id="295" r:id="rId32"/>
    <p:sldId id="316" r:id="rId33"/>
    <p:sldId id="308" r:id="rId34"/>
    <p:sldId id="315" r:id="rId35"/>
    <p:sldId id="404" r:id="rId36"/>
    <p:sldId id="405" r:id="rId37"/>
    <p:sldId id="376" r:id="rId38"/>
    <p:sldId id="402" r:id="rId39"/>
    <p:sldId id="406" r:id="rId40"/>
    <p:sldId id="339" r:id="rId41"/>
    <p:sldId id="340" r:id="rId42"/>
    <p:sldId id="341" r:id="rId43"/>
    <p:sldId id="286" r:id="rId44"/>
    <p:sldId id="288" r:id="rId45"/>
    <p:sldId id="290" r:id="rId46"/>
    <p:sldId id="370" r:id="rId47"/>
    <p:sldId id="371" r:id="rId48"/>
    <p:sldId id="372" r:id="rId49"/>
    <p:sldId id="373" r:id="rId50"/>
    <p:sldId id="374" r:id="rId51"/>
    <p:sldId id="375" r:id="rId52"/>
    <p:sldId id="317" r:id="rId53"/>
    <p:sldId id="311" r:id="rId54"/>
    <p:sldId id="377" r:id="rId55"/>
    <p:sldId id="378" r:id="rId56"/>
    <p:sldId id="379" r:id="rId57"/>
    <p:sldId id="380" r:id="rId58"/>
    <p:sldId id="381" r:id="rId59"/>
    <p:sldId id="382" r:id="rId60"/>
    <p:sldId id="383" r:id="rId61"/>
    <p:sldId id="384" r:id="rId62"/>
    <p:sldId id="385" r:id="rId63"/>
    <p:sldId id="386" r:id="rId64"/>
    <p:sldId id="387" r:id="rId65"/>
    <p:sldId id="388" r:id="rId66"/>
    <p:sldId id="389" r:id="rId67"/>
    <p:sldId id="390" r:id="rId68"/>
    <p:sldId id="391" r:id="rId69"/>
    <p:sldId id="392" r:id="rId70"/>
    <p:sldId id="393" r:id="rId71"/>
    <p:sldId id="394" r:id="rId72"/>
    <p:sldId id="395" r:id="rId73"/>
    <p:sldId id="398" r:id="rId74"/>
    <p:sldId id="399" r:id="rId75"/>
    <p:sldId id="401" r:id="rId76"/>
    <p:sldId id="313" r:id="rId77"/>
    <p:sldId id="314" r:id="rId78"/>
    <p:sldId id="312" r:id="rId7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9B"/>
    <a:srgbClr val="EAEA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85" autoAdjust="0"/>
    <p:restoredTop sz="99302" autoAdjust="0"/>
  </p:normalViewPr>
  <p:slideViewPr>
    <p:cSldViewPr>
      <p:cViewPr>
        <p:scale>
          <a:sx n="70" d="100"/>
          <a:sy n="70" d="100"/>
        </p:scale>
        <p:origin x="-1056" y="-2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Book4"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Project%20Files\G342%20SAEON\G342.1%20Management\G342.1.3%20Strategic%20Alignment\CHPC\Plenary%20-%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Project%20Files\G342%20SAEON\G342.1%20Management\G342.1.3%20Strategic%20Alignment\CHPC\Plenary%20-%20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META\MetaDataStatu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META\MetaDataStatu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META\MetaDataStat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GDP </a:t>
            </a:r>
            <a:r>
              <a:rPr lang="en-US" dirty="0" smtClean="0"/>
              <a:t>Growth per </a:t>
            </a:r>
            <a:r>
              <a:rPr lang="en-US" dirty="0"/>
              <a:t>Capita (Constant US $)</a:t>
            </a:r>
          </a:p>
        </c:rich>
      </c:tx>
      <c:layout/>
      <c:overlay val="0"/>
    </c:title>
    <c:autoTitleDeleted val="0"/>
    <c:plotArea>
      <c:layout/>
      <c:scatterChart>
        <c:scatterStyle val="lineMarker"/>
        <c:varyColors val="0"/>
        <c:ser>
          <c:idx val="0"/>
          <c:order val="0"/>
          <c:spPr>
            <a:ln w="28575">
              <a:solidFill>
                <a:schemeClr val="accent1"/>
              </a:solidFill>
            </a:ln>
          </c:spPr>
          <c:marker>
            <c:symbol val="circle"/>
            <c:size val="9"/>
            <c:spPr>
              <a:solidFill>
                <a:schemeClr val="tx2">
                  <a:lumMod val="60000"/>
                  <a:lumOff val="40000"/>
                </a:schemeClr>
              </a:solidFill>
            </c:spPr>
          </c:marker>
          <c:xVal>
            <c:numRef>
              <c:f>'[Plenary - Data.xlsx]Sheet1'!$C$10:$C$75</c:f>
              <c:numCache>
                <c:formatCode>General</c:formatCode>
                <c:ptCount val="66"/>
                <c:pt idx="0">
                  <c:v>1000</c:v>
                </c:pt>
                <c:pt idx="1">
                  <c:v>1500</c:v>
                </c:pt>
                <c:pt idx="2">
                  <c:v>1600</c:v>
                </c:pt>
                <c:pt idx="3">
                  <c:v>1700</c:v>
                </c:pt>
                <c:pt idx="4">
                  <c:v>1820</c:v>
                </c:pt>
                <c:pt idx="5">
                  <c:v>1870</c:v>
                </c:pt>
                <c:pt idx="6">
                  <c:v>1913</c:v>
                </c:pt>
                <c:pt idx="7">
                  <c:v>1950</c:v>
                </c:pt>
                <c:pt idx="8">
                  <c:v>1951</c:v>
                </c:pt>
                <c:pt idx="9">
                  <c:v>1952</c:v>
                </c:pt>
                <c:pt idx="10">
                  <c:v>1953</c:v>
                </c:pt>
                <c:pt idx="11">
                  <c:v>1954</c:v>
                </c:pt>
                <c:pt idx="12">
                  <c:v>1955</c:v>
                </c:pt>
                <c:pt idx="13">
                  <c:v>1956</c:v>
                </c:pt>
                <c:pt idx="14">
                  <c:v>1957</c:v>
                </c:pt>
                <c:pt idx="15">
                  <c:v>1958</c:v>
                </c:pt>
                <c:pt idx="16">
                  <c:v>1959</c:v>
                </c:pt>
                <c:pt idx="17">
                  <c:v>1960</c:v>
                </c:pt>
                <c:pt idx="18">
                  <c:v>1961</c:v>
                </c:pt>
                <c:pt idx="19">
                  <c:v>1962</c:v>
                </c:pt>
                <c:pt idx="20">
                  <c:v>1963</c:v>
                </c:pt>
                <c:pt idx="21">
                  <c:v>1964</c:v>
                </c:pt>
                <c:pt idx="22">
                  <c:v>1965</c:v>
                </c:pt>
                <c:pt idx="23">
                  <c:v>1966</c:v>
                </c:pt>
                <c:pt idx="24">
                  <c:v>1967</c:v>
                </c:pt>
                <c:pt idx="25">
                  <c:v>1968</c:v>
                </c:pt>
                <c:pt idx="26">
                  <c:v>1969</c:v>
                </c:pt>
                <c:pt idx="27">
                  <c:v>1970</c:v>
                </c:pt>
                <c:pt idx="28">
                  <c:v>1971</c:v>
                </c:pt>
                <c:pt idx="29">
                  <c:v>1972</c:v>
                </c:pt>
                <c:pt idx="30">
                  <c:v>1973</c:v>
                </c:pt>
                <c:pt idx="31">
                  <c:v>1974</c:v>
                </c:pt>
                <c:pt idx="32">
                  <c:v>1975</c:v>
                </c:pt>
                <c:pt idx="33">
                  <c:v>1976</c:v>
                </c:pt>
                <c:pt idx="34">
                  <c:v>1977</c:v>
                </c:pt>
                <c:pt idx="35">
                  <c:v>1978</c:v>
                </c:pt>
                <c:pt idx="36">
                  <c:v>1979</c:v>
                </c:pt>
                <c:pt idx="37">
                  <c:v>1980</c:v>
                </c:pt>
                <c:pt idx="38">
                  <c:v>1981</c:v>
                </c:pt>
                <c:pt idx="39">
                  <c:v>1982</c:v>
                </c:pt>
                <c:pt idx="40">
                  <c:v>1983</c:v>
                </c:pt>
                <c:pt idx="41">
                  <c:v>1984</c:v>
                </c:pt>
                <c:pt idx="42">
                  <c:v>1985</c:v>
                </c:pt>
                <c:pt idx="43">
                  <c:v>1986</c:v>
                </c:pt>
                <c:pt idx="44">
                  <c:v>1987</c:v>
                </c:pt>
                <c:pt idx="45">
                  <c:v>1988</c:v>
                </c:pt>
                <c:pt idx="46">
                  <c:v>1989</c:v>
                </c:pt>
                <c:pt idx="47">
                  <c:v>1990</c:v>
                </c:pt>
                <c:pt idx="48">
                  <c:v>1991</c:v>
                </c:pt>
                <c:pt idx="49">
                  <c:v>1992</c:v>
                </c:pt>
                <c:pt idx="50">
                  <c:v>1993</c:v>
                </c:pt>
                <c:pt idx="51">
                  <c:v>1994</c:v>
                </c:pt>
                <c:pt idx="52">
                  <c:v>1995</c:v>
                </c:pt>
                <c:pt idx="53">
                  <c:v>1996</c:v>
                </c:pt>
                <c:pt idx="54">
                  <c:v>1997</c:v>
                </c:pt>
                <c:pt idx="55">
                  <c:v>1998</c:v>
                </c:pt>
                <c:pt idx="56">
                  <c:v>1999</c:v>
                </c:pt>
                <c:pt idx="57">
                  <c:v>2000</c:v>
                </c:pt>
                <c:pt idx="58">
                  <c:v>2001</c:v>
                </c:pt>
                <c:pt idx="59">
                  <c:v>2002</c:v>
                </c:pt>
                <c:pt idx="60">
                  <c:v>2003</c:v>
                </c:pt>
                <c:pt idx="61">
                  <c:v>2004</c:v>
                </c:pt>
                <c:pt idx="62">
                  <c:v>2005</c:v>
                </c:pt>
                <c:pt idx="63">
                  <c:v>2006</c:v>
                </c:pt>
                <c:pt idx="64">
                  <c:v>2007</c:v>
                </c:pt>
                <c:pt idx="65">
                  <c:v>2008</c:v>
                </c:pt>
              </c:numCache>
            </c:numRef>
          </c:xVal>
          <c:yVal>
            <c:numRef>
              <c:f>'[Plenary - Data.xlsx]Sheet1'!$F$10:$F$75</c:f>
              <c:numCache>
                <c:formatCode>0.00%</c:formatCode>
                <c:ptCount val="66"/>
                <c:pt idx="0">
                  <c:v>-3.7118104804334529E-5</c:v>
                </c:pt>
                <c:pt idx="1">
                  <c:v>4.5879820659422421E-4</c:v>
                </c:pt>
                <c:pt idx="2">
                  <c:v>5.1659928009173406E-4</c:v>
                </c:pt>
                <c:pt idx="3">
                  <c:v>3.301174414553909E-4</c:v>
                </c:pt>
                <c:pt idx="4">
                  <c:v>6.6307875944038308E-4</c:v>
                </c:pt>
                <c:pt idx="5">
                  <c:v>5.3974240902212589E-3</c:v>
                </c:pt>
                <c:pt idx="6">
                  <c:v>1.3072372472303861E-2</c:v>
                </c:pt>
                <c:pt idx="7">
                  <c:v>8.8349840465777874E-3</c:v>
                </c:pt>
                <c:pt idx="8">
                  <c:v>3.9756524590740083E-2</c:v>
                </c:pt>
                <c:pt idx="9">
                  <c:v>2.4514800805719883E-2</c:v>
                </c:pt>
                <c:pt idx="10">
                  <c:v>3.1489660976310632E-2</c:v>
                </c:pt>
                <c:pt idx="11">
                  <c:v>2.8979271572017674E-2</c:v>
                </c:pt>
                <c:pt idx="12">
                  <c:v>2.6899824939585492E-2</c:v>
                </c:pt>
                <c:pt idx="13">
                  <c:v>2.2866554782275193E-2</c:v>
                </c:pt>
                <c:pt idx="14">
                  <c:v>2.5120783077804899E-2</c:v>
                </c:pt>
                <c:pt idx="15">
                  <c:v>2.369037237262419E-2</c:v>
                </c:pt>
                <c:pt idx="16">
                  <c:v>2.2456957635250907E-2</c:v>
                </c:pt>
                <c:pt idx="17">
                  <c:v>2.4828547685041436E-2</c:v>
                </c:pt>
                <c:pt idx="18">
                  <c:v>2.6990425788151296E-2</c:v>
                </c:pt>
                <c:pt idx="19">
                  <c:v>3.2006553981224074E-2</c:v>
                </c:pt>
                <c:pt idx="20">
                  <c:v>3.0957637927382819E-2</c:v>
                </c:pt>
                <c:pt idx="21">
                  <c:v>3.3372088593112671E-2</c:v>
                </c:pt>
                <c:pt idx="22">
                  <c:v>3.0833743228831034E-2</c:v>
                </c:pt>
                <c:pt idx="23">
                  <c:v>3.3155376786372634E-2</c:v>
                </c:pt>
                <c:pt idx="24">
                  <c:v>2.9723982829341366E-2</c:v>
                </c:pt>
                <c:pt idx="25">
                  <c:v>2.9304472363489119E-2</c:v>
                </c:pt>
                <c:pt idx="26">
                  <c:v>2.6625689197163814E-2</c:v>
                </c:pt>
                <c:pt idx="27">
                  <c:v>2.8657647632820017E-2</c:v>
                </c:pt>
                <c:pt idx="28">
                  <c:v>3.1474309805432685E-2</c:v>
                </c:pt>
                <c:pt idx="29">
                  <c:v>2.5088712842235506E-2</c:v>
                </c:pt>
                <c:pt idx="30">
                  <c:v>1.8654822797281988E-2</c:v>
                </c:pt>
                <c:pt idx="31">
                  <c:v>2.0883166480036498E-2</c:v>
                </c:pt>
                <c:pt idx="32">
                  <c:v>2.0095740168970089E-2</c:v>
                </c:pt>
                <c:pt idx="33">
                  <c:v>1.5787878924757859E-2</c:v>
                </c:pt>
                <c:pt idx="34">
                  <c:v>1.8881447744451486E-2</c:v>
                </c:pt>
                <c:pt idx="35">
                  <c:v>2.0004123657319139E-2</c:v>
                </c:pt>
                <c:pt idx="36">
                  <c:v>1.4351456055867606E-2</c:v>
                </c:pt>
                <c:pt idx="37">
                  <c:v>8.8186152867282715E-3</c:v>
                </c:pt>
                <c:pt idx="38">
                  <c:v>5.3403196095866967E-3</c:v>
                </c:pt>
                <c:pt idx="39">
                  <c:v>7.4367408423868129E-3</c:v>
                </c:pt>
                <c:pt idx="40">
                  <c:v>1.0325881446167796E-2</c:v>
                </c:pt>
                <c:pt idx="41">
                  <c:v>1.3376954721097522E-2</c:v>
                </c:pt>
                <c:pt idx="42">
                  <c:v>1.8474330978728214E-2</c:v>
                </c:pt>
                <c:pt idx="43">
                  <c:v>2.1736637213736421E-2</c:v>
                </c:pt>
                <c:pt idx="44">
                  <c:v>1.905441280275344E-2</c:v>
                </c:pt>
                <c:pt idx="45">
                  <c:v>1.6401301407408742E-2</c:v>
                </c:pt>
                <c:pt idx="46">
                  <c:v>1.2347184721169246E-2</c:v>
                </c:pt>
                <c:pt idx="47">
                  <c:v>9.3262980680453682E-3</c:v>
                </c:pt>
                <c:pt idx="48">
                  <c:v>5.6313215291263988E-3</c:v>
                </c:pt>
                <c:pt idx="49">
                  <c:v>6.7101981495469197E-3</c:v>
                </c:pt>
                <c:pt idx="50">
                  <c:v>1.1307971873596201E-2</c:v>
                </c:pt>
                <c:pt idx="51">
                  <c:v>1.5674124492270236E-2</c:v>
                </c:pt>
                <c:pt idx="52">
                  <c:v>1.9561668675763678E-2</c:v>
                </c:pt>
                <c:pt idx="53">
                  <c:v>1.8881792725178446E-2</c:v>
                </c:pt>
                <c:pt idx="54">
                  <c:v>1.9248080624002205E-2</c:v>
                </c:pt>
                <c:pt idx="55">
                  <c:v>2.0891264872693195E-2</c:v>
                </c:pt>
                <c:pt idx="56">
                  <c:v>2.0124072210494372E-2</c:v>
                </c:pt>
                <c:pt idx="57">
                  <c:v>1.9385026068700562E-2</c:v>
                </c:pt>
                <c:pt idx="58">
                  <c:v>2.5351242030937859E-2</c:v>
                </c:pt>
                <c:pt idx="59">
                  <c:v>2.9310076412942053E-2</c:v>
                </c:pt>
                <c:pt idx="60">
                  <c:v>2.8883071768128276E-2</c:v>
                </c:pt>
                <c:pt idx="61">
                  <c:v>3.3766908780224855E-2</c:v>
                </c:pt>
                <c:pt idx="62">
                  <c:v>3.5860408435889293E-2</c:v>
                </c:pt>
                <c:pt idx="63">
                  <c:v>3.3154071925766936E-2</c:v>
                </c:pt>
                <c:pt idx="64">
                  <c:v>3.1040797390216757E-2</c:v>
                </c:pt>
                <c:pt idx="65">
                  <c:v>2.5630629596032684E-2</c:v>
                </c:pt>
              </c:numCache>
            </c:numRef>
          </c:yVal>
          <c:smooth val="0"/>
        </c:ser>
        <c:dLbls>
          <c:showLegendKey val="0"/>
          <c:showVal val="0"/>
          <c:showCatName val="0"/>
          <c:showSerName val="0"/>
          <c:showPercent val="0"/>
          <c:showBubbleSize val="0"/>
        </c:dLbls>
        <c:axId val="32240000"/>
        <c:axId val="85652992"/>
      </c:scatterChart>
      <c:valAx>
        <c:axId val="32240000"/>
        <c:scaling>
          <c:orientation val="minMax"/>
          <c:max val="2100"/>
          <c:min val="1500"/>
        </c:scaling>
        <c:delete val="0"/>
        <c:axPos val="b"/>
        <c:minorGridlines/>
        <c:title>
          <c:tx>
            <c:rich>
              <a:bodyPr/>
              <a:lstStyle/>
              <a:p>
                <a:pPr>
                  <a:defRPr/>
                </a:pPr>
                <a:r>
                  <a:rPr lang="en-US"/>
                  <a:t>Time</a:t>
                </a:r>
              </a:p>
            </c:rich>
          </c:tx>
          <c:layout/>
          <c:overlay val="0"/>
        </c:title>
        <c:numFmt formatCode="General" sourceLinked="1"/>
        <c:majorTickMark val="out"/>
        <c:minorTickMark val="none"/>
        <c:tickLblPos val="nextTo"/>
        <c:crossAx val="85652992"/>
        <c:crossesAt val="-0.5"/>
        <c:crossBetween val="midCat"/>
        <c:majorUnit val="200"/>
      </c:valAx>
      <c:valAx>
        <c:axId val="85652992"/>
        <c:scaling>
          <c:orientation val="minMax"/>
        </c:scaling>
        <c:delete val="0"/>
        <c:axPos val="l"/>
        <c:majorGridlines/>
        <c:numFmt formatCode="0.00%" sourceLinked="1"/>
        <c:majorTickMark val="out"/>
        <c:minorTickMark val="none"/>
        <c:tickLblPos val="nextTo"/>
        <c:crossAx val="32240000"/>
        <c:crosses val="autoZero"/>
        <c:crossBetween val="midCat"/>
      </c:valAx>
    </c:plotArea>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GDP </a:t>
            </a:r>
            <a:r>
              <a:rPr lang="en-US" dirty="0" smtClean="0"/>
              <a:t>Growth per </a:t>
            </a:r>
            <a:r>
              <a:rPr lang="en-US" dirty="0"/>
              <a:t>Capita (Constant US </a:t>
            </a:r>
            <a:r>
              <a:rPr lang="en-US" dirty="0" smtClean="0"/>
              <a:t>$) (5yr moving average)</a:t>
            </a:r>
            <a:endParaRPr lang="en-US" dirty="0"/>
          </a:p>
        </c:rich>
      </c:tx>
      <c:layout/>
      <c:overlay val="0"/>
    </c:title>
    <c:autoTitleDeleted val="0"/>
    <c:plotArea>
      <c:layout/>
      <c:scatterChart>
        <c:scatterStyle val="lineMarker"/>
        <c:varyColors val="0"/>
        <c:ser>
          <c:idx val="0"/>
          <c:order val="0"/>
          <c:spPr>
            <a:ln w="28575">
              <a:solidFill>
                <a:schemeClr val="accent1"/>
              </a:solidFill>
            </a:ln>
          </c:spPr>
          <c:marker>
            <c:symbol val="circle"/>
            <c:size val="9"/>
            <c:spPr>
              <a:solidFill>
                <a:schemeClr val="tx2">
                  <a:lumMod val="60000"/>
                  <a:lumOff val="40000"/>
                </a:schemeClr>
              </a:solidFill>
            </c:spPr>
          </c:marker>
          <c:xVal>
            <c:numRef>
              <c:f>Sheet1!$C$18:$C$75</c:f>
              <c:numCache>
                <c:formatCode>General</c:formatCode>
                <c:ptCount val="58"/>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numCache>
            </c:numRef>
          </c:xVal>
          <c:yVal>
            <c:numRef>
              <c:f>Sheet1!$F$18:$F$75</c:f>
              <c:numCache>
                <c:formatCode>0.00%</c:formatCode>
                <c:ptCount val="58"/>
                <c:pt idx="0">
                  <c:v>3.9756524590740083E-2</c:v>
                </c:pt>
                <c:pt idx="1">
                  <c:v>2.4514800805719883E-2</c:v>
                </c:pt>
                <c:pt idx="2">
                  <c:v>3.1489660976310632E-2</c:v>
                </c:pt>
                <c:pt idx="3">
                  <c:v>2.8979271572017674E-2</c:v>
                </c:pt>
                <c:pt idx="4">
                  <c:v>2.6899824939585492E-2</c:v>
                </c:pt>
                <c:pt idx="5">
                  <c:v>2.2866554782275193E-2</c:v>
                </c:pt>
                <c:pt idx="6">
                  <c:v>2.5120783077804899E-2</c:v>
                </c:pt>
                <c:pt idx="7">
                  <c:v>2.369037237262419E-2</c:v>
                </c:pt>
                <c:pt idx="8">
                  <c:v>2.2456957635250907E-2</c:v>
                </c:pt>
                <c:pt idx="9">
                  <c:v>2.4828547685041436E-2</c:v>
                </c:pt>
                <c:pt idx="10">
                  <c:v>2.6990425788151296E-2</c:v>
                </c:pt>
                <c:pt idx="11">
                  <c:v>3.2006553981224074E-2</c:v>
                </c:pt>
                <c:pt idx="12">
                  <c:v>3.0957637927382819E-2</c:v>
                </c:pt>
                <c:pt idx="13">
                  <c:v>3.3372088593112671E-2</c:v>
                </c:pt>
                <c:pt idx="14">
                  <c:v>3.0833743228831034E-2</c:v>
                </c:pt>
                <c:pt idx="15">
                  <c:v>3.3155376786372634E-2</c:v>
                </c:pt>
                <c:pt idx="16">
                  <c:v>2.9723982829341366E-2</c:v>
                </c:pt>
                <c:pt idx="17">
                  <c:v>2.9304472363489119E-2</c:v>
                </c:pt>
                <c:pt idx="18">
                  <c:v>2.6625689197163814E-2</c:v>
                </c:pt>
                <c:pt idx="19">
                  <c:v>2.8657647632820017E-2</c:v>
                </c:pt>
                <c:pt idx="20">
                  <c:v>3.1474309805432685E-2</c:v>
                </c:pt>
                <c:pt idx="21">
                  <c:v>2.5088712842235506E-2</c:v>
                </c:pt>
                <c:pt idx="22">
                  <c:v>1.8654822797281988E-2</c:v>
                </c:pt>
                <c:pt idx="23">
                  <c:v>2.0883166480036498E-2</c:v>
                </c:pt>
                <c:pt idx="24">
                  <c:v>2.0095740168970089E-2</c:v>
                </c:pt>
                <c:pt idx="25">
                  <c:v>1.5787878924757859E-2</c:v>
                </c:pt>
                <c:pt idx="26">
                  <c:v>1.8881447744451486E-2</c:v>
                </c:pt>
                <c:pt idx="27">
                  <c:v>2.0004123657319139E-2</c:v>
                </c:pt>
                <c:pt idx="28">
                  <c:v>1.4351456055867606E-2</c:v>
                </c:pt>
                <c:pt idx="29">
                  <c:v>8.8186152867282715E-3</c:v>
                </c:pt>
                <c:pt idx="30">
                  <c:v>5.3403196095866967E-3</c:v>
                </c:pt>
                <c:pt idx="31">
                  <c:v>7.4367408423868129E-3</c:v>
                </c:pt>
                <c:pt idx="32">
                  <c:v>1.0325881446167796E-2</c:v>
                </c:pt>
                <c:pt idx="33">
                  <c:v>1.3376954721097522E-2</c:v>
                </c:pt>
                <c:pt idx="34">
                  <c:v>1.8474330978728214E-2</c:v>
                </c:pt>
                <c:pt idx="35">
                  <c:v>2.1736637213736421E-2</c:v>
                </c:pt>
                <c:pt idx="36">
                  <c:v>1.905441280275344E-2</c:v>
                </c:pt>
                <c:pt idx="37">
                  <c:v>1.6401301407408742E-2</c:v>
                </c:pt>
                <c:pt idx="38">
                  <c:v>1.2347184721169246E-2</c:v>
                </c:pt>
                <c:pt idx="39">
                  <c:v>9.3262980680453682E-3</c:v>
                </c:pt>
                <c:pt idx="40">
                  <c:v>5.6313215291263988E-3</c:v>
                </c:pt>
                <c:pt idx="41">
                  <c:v>6.7101981495469197E-3</c:v>
                </c:pt>
                <c:pt idx="42">
                  <c:v>1.1307971873596201E-2</c:v>
                </c:pt>
                <c:pt idx="43">
                  <c:v>1.5674124492270236E-2</c:v>
                </c:pt>
                <c:pt idx="44">
                  <c:v>1.9561668675763678E-2</c:v>
                </c:pt>
                <c:pt idx="45">
                  <c:v>1.8881792725178446E-2</c:v>
                </c:pt>
                <c:pt idx="46">
                  <c:v>1.9248080624002205E-2</c:v>
                </c:pt>
                <c:pt idx="47">
                  <c:v>2.0891264872693195E-2</c:v>
                </c:pt>
                <c:pt idx="48">
                  <c:v>2.0124072210494372E-2</c:v>
                </c:pt>
                <c:pt idx="49">
                  <c:v>1.9385026068700562E-2</c:v>
                </c:pt>
                <c:pt idx="50">
                  <c:v>2.5351242030937859E-2</c:v>
                </c:pt>
                <c:pt idx="51">
                  <c:v>2.9310076412942053E-2</c:v>
                </c:pt>
                <c:pt idx="52">
                  <c:v>2.8883071768128276E-2</c:v>
                </c:pt>
                <c:pt idx="53">
                  <c:v>3.3766908780224855E-2</c:v>
                </c:pt>
                <c:pt idx="54">
                  <c:v>3.5860408435889293E-2</c:v>
                </c:pt>
                <c:pt idx="55">
                  <c:v>3.3154071925766936E-2</c:v>
                </c:pt>
                <c:pt idx="56">
                  <c:v>3.1040797390216757E-2</c:v>
                </c:pt>
                <c:pt idx="57">
                  <c:v>2.5630629596032684E-2</c:v>
                </c:pt>
              </c:numCache>
            </c:numRef>
          </c:yVal>
          <c:smooth val="0"/>
        </c:ser>
        <c:dLbls>
          <c:showLegendKey val="0"/>
          <c:showVal val="0"/>
          <c:showCatName val="0"/>
          <c:showSerName val="0"/>
          <c:showPercent val="0"/>
          <c:showBubbleSize val="0"/>
        </c:dLbls>
        <c:axId val="73890432"/>
        <c:axId val="81728640"/>
      </c:scatterChart>
      <c:valAx>
        <c:axId val="73890432"/>
        <c:scaling>
          <c:orientation val="minMax"/>
          <c:max val="2010"/>
          <c:min val="1950"/>
        </c:scaling>
        <c:delete val="0"/>
        <c:axPos val="b"/>
        <c:minorGridlines/>
        <c:title>
          <c:tx>
            <c:rich>
              <a:bodyPr/>
              <a:lstStyle/>
              <a:p>
                <a:pPr>
                  <a:defRPr/>
                </a:pPr>
                <a:r>
                  <a:rPr lang="en-US"/>
                  <a:t>Time</a:t>
                </a:r>
              </a:p>
            </c:rich>
          </c:tx>
          <c:layout/>
          <c:overlay val="0"/>
        </c:title>
        <c:numFmt formatCode="General" sourceLinked="1"/>
        <c:majorTickMark val="out"/>
        <c:minorTickMark val="none"/>
        <c:tickLblPos val="nextTo"/>
        <c:crossAx val="81728640"/>
        <c:crossesAt val="-0.5"/>
        <c:crossBetween val="midCat"/>
        <c:majorUnit val="20"/>
        <c:minorUnit val="5"/>
      </c:valAx>
      <c:valAx>
        <c:axId val="81728640"/>
        <c:scaling>
          <c:orientation val="minMax"/>
        </c:scaling>
        <c:delete val="0"/>
        <c:axPos val="l"/>
        <c:majorGridlines/>
        <c:numFmt formatCode="0.00%" sourceLinked="1"/>
        <c:majorTickMark val="out"/>
        <c:minorTickMark val="none"/>
        <c:tickLblPos val="nextTo"/>
        <c:crossAx val="73890432"/>
        <c:crosses val="autoZero"/>
        <c:crossBetween val="midCat"/>
      </c:valAx>
    </c:plotArea>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GDP Growth and ICT Expenditure</a:t>
            </a:r>
          </a:p>
        </c:rich>
      </c:tx>
      <c:layout/>
      <c:overlay val="0"/>
    </c:title>
    <c:autoTitleDeleted val="0"/>
    <c:plotArea>
      <c:layout/>
      <c:scatterChart>
        <c:scatterStyle val="lineMarker"/>
        <c:varyColors val="0"/>
        <c:ser>
          <c:idx val="0"/>
          <c:order val="0"/>
          <c:spPr>
            <a:ln w="28575">
              <a:noFill/>
            </a:ln>
          </c:spPr>
          <c:marker>
            <c:symbol val="circle"/>
            <c:size val="10"/>
            <c:spPr>
              <a:solidFill>
                <a:srgbClr val="FFC000"/>
              </a:solidFill>
            </c:spPr>
          </c:marker>
          <c:xVal>
            <c:numRef>
              <c:f>Sheet1!$G$10:$G$75</c:f>
              <c:numCache>
                <c:formatCode>General</c:formatCode>
                <c:ptCount val="66"/>
                <c:pt idx="0">
                  <c:v>0</c:v>
                </c:pt>
                <c:pt idx="1">
                  <c:v>0</c:v>
                </c:pt>
                <c:pt idx="2">
                  <c:v>0</c:v>
                </c:pt>
                <c:pt idx="3">
                  <c:v>0</c:v>
                </c:pt>
                <c:pt idx="4">
                  <c:v>0</c:v>
                </c:pt>
                <c:pt idx="5">
                  <c:v>0</c:v>
                </c:pt>
                <c:pt idx="6">
                  <c:v>0</c:v>
                </c:pt>
                <c:pt idx="7">
                  <c:v>0</c:v>
                </c:pt>
                <c:pt idx="8">
                  <c:v>0</c:v>
                </c:pt>
                <c:pt idx="9">
                  <c:v>0</c:v>
                </c:pt>
                <c:pt idx="10">
                  <c:v>0</c:v>
                </c:pt>
                <c:pt idx="11">
                  <c:v>1</c:v>
                </c:pt>
                <c:pt idx="12">
                  <c:v>1.044</c:v>
                </c:pt>
                <c:pt idx="13">
                  <c:v>1.089936</c:v>
                </c:pt>
                <c:pt idx="14">
                  <c:v>1.1378931840000002</c:v>
                </c:pt>
                <c:pt idx="15">
                  <c:v>1.1879604840960003</c:v>
                </c:pt>
                <c:pt idx="16">
                  <c:v>1.2402307453962245</c:v>
                </c:pt>
                <c:pt idx="17">
                  <c:v>1.2948008981936583</c:v>
                </c:pt>
                <c:pt idx="18">
                  <c:v>1.3517721377141794</c:v>
                </c:pt>
                <c:pt idx="19">
                  <c:v>1.4112501117736034</c:v>
                </c:pt>
                <c:pt idx="20">
                  <c:v>1.473345116691642</c:v>
                </c:pt>
                <c:pt idx="21">
                  <c:v>1.5381723018260742</c:v>
                </c:pt>
                <c:pt idx="22">
                  <c:v>1.6058518831064215</c:v>
                </c:pt>
                <c:pt idx="23">
                  <c:v>1.6765093659631041</c:v>
                </c:pt>
                <c:pt idx="24">
                  <c:v>1.7502757780654807</c:v>
                </c:pt>
                <c:pt idx="25">
                  <c:v>1.827287912300362</c:v>
                </c:pt>
                <c:pt idx="26">
                  <c:v>1.907688580441578</c:v>
                </c:pt>
                <c:pt idx="27">
                  <c:v>1.9916268779810076</c:v>
                </c:pt>
                <c:pt idx="28">
                  <c:v>2.0792584606121718</c:v>
                </c:pt>
                <c:pt idx="29">
                  <c:v>2.1707458328791076</c:v>
                </c:pt>
                <c:pt idx="30">
                  <c:v>2.2662586495257884</c:v>
                </c:pt>
                <c:pt idx="31">
                  <c:v>2.365974030104923</c:v>
                </c:pt>
                <c:pt idx="32">
                  <c:v>2.4700768874295398</c:v>
                </c:pt>
                <c:pt idx="33">
                  <c:v>2.5787602704764399</c:v>
                </c:pt>
                <c:pt idx="34">
                  <c:v>2.6922257223774033</c:v>
                </c:pt>
                <c:pt idx="35">
                  <c:v>2.810683654162009</c:v>
                </c:pt>
                <c:pt idx="36">
                  <c:v>2.9343537349451374</c:v>
                </c:pt>
                <c:pt idx="37">
                  <c:v>3.0634652992827234</c:v>
                </c:pt>
                <c:pt idx="38">
                  <c:v>3.1982577724511634</c:v>
                </c:pt>
                <c:pt idx="39">
                  <c:v>3.3389811144390147</c:v>
                </c:pt>
                <c:pt idx="40">
                  <c:v>3.4858962834743314</c:v>
                </c:pt>
                <c:pt idx="41">
                  <c:v>3.6392757199472023</c:v>
                </c:pt>
                <c:pt idx="42">
                  <c:v>3.7744108550823374</c:v>
                </c:pt>
                <c:pt idx="43">
                  <c:v>3.9095459902174725</c:v>
                </c:pt>
                <c:pt idx="44">
                  <c:v>4.044681125352608</c:v>
                </c:pt>
                <c:pt idx="45">
                  <c:v>4.1798162604877431</c:v>
                </c:pt>
                <c:pt idx="46">
                  <c:v>4.3149513956228782</c:v>
                </c:pt>
                <c:pt idx="47">
                  <c:v>5</c:v>
                </c:pt>
                <c:pt idx="48">
                  <c:v>5.0999999999999996</c:v>
                </c:pt>
                <c:pt idx="49">
                  <c:v>5.1999999999999993</c:v>
                </c:pt>
                <c:pt idx="50">
                  <c:v>5.2999999999999989</c:v>
                </c:pt>
                <c:pt idx="51">
                  <c:v>5.3999999999999986</c:v>
                </c:pt>
                <c:pt idx="52">
                  <c:v>5.4999999999999982</c:v>
                </c:pt>
                <c:pt idx="53">
                  <c:v>5.5999999999999979</c:v>
                </c:pt>
                <c:pt idx="54">
                  <c:v>5.6999999999999975</c:v>
                </c:pt>
                <c:pt idx="55">
                  <c:v>5.7999999999999972</c:v>
                </c:pt>
                <c:pt idx="56">
                  <c:v>5.8999999999999968</c:v>
                </c:pt>
                <c:pt idx="57">
                  <c:v>6</c:v>
                </c:pt>
                <c:pt idx="58">
                  <c:v>6.125</c:v>
                </c:pt>
                <c:pt idx="59">
                  <c:v>6.25</c:v>
                </c:pt>
                <c:pt idx="60">
                  <c:v>6.375</c:v>
                </c:pt>
                <c:pt idx="61">
                  <c:v>6.5</c:v>
                </c:pt>
                <c:pt idx="62">
                  <c:v>6.625</c:v>
                </c:pt>
                <c:pt idx="63">
                  <c:v>6.75</c:v>
                </c:pt>
                <c:pt idx="64">
                  <c:v>6.875</c:v>
                </c:pt>
                <c:pt idx="65">
                  <c:v>7</c:v>
                </c:pt>
              </c:numCache>
            </c:numRef>
          </c:xVal>
          <c:yVal>
            <c:numRef>
              <c:f>Sheet1!$H$10:$H$75</c:f>
              <c:numCache>
                <c:formatCode>0.00%</c:formatCode>
                <c:ptCount val="66"/>
                <c:pt idx="0">
                  <c:v>-3.7118104804334529E-5</c:v>
                </c:pt>
                <c:pt idx="1">
                  <c:v>4.5879820659422421E-4</c:v>
                </c:pt>
                <c:pt idx="2">
                  <c:v>5.1659928009173406E-4</c:v>
                </c:pt>
                <c:pt idx="3">
                  <c:v>3.301174414553909E-4</c:v>
                </c:pt>
                <c:pt idx="4">
                  <c:v>6.6307875944038308E-4</c:v>
                </c:pt>
                <c:pt idx="5">
                  <c:v>5.3974240902212589E-3</c:v>
                </c:pt>
                <c:pt idx="6">
                  <c:v>1.3072372472303861E-2</c:v>
                </c:pt>
                <c:pt idx="7">
                  <c:v>8.8349840465777874E-3</c:v>
                </c:pt>
                <c:pt idx="8">
                  <c:v>3.9756524590740083E-2</c:v>
                </c:pt>
                <c:pt idx="9">
                  <c:v>2.4514800805719883E-2</c:v>
                </c:pt>
                <c:pt idx="10">
                  <c:v>3.1489660976310632E-2</c:v>
                </c:pt>
                <c:pt idx="11">
                  <c:v>2.8979271572017674E-2</c:v>
                </c:pt>
                <c:pt idx="12">
                  <c:v>2.6899824939585492E-2</c:v>
                </c:pt>
                <c:pt idx="13">
                  <c:v>2.2866554782275193E-2</c:v>
                </c:pt>
                <c:pt idx="14">
                  <c:v>2.5120783077804899E-2</c:v>
                </c:pt>
                <c:pt idx="15">
                  <c:v>2.369037237262419E-2</c:v>
                </c:pt>
                <c:pt idx="16">
                  <c:v>2.2456957635250907E-2</c:v>
                </c:pt>
                <c:pt idx="17">
                  <c:v>2.4828547685041436E-2</c:v>
                </c:pt>
                <c:pt idx="18">
                  <c:v>2.6990425788151296E-2</c:v>
                </c:pt>
                <c:pt idx="19">
                  <c:v>3.2006553981224074E-2</c:v>
                </c:pt>
                <c:pt idx="20">
                  <c:v>3.0957637927382819E-2</c:v>
                </c:pt>
                <c:pt idx="21">
                  <c:v>3.3372088593112671E-2</c:v>
                </c:pt>
                <c:pt idx="22">
                  <c:v>3.0833743228831034E-2</c:v>
                </c:pt>
                <c:pt idx="23">
                  <c:v>3.3155376786372634E-2</c:v>
                </c:pt>
                <c:pt idx="24">
                  <c:v>2.9723982829341366E-2</c:v>
                </c:pt>
                <c:pt idx="25">
                  <c:v>2.9304472363489119E-2</c:v>
                </c:pt>
                <c:pt idx="26">
                  <c:v>2.6625689197163814E-2</c:v>
                </c:pt>
                <c:pt idx="27">
                  <c:v>2.8657647632820017E-2</c:v>
                </c:pt>
                <c:pt idx="28">
                  <c:v>3.1474309805432685E-2</c:v>
                </c:pt>
                <c:pt idx="29">
                  <c:v>2.5088712842235506E-2</c:v>
                </c:pt>
                <c:pt idx="30">
                  <c:v>1.8654822797281988E-2</c:v>
                </c:pt>
                <c:pt idx="31">
                  <c:v>2.0883166480036498E-2</c:v>
                </c:pt>
                <c:pt idx="32">
                  <c:v>2.0095740168970089E-2</c:v>
                </c:pt>
                <c:pt idx="33">
                  <c:v>1.5787878924757859E-2</c:v>
                </c:pt>
                <c:pt idx="34">
                  <c:v>1.8881447744451486E-2</c:v>
                </c:pt>
                <c:pt idx="35">
                  <c:v>2.0004123657319139E-2</c:v>
                </c:pt>
                <c:pt idx="36">
                  <c:v>1.4351456055867606E-2</c:v>
                </c:pt>
                <c:pt idx="37">
                  <c:v>8.8186152867282715E-3</c:v>
                </c:pt>
                <c:pt idx="38">
                  <c:v>5.3403196095866967E-3</c:v>
                </c:pt>
                <c:pt idx="39">
                  <c:v>7.4367408423868129E-3</c:v>
                </c:pt>
                <c:pt idx="40">
                  <c:v>1.0325881446167796E-2</c:v>
                </c:pt>
                <c:pt idx="41">
                  <c:v>1.3376954721097522E-2</c:v>
                </c:pt>
                <c:pt idx="42">
                  <c:v>1.8474330978728214E-2</c:v>
                </c:pt>
                <c:pt idx="43">
                  <c:v>2.1736637213736421E-2</c:v>
                </c:pt>
                <c:pt idx="44">
                  <c:v>1.905441280275344E-2</c:v>
                </c:pt>
                <c:pt idx="45">
                  <c:v>1.6401301407408742E-2</c:v>
                </c:pt>
                <c:pt idx="46">
                  <c:v>1.2347184721169246E-2</c:v>
                </c:pt>
                <c:pt idx="47">
                  <c:v>9.3262980680453682E-3</c:v>
                </c:pt>
                <c:pt idx="48">
                  <c:v>5.6313215291263988E-3</c:v>
                </c:pt>
                <c:pt idx="49">
                  <c:v>6.7101981495469197E-3</c:v>
                </c:pt>
                <c:pt idx="50">
                  <c:v>1.1307971873596201E-2</c:v>
                </c:pt>
                <c:pt idx="51">
                  <c:v>1.5674124492270236E-2</c:v>
                </c:pt>
                <c:pt idx="52">
                  <c:v>1.9561668675763678E-2</c:v>
                </c:pt>
                <c:pt idx="53">
                  <c:v>1.8881792725178446E-2</c:v>
                </c:pt>
                <c:pt idx="54">
                  <c:v>1.9248080624002205E-2</c:v>
                </c:pt>
                <c:pt idx="55">
                  <c:v>2.0891264872693195E-2</c:v>
                </c:pt>
                <c:pt idx="56">
                  <c:v>2.0124072210494372E-2</c:v>
                </c:pt>
                <c:pt idx="57">
                  <c:v>1.9385026068700562E-2</c:v>
                </c:pt>
                <c:pt idx="58">
                  <c:v>2.5351242030937859E-2</c:v>
                </c:pt>
                <c:pt idx="59">
                  <c:v>2.9310076412942053E-2</c:v>
                </c:pt>
                <c:pt idx="60">
                  <c:v>2.8883071768128276E-2</c:v>
                </c:pt>
                <c:pt idx="61">
                  <c:v>3.3766908780224855E-2</c:v>
                </c:pt>
                <c:pt idx="62">
                  <c:v>3.5860408435889293E-2</c:v>
                </c:pt>
                <c:pt idx="63">
                  <c:v>3.3154071925766936E-2</c:v>
                </c:pt>
                <c:pt idx="64">
                  <c:v>3.1040797390216757E-2</c:v>
                </c:pt>
                <c:pt idx="65">
                  <c:v>2.5630629596032684E-2</c:v>
                </c:pt>
              </c:numCache>
            </c:numRef>
          </c:yVal>
          <c:smooth val="0"/>
        </c:ser>
        <c:dLbls>
          <c:showLegendKey val="0"/>
          <c:showVal val="0"/>
          <c:showCatName val="0"/>
          <c:showSerName val="0"/>
          <c:showPercent val="0"/>
          <c:showBubbleSize val="0"/>
        </c:dLbls>
        <c:axId val="81753600"/>
        <c:axId val="81768448"/>
      </c:scatterChart>
      <c:valAx>
        <c:axId val="81753600"/>
        <c:scaling>
          <c:orientation val="minMax"/>
          <c:min val="0.5"/>
        </c:scaling>
        <c:delete val="0"/>
        <c:axPos val="b"/>
        <c:majorGridlines/>
        <c:minorGridlines/>
        <c:title>
          <c:tx>
            <c:rich>
              <a:bodyPr/>
              <a:lstStyle/>
              <a:p>
                <a:pPr>
                  <a:defRPr/>
                </a:pPr>
                <a:r>
                  <a:rPr lang="en-ZA"/>
                  <a:t>ICT Expenditure (% of GDP)</a:t>
                </a:r>
              </a:p>
            </c:rich>
          </c:tx>
          <c:layout/>
          <c:overlay val="0"/>
        </c:title>
        <c:numFmt formatCode="General" sourceLinked="1"/>
        <c:majorTickMark val="out"/>
        <c:minorTickMark val="none"/>
        <c:tickLblPos val="nextTo"/>
        <c:crossAx val="81768448"/>
        <c:crossesAt val="-0.5"/>
        <c:crossBetween val="midCat"/>
      </c:valAx>
      <c:valAx>
        <c:axId val="81768448"/>
        <c:scaling>
          <c:orientation val="minMax"/>
        </c:scaling>
        <c:delete val="0"/>
        <c:axPos val="l"/>
        <c:majorGridlines/>
        <c:title>
          <c:tx>
            <c:rich>
              <a:bodyPr/>
              <a:lstStyle/>
              <a:p>
                <a:pPr>
                  <a:defRPr/>
                </a:pPr>
                <a:r>
                  <a:rPr lang="en-ZA"/>
                  <a:t>GDP Growth</a:t>
                </a:r>
              </a:p>
            </c:rich>
          </c:tx>
          <c:layout/>
          <c:overlay val="0"/>
        </c:title>
        <c:numFmt formatCode="0.00%" sourceLinked="1"/>
        <c:majorTickMark val="out"/>
        <c:minorTickMark val="none"/>
        <c:tickLblPos val="nextTo"/>
        <c:crossAx val="81753600"/>
        <c:crosses val="autoZero"/>
        <c:crossBetween val="midCat"/>
        <c:majorUnit val="1.0000000000000002E-2"/>
        <c:minorUnit val="1.0000000000000002E-3"/>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radarChart>
        <c:radarStyle val="filled"/>
        <c:varyColors val="0"/>
        <c:ser>
          <c:idx val="0"/>
          <c:order val="0"/>
          <c:tx>
            <c:v>Available</c:v>
          </c:tx>
          <c:cat>
            <c:strRef>
              <c:f>'Meta-Data Statistics'!$K$3:$K$7</c:f>
              <c:strCache>
                <c:ptCount val="5"/>
                <c:pt idx="0">
                  <c:v>SAEON</c:v>
                </c:pt>
                <c:pt idx="1">
                  <c:v>SAEOS</c:v>
                </c:pt>
                <c:pt idx="2">
                  <c:v>CSIR/ Other</c:v>
                </c:pt>
                <c:pt idx="3">
                  <c:v>Risk Atlas</c:v>
                </c:pt>
                <c:pt idx="4">
                  <c:v>WDC BHH</c:v>
                </c:pt>
              </c:strCache>
            </c:strRef>
          </c:cat>
          <c:val>
            <c:numRef>
              <c:f>'Meta-Data Statistics'!$L$3:$L$7</c:f>
              <c:numCache>
                <c:formatCode>_ * #,##0_ ;_ * \-#,##0_ ;_ * "-"??_ ;_ @_ </c:formatCode>
                <c:ptCount val="5"/>
                <c:pt idx="0">
                  <c:v>21683.666666666668</c:v>
                </c:pt>
                <c:pt idx="1">
                  <c:v>4789</c:v>
                </c:pt>
                <c:pt idx="2">
                  <c:v>144</c:v>
                </c:pt>
                <c:pt idx="3">
                  <c:v>603</c:v>
                </c:pt>
                <c:pt idx="4" formatCode="General">
                  <c:v>7049</c:v>
                </c:pt>
              </c:numCache>
            </c:numRef>
          </c:val>
        </c:ser>
        <c:ser>
          <c:idx val="1"/>
          <c:order val="1"/>
          <c:tx>
            <c:v>Uploaded</c:v>
          </c:tx>
          <c:cat>
            <c:strRef>
              <c:f>'Meta-Data Statistics'!$K$3:$K$7</c:f>
              <c:strCache>
                <c:ptCount val="5"/>
                <c:pt idx="0">
                  <c:v>SAEON</c:v>
                </c:pt>
                <c:pt idx="1">
                  <c:v>SAEOS</c:v>
                </c:pt>
                <c:pt idx="2">
                  <c:v>CSIR/ Other</c:v>
                </c:pt>
                <c:pt idx="3">
                  <c:v>Risk Atlas</c:v>
                </c:pt>
                <c:pt idx="4">
                  <c:v>WDC BHH</c:v>
                </c:pt>
              </c:strCache>
            </c:strRef>
          </c:cat>
          <c:val>
            <c:numRef>
              <c:f>'Meta-Data Statistics'!$M$3:$M$7</c:f>
              <c:numCache>
                <c:formatCode>_ * #,##0_ ;_ * \-#,##0_ ;_ * "-"??_ ;_ @_ </c:formatCode>
                <c:ptCount val="5"/>
                <c:pt idx="0">
                  <c:v>91</c:v>
                </c:pt>
                <c:pt idx="1">
                  <c:v>146</c:v>
                </c:pt>
                <c:pt idx="2">
                  <c:v>0</c:v>
                </c:pt>
                <c:pt idx="3">
                  <c:v>175</c:v>
                </c:pt>
                <c:pt idx="4" formatCode="General">
                  <c:v>0</c:v>
                </c:pt>
              </c:numCache>
            </c:numRef>
          </c:val>
        </c:ser>
        <c:ser>
          <c:idx val="2"/>
          <c:order val="2"/>
          <c:tx>
            <c:v>Published</c:v>
          </c:tx>
          <c:cat>
            <c:strRef>
              <c:f>'Meta-Data Statistics'!$K$3:$K$7</c:f>
              <c:strCache>
                <c:ptCount val="5"/>
                <c:pt idx="0">
                  <c:v>SAEON</c:v>
                </c:pt>
                <c:pt idx="1">
                  <c:v>SAEOS</c:v>
                </c:pt>
                <c:pt idx="2">
                  <c:v>CSIR/ Other</c:v>
                </c:pt>
                <c:pt idx="3">
                  <c:v>Risk Atlas</c:v>
                </c:pt>
                <c:pt idx="4">
                  <c:v>WDC BHH</c:v>
                </c:pt>
              </c:strCache>
            </c:strRef>
          </c:cat>
          <c:val>
            <c:numRef>
              <c:f>'Meta-Data Statistics'!$N$3:$N$7</c:f>
              <c:numCache>
                <c:formatCode>_ * #,##0_ ;_ * \-#,##0_ ;_ * "-"??_ ;_ @_ </c:formatCode>
                <c:ptCount val="5"/>
                <c:pt idx="0">
                  <c:v>43</c:v>
                </c:pt>
                <c:pt idx="1">
                  <c:v>146</c:v>
                </c:pt>
                <c:pt idx="2">
                  <c:v>0</c:v>
                </c:pt>
                <c:pt idx="3">
                  <c:v>11</c:v>
                </c:pt>
                <c:pt idx="4" formatCode="General">
                  <c:v>0</c:v>
                </c:pt>
              </c:numCache>
            </c:numRef>
          </c:val>
        </c:ser>
        <c:dLbls>
          <c:showLegendKey val="0"/>
          <c:showVal val="0"/>
          <c:showCatName val="0"/>
          <c:showSerName val="0"/>
          <c:showPercent val="0"/>
          <c:showBubbleSize val="0"/>
        </c:dLbls>
        <c:axId val="85694720"/>
        <c:axId val="85696512"/>
      </c:radarChart>
      <c:catAx>
        <c:axId val="85694720"/>
        <c:scaling>
          <c:orientation val="minMax"/>
        </c:scaling>
        <c:delete val="0"/>
        <c:axPos val="b"/>
        <c:majorGridlines/>
        <c:majorTickMark val="out"/>
        <c:minorTickMark val="none"/>
        <c:tickLblPos val="nextTo"/>
        <c:crossAx val="85696512"/>
        <c:crosses val="autoZero"/>
        <c:auto val="1"/>
        <c:lblAlgn val="ctr"/>
        <c:lblOffset val="100"/>
        <c:noMultiLvlLbl val="0"/>
      </c:catAx>
      <c:valAx>
        <c:axId val="85696512"/>
        <c:scaling>
          <c:logBase val="10"/>
          <c:orientation val="minMax"/>
        </c:scaling>
        <c:delete val="0"/>
        <c:axPos val="l"/>
        <c:majorGridlines/>
        <c:numFmt formatCode="_ * #,##0_ ;_ * \-#,##0_ ;_ * &quot;-&quot;??_ ;_ @_ " sourceLinked="1"/>
        <c:majorTickMark val="cross"/>
        <c:minorTickMark val="none"/>
        <c:tickLblPos val="nextTo"/>
        <c:crossAx val="85694720"/>
        <c:crosses val="autoZero"/>
        <c:crossBetween val="between"/>
      </c:valAx>
    </c:plotArea>
    <c:legend>
      <c:legendPos val="r"/>
      <c:layout/>
      <c:overlay val="0"/>
    </c:legend>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38100"/>
          </c:spPr>
          <c:marker>
            <c:symbol val="none"/>
          </c:marker>
          <c:xVal>
            <c:numRef>
              <c:f>Distribution!$F$1:$F$50</c:f>
              <c:numCache>
                <c:formatCode>General</c:formatCode>
                <c:ptCount val="50"/>
                <c:pt idx="0">
                  <c:v>2.9182879377431902E-5</c:v>
                </c:pt>
                <c:pt idx="1">
                  <c:v>5.8365758754863804E-5</c:v>
                </c:pt>
                <c:pt idx="2">
                  <c:v>8.7548638132295712E-5</c:v>
                </c:pt>
                <c:pt idx="3">
                  <c:v>1.1673151750972761E-4</c:v>
                </c:pt>
                <c:pt idx="4">
                  <c:v>1.459143968871595E-4</c:v>
                </c:pt>
                <c:pt idx="5">
                  <c:v>1.7509727626459142E-4</c:v>
                </c:pt>
                <c:pt idx="6">
                  <c:v>2.3346303501945521E-4</c:v>
                </c:pt>
                <c:pt idx="7">
                  <c:v>2.9182879377431901E-4</c:v>
                </c:pt>
                <c:pt idx="8">
                  <c:v>3.5019455252918285E-4</c:v>
                </c:pt>
                <c:pt idx="9">
                  <c:v>4.6692607003891043E-4</c:v>
                </c:pt>
                <c:pt idx="10">
                  <c:v>6.1284046692606999E-4</c:v>
                </c:pt>
                <c:pt idx="11">
                  <c:v>7.5875486381322944E-4</c:v>
                </c:pt>
                <c:pt idx="12">
                  <c:v>9.0466926070038899E-4</c:v>
                </c:pt>
                <c:pt idx="13">
                  <c:v>1.0797665369649803E-3</c:v>
                </c:pt>
                <c:pt idx="14">
                  <c:v>1.2548638132295717E-3</c:v>
                </c:pt>
                <c:pt idx="15">
                  <c:v>1.5758754863813228E-3</c:v>
                </c:pt>
                <c:pt idx="16">
                  <c:v>1.9844357976653692E-3</c:v>
                </c:pt>
                <c:pt idx="17">
                  <c:v>2.4805447470817119E-3</c:v>
                </c:pt>
                <c:pt idx="18">
                  <c:v>3.0058365758754858E-3</c:v>
                </c:pt>
                <c:pt idx="19">
                  <c:v>3.6478599221789879E-3</c:v>
                </c:pt>
                <c:pt idx="20">
                  <c:v>4.2898832684824893E-3</c:v>
                </c:pt>
                <c:pt idx="21">
                  <c:v>5.2529182879377427E-3</c:v>
                </c:pt>
                <c:pt idx="22">
                  <c:v>6.2451361867704273E-3</c:v>
                </c:pt>
                <c:pt idx="23">
                  <c:v>7.5583657587548628E-3</c:v>
                </c:pt>
                <c:pt idx="24">
                  <c:v>8.9299610894941622E-3</c:v>
                </c:pt>
                <c:pt idx="25">
                  <c:v>1.0418287937743189E-2</c:v>
                </c:pt>
                <c:pt idx="26">
                  <c:v>1.1906614785992217E-2</c:v>
                </c:pt>
                <c:pt idx="27">
                  <c:v>1.3599221789883266E-2</c:v>
                </c:pt>
                <c:pt idx="28">
                  <c:v>1.5671206225680932E-2</c:v>
                </c:pt>
                <c:pt idx="29">
                  <c:v>1.7918287937743187E-2</c:v>
                </c:pt>
                <c:pt idx="30">
                  <c:v>2.0252918287937741E-2</c:v>
                </c:pt>
                <c:pt idx="31">
                  <c:v>2.2879377431906611E-2</c:v>
                </c:pt>
                <c:pt idx="32">
                  <c:v>2.6118677042801554E-2</c:v>
                </c:pt>
                <c:pt idx="33">
                  <c:v>3.1371595330739292E-2</c:v>
                </c:pt>
                <c:pt idx="34">
                  <c:v>3.7499999999999992E-2</c:v>
                </c:pt>
                <c:pt idx="35">
                  <c:v>4.5087548638132288E-2</c:v>
                </c:pt>
                <c:pt idx="36">
                  <c:v>5.3579766536964973E-2</c:v>
                </c:pt>
                <c:pt idx="37">
                  <c:v>6.2889105058365743E-2</c:v>
                </c:pt>
                <c:pt idx="38">
                  <c:v>7.327821011673151E-2</c:v>
                </c:pt>
                <c:pt idx="39">
                  <c:v>8.6877431906614774E-2</c:v>
                </c:pt>
                <c:pt idx="40">
                  <c:v>0.103920233463035</c:v>
                </c:pt>
                <c:pt idx="41">
                  <c:v>0.12627431906614783</c:v>
                </c:pt>
                <c:pt idx="42">
                  <c:v>0.14962062256809336</c:v>
                </c:pt>
                <c:pt idx="43">
                  <c:v>0.17296692607003888</c:v>
                </c:pt>
                <c:pt idx="44">
                  <c:v>0.21198443579766535</c:v>
                </c:pt>
                <c:pt idx="45">
                  <c:v>0.29714007782101165</c:v>
                </c:pt>
                <c:pt idx="46">
                  <c:v>0.38818093385214003</c:v>
                </c:pt>
                <c:pt idx="47">
                  <c:v>0.5340953307392996</c:v>
                </c:pt>
                <c:pt idx="48">
                  <c:v>0.71648832684824892</c:v>
                </c:pt>
                <c:pt idx="49">
                  <c:v>1</c:v>
                </c:pt>
              </c:numCache>
            </c:numRef>
          </c:xVal>
          <c:yVal>
            <c:numRef>
              <c:f>Distribution!$E$1:$E$50</c:f>
              <c:numCache>
                <c:formatCode>General</c:formatCode>
                <c:ptCount val="5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numCache>
            </c:numRef>
          </c:yVal>
          <c:smooth val="1"/>
        </c:ser>
        <c:dLbls>
          <c:showLegendKey val="0"/>
          <c:showVal val="0"/>
          <c:showCatName val="0"/>
          <c:showSerName val="0"/>
          <c:showPercent val="0"/>
          <c:showBubbleSize val="0"/>
        </c:dLbls>
        <c:axId val="104731008"/>
        <c:axId val="104732928"/>
      </c:scatterChart>
      <c:valAx>
        <c:axId val="104731008"/>
        <c:scaling>
          <c:orientation val="minMax"/>
          <c:max val="1"/>
        </c:scaling>
        <c:delete val="0"/>
        <c:axPos val="b"/>
        <c:majorGridlines/>
        <c:minorGridlines/>
        <c:title>
          <c:tx>
            <c:rich>
              <a:bodyPr/>
              <a:lstStyle/>
              <a:p>
                <a:pPr>
                  <a:defRPr sz="1600"/>
                </a:pPr>
                <a:r>
                  <a:rPr lang="en-ZA" sz="1600"/>
                  <a:t>Fraction</a:t>
                </a:r>
                <a:r>
                  <a:rPr lang="en-ZA" sz="1600" baseline="0"/>
                  <a:t> of Meta-Data Records</a:t>
                </a:r>
                <a:endParaRPr lang="en-ZA" sz="1600"/>
              </a:p>
            </c:rich>
          </c:tx>
          <c:layout/>
          <c:overlay val="0"/>
        </c:title>
        <c:numFmt formatCode="General" sourceLinked="1"/>
        <c:majorTickMark val="out"/>
        <c:minorTickMark val="none"/>
        <c:tickLblPos val="nextTo"/>
        <c:crossAx val="104732928"/>
        <c:crosses val="autoZero"/>
        <c:crossBetween val="midCat"/>
      </c:valAx>
      <c:valAx>
        <c:axId val="104732928"/>
        <c:scaling>
          <c:orientation val="minMax"/>
          <c:max val="1"/>
        </c:scaling>
        <c:delete val="0"/>
        <c:axPos val="l"/>
        <c:majorGridlines/>
        <c:minorGridlines/>
        <c:title>
          <c:tx>
            <c:rich>
              <a:bodyPr/>
              <a:lstStyle/>
              <a:p>
                <a:pPr>
                  <a:defRPr sz="1600"/>
                </a:pPr>
                <a:r>
                  <a:rPr lang="en-ZA" sz="1600"/>
                  <a:t>Fraction of Sources</a:t>
                </a:r>
              </a:p>
            </c:rich>
          </c:tx>
          <c:layout/>
          <c:overlay val="0"/>
        </c:title>
        <c:numFmt formatCode="General" sourceLinked="1"/>
        <c:majorTickMark val="out"/>
        <c:minorTickMark val="none"/>
        <c:tickLblPos val="nextTo"/>
        <c:crossAx val="104731008"/>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radarChart>
        <c:radarStyle val="filled"/>
        <c:varyColors val="0"/>
        <c:ser>
          <c:idx val="0"/>
          <c:order val="0"/>
          <c:tx>
            <c:v>Available</c:v>
          </c:tx>
          <c:cat>
            <c:strRef>
              <c:f>'Meta-Data Statistics'!$K$3:$K$7</c:f>
              <c:strCache>
                <c:ptCount val="5"/>
                <c:pt idx="0">
                  <c:v>SAEON</c:v>
                </c:pt>
                <c:pt idx="1">
                  <c:v>SAEOS</c:v>
                </c:pt>
                <c:pt idx="2">
                  <c:v>CSIR/ Other</c:v>
                </c:pt>
                <c:pt idx="3">
                  <c:v>Risk Atlas</c:v>
                </c:pt>
                <c:pt idx="4">
                  <c:v>WDC BHH</c:v>
                </c:pt>
              </c:strCache>
            </c:strRef>
          </c:cat>
          <c:val>
            <c:numRef>
              <c:f>'Meta-Data Statistics'!$L$3:$L$7</c:f>
              <c:numCache>
                <c:formatCode>_ * #,##0_ ;_ * \-#,##0_ ;_ * "-"??_ ;_ @_ </c:formatCode>
                <c:ptCount val="5"/>
                <c:pt idx="0">
                  <c:v>3819227</c:v>
                </c:pt>
                <c:pt idx="1">
                  <c:v>385589</c:v>
                </c:pt>
                <c:pt idx="2">
                  <c:v>144</c:v>
                </c:pt>
                <c:pt idx="3">
                  <c:v>1103</c:v>
                </c:pt>
                <c:pt idx="4" formatCode="General">
                  <c:v>7049</c:v>
                </c:pt>
              </c:numCache>
            </c:numRef>
          </c:val>
        </c:ser>
        <c:ser>
          <c:idx val="1"/>
          <c:order val="1"/>
          <c:tx>
            <c:v>Uploaded</c:v>
          </c:tx>
          <c:cat>
            <c:strRef>
              <c:f>'Meta-Data Statistics'!$K$3:$K$7</c:f>
              <c:strCache>
                <c:ptCount val="5"/>
                <c:pt idx="0">
                  <c:v>SAEON</c:v>
                </c:pt>
                <c:pt idx="1">
                  <c:v>SAEOS</c:v>
                </c:pt>
                <c:pt idx="2">
                  <c:v>CSIR/ Other</c:v>
                </c:pt>
                <c:pt idx="3">
                  <c:v>Risk Atlas</c:v>
                </c:pt>
                <c:pt idx="4">
                  <c:v>WDC BHH</c:v>
                </c:pt>
              </c:strCache>
            </c:strRef>
          </c:cat>
          <c:val>
            <c:numRef>
              <c:f>'Meta-Data Statistics'!$M$3:$M$7</c:f>
              <c:numCache>
                <c:formatCode>_ * #,##0_ ;_ * \-#,##0_ ;_ * "-"??_ ;_ @_ </c:formatCode>
                <c:ptCount val="5"/>
                <c:pt idx="0">
                  <c:v>91</c:v>
                </c:pt>
                <c:pt idx="1">
                  <c:v>146</c:v>
                </c:pt>
                <c:pt idx="2">
                  <c:v>0</c:v>
                </c:pt>
                <c:pt idx="3">
                  <c:v>175</c:v>
                </c:pt>
                <c:pt idx="4" formatCode="General">
                  <c:v>0</c:v>
                </c:pt>
              </c:numCache>
            </c:numRef>
          </c:val>
        </c:ser>
        <c:ser>
          <c:idx val="2"/>
          <c:order val="2"/>
          <c:tx>
            <c:v>Published</c:v>
          </c:tx>
          <c:cat>
            <c:strRef>
              <c:f>'Meta-Data Statistics'!$K$3:$K$7</c:f>
              <c:strCache>
                <c:ptCount val="5"/>
                <c:pt idx="0">
                  <c:v>SAEON</c:v>
                </c:pt>
                <c:pt idx="1">
                  <c:v>SAEOS</c:v>
                </c:pt>
                <c:pt idx="2">
                  <c:v>CSIR/ Other</c:v>
                </c:pt>
                <c:pt idx="3">
                  <c:v>Risk Atlas</c:v>
                </c:pt>
                <c:pt idx="4">
                  <c:v>WDC BHH</c:v>
                </c:pt>
              </c:strCache>
            </c:strRef>
          </c:cat>
          <c:val>
            <c:numRef>
              <c:f>'Meta-Data Statistics'!$N$3:$N$7</c:f>
              <c:numCache>
                <c:formatCode>_ * #,##0_ ;_ * \-#,##0_ ;_ * "-"??_ ;_ @_ </c:formatCode>
                <c:ptCount val="5"/>
                <c:pt idx="0">
                  <c:v>43</c:v>
                </c:pt>
                <c:pt idx="1">
                  <c:v>146</c:v>
                </c:pt>
                <c:pt idx="2">
                  <c:v>0</c:v>
                </c:pt>
                <c:pt idx="3">
                  <c:v>11</c:v>
                </c:pt>
                <c:pt idx="4" formatCode="General">
                  <c:v>0</c:v>
                </c:pt>
              </c:numCache>
            </c:numRef>
          </c:val>
        </c:ser>
        <c:dLbls>
          <c:showLegendKey val="0"/>
          <c:showVal val="0"/>
          <c:showCatName val="0"/>
          <c:showSerName val="0"/>
          <c:showPercent val="0"/>
          <c:showBubbleSize val="0"/>
        </c:dLbls>
        <c:axId val="104917632"/>
        <c:axId val="104919424"/>
      </c:radarChart>
      <c:catAx>
        <c:axId val="104917632"/>
        <c:scaling>
          <c:orientation val="minMax"/>
        </c:scaling>
        <c:delete val="0"/>
        <c:axPos val="b"/>
        <c:majorGridlines/>
        <c:majorTickMark val="out"/>
        <c:minorTickMark val="none"/>
        <c:tickLblPos val="nextTo"/>
        <c:crossAx val="104919424"/>
        <c:crosses val="autoZero"/>
        <c:auto val="1"/>
        <c:lblAlgn val="ctr"/>
        <c:lblOffset val="100"/>
        <c:noMultiLvlLbl val="0"/>
      </c:catAx>
      <c:valAx>
        <c:axId val="104919424"/>
        <c:scaling>
          <c:logBase val="10"/>
          <c:orientation val="minMax"/>
        </c:scaling>
        <c:delete val="0"/>
        <c:axPos val="l"/>
        <c:majorGridlines/>
        <c:numFmt formatCode="_ * #,##0_ ;_ * \-#,##0_ ;_ * &quot;-&quot;??_ ;_ @_ " sourceLinked="1"/>
        <c:majorTickMark val="cross"/>
        <c:minorTickMark val="none"/>
        <c:tickLblPos val="nextTo"/>
        <c:crossAx val="104917632"/>
        <c:crosses val="autoZero"/>
        <c:crossBetween val="between"/>
      </c:valAx>
    </c:plotArea>
    <c:legend>
      <c:legendPos val="b"/>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980A8-5311-49D4-9B78-CF4F40E62561}"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en-ZA"/>
        </a:p>
      </dgm:t>
    </dgm:pt>
    <dgm:pt modelId="{B9D9B846-EF75-4051-8B4C-16E832044386}">
      <dgm:prSet custT="1"/>
      <dgm:spPr/>
      <dgm:t>
        <a:bodyPr/>
        <a:lstStyle/>
        <a:p>
          <a:pPr algn="ctr" rtl="0"/>
          <a:r>
            <a:rPr lang="en-ZA" sz="2400" dirty="0" smtClean="0">
              <a:latin typeface="+mn-lt"/>
            </a:rPr>
            <a:t>Part 1: Meta-Data</a:t>
          </a:r>
          <a:endParaRPr lang="en-ZA" sz="2400" dirty="0">
            <a:latin typeface="+mn-lt"/>
          </a:endParaRPr>
        </a:p>
      </dgm:t>
    </dgm:pt>
    <dgm:pt modelId="{22F6FA96-F3DE-417A-934B-34CBE29191D7}" type="parTrans" cxnId="{3B7D47ED-884E-4518-80B7-C0742FFA2754}">
      <dgm:prSet/>
      <dgm:spPr/>
      <dgm:t>
        <a:bodyPr/>
        <a:lstStyle/>
        <a:p>
          <a:pPr algn="ctr"/>
          <a:endParaRPr lang="en-ZA" sz="2400">
            <a:latin typeface="+mn-lt"/>
          </a:endParaRPr>
        </a:p>
      </dgm:t>
    </dgm:pt>
    <dgm:pt modelId="{D95BBCEE-DB49-40AC-81FB-4FAAB91A917E}" type="sibTrans" cxnId="{3B7D47ED-884E-4518-80B7-C0742FFA2754}">
      <dgm:prSet/>
      <dgm:spPr/>
      <dgm:t>
        <a:bodyPr/>
        <a:lstStyle/>
        <a:p>
          <a:pPr algn="ctr"/>
          <a:endParaRPr lang="en-ZA" sz="2400">
            <a:latin typeface="+mn-lt"/>
          </a:endParaRPr>
        </a:p>
      </dgm:t>
    </dgm:pt>
    <dgm:pt modelId="{D7B0A9AE-8B48-4182-ADB1-66FC95B3C4DE}">
      <dgm:prSet custT="1"/>
      <dgm:spPr/>
      <dgm:t>
        <a:bodyPr/>
        <a:lstStyle/>
        <a:p>
          <a:pPr algn="ctr" rtl="0"/>
          <a:r>
            <a:rPr lang="en-ZA" sz="2400" dirty="0" smtClean="0">
              <a:latin typeface="+mn-lt"/>
            </a:rPr>
            <a:t>Part 2: Software Platform: Walk-through</a:t>
          </a:r>
          <a:endParaRPr lang="en-ZA" sz="2400" dirty="0">
            <a:latin typeface="+mn-lt"/>
          </a:endParaRPr>
        </a:p>
      </dgm:t>
    </dgm:pt>
    <dgm:pt modelId="{427DEF4C-2703-45F0-9F51-0A1D520D6450}" type="parTrans" cxnId="{210FAA2F-EED2-49A0-A7B1-2956A830F0F7}">
      <dgm:prSet/>
      <dgm:spPr/>
      <dgm:t>
        <a:bodyPr/>
        <a:lstStyle/>
        <a:p>
          <a:pPr algn="ctr"/>
          <a:endParaRPr lang="en-ZA" sz="2400">
            <a:latin typeface="+mn-lt"/>
          </a:endParaRPr>
        </a:p>
      </dgm:t>
    </dgm:pt>
    <dgm:pt modelId="{D915569C-FF56-4724-A1C5-760EC454A26F}" type="sibTrans" cxnId="{210FAA2F-EED2-49A0-A7B1-2956A830F0F7}">
      <dgm:prSet/>
      <dgm:spPr/>
      <dgm:t>
        <a:bodyPr/>
        <a:lstStyle/>
        <a:p>
          <a:pPr algn="ctr"/>
          <a:endParaRPr lang="en-ZA" sz="2400">
            <a:latin typeface="+mn-lt"/>
          </a:endParaRPr>
        </a:p>
      </dgm:t>
    </dgm:pt>
    <dgm:pt modelId="{3E016552-C68A-4B5D-B511-8D3D2EFAB696}">
      <dgm:prSet custT="1"/>
      <dgm:spPr/>
      <dgm:t>
        <a:bodyPr/>
        <a:lstStyle/>
        <a:p>
          <a:pPr algn="ctr" rtl="0"/>
          <a:r>
            <a:rPr lang="en-ZA" sz="2400" dirty="0" smtClean="0">
              <a:latin typeface="+mn-lt"/>
            </a:rPr>
            <a:t>Part 3: Current and Future Data Sets</a:t>
          </a:r>
          <a:endParaRPr lang="en-ZA" sz="2400" dirty="0">
            <a:latin typeface="+mn-lt"/>
          </a:endParaRPr>
        </a:p>
      </dgm:t>
    </dgm:pt>
    <dgm:pt modelId="{12A4B279-AC1A-4FFC-BD70-9AE8501165EF}" type="parTrans" cxnId="{FFE74017-7EA5-4CC6-A0F8-B341E94B2288}">
      <dgm:prSet/>
      <dgm:spPr/>
      <dgm:t>
        <a:bodyPr/>
        <a:lstStyle/>
        <a:p>
          <a:pPr algn="ctr"/>
          <a:endParaRPr lang="en-ZA" sz="2400">
            <a:latin typeface="+mn-lt"/>
          </a:endParaRPr>
        </a:p>
      </dgm:t>
    </dgm:pt>
    <dgm:pt modelId="{8308C63F-FA09-4F94-882E-01A2AA796297}" type="sibTrans" cxnId="{FFE74017-7EA5-4CC6-A0F8-B341E94B2288}">
      <dgm:prSet/>
      <dgm:spPr/>
      <dgm:t>
        <a:bodyPr/>
        <a:lstStyle/>
        <a:p>
          <a:pPr algn="ctr"/>
          <a:endParaRPr lang="en-ZA" sz="2400">
            <a:latin typeface="+mn-lt"/>
          </a:endParaRPr>
        </a:p>
      </dgm:t>
    </dgm:pt>
    <dgm:pt modelId="{67AF1B25-6040-439B-B65E-5F1789BCF08E}">
      <dgm:prSet custT="1"/>
      <dgm:spPr/>
      <dgm:t>
        <a:bodyPr/>
        <a:lstStyle/>
        <a:p>
          <a:pPr algn="ctr" rtl="0"/>
          <a:r>
            <a:rPr lang="en-ZA" sz="2400" dirty="0" smtClean="0">
              <a:latin typeface="+mn-lt"/>
            </a:rPr>
            <a:t>Part 4: Future Views</a:t>
          </a:r>
          <a:endParaRPr lang="en-ZA" sz="2400" dirty="0">
            <a:latin typeface="+mn-lt"/>
          </a:endParaRPr>
        </a:p>
      </dgm:t>
    </dgm:pt>
    <dgm:pt modelId="{8F19C8D3-9AB3-4E32-94D4-6AA9AE757E8B}" type="parTrans" cxnId="{05CE69E2-3412-4078-88A5-4E8AEC0F6B12}">
      <dgm:prSet/>
      <dgm:spPr/>
      <dgm:t>
        <a:bodyPr/>
        <a:lstStyle/>
        <a:p>
          <a:pPr algn="ctr"/>
          <a:endParaRPr lang="en-ZA" sz="2400">
            <a:latin typeface="+mn-lt"/>
          </a:endParaRPr>
        </a:p>
      </dgm:t>
    </dgm:pt>
    <dgm:pt modelId="{8CF06329-9C22-4569-A31B-A1420FCF33E6}" type="sibTrans" cxnId="{05CE69E2-3412-4078-88A5-4E8AEC0F6B12}">
      <dgm:prSet/>
      <dgm:spPr/>
      <dgm:t>
        <a:bodyPr/>
        <a:lstStyle/>
        <a:p>
          <a:pPr algn="ctr"/>
          <a:endParaRPr lang="en-ZA" sz="2400">
            <a:latin typeface="+mn-lt"/>
          </a:endParaRPr>
        </a:p>
      </dgm:t>
    </dgm:pt>
    <dgm:pt modelId="{EBBFE1C6-E6EE-4F3A-BDF8-9D1E7AD17A02}" type="pres">
      <dgm:prSet presAssocID="{6B3980A8-5311-49D4-9B78-CF4F40E62561}" presName="linear" presStyleCnt="0">
        <dgm:presLayoutVars>
          <dgm:animLvl val="lvl"/>
          <dgm:resizeHandles val="exact"/>
        </dgm:presLayoutVars>
      </dgm:prSet>
      <dgm:spPr/>
      <dgm:t>
        <a:bodyPr/>
        <a:lstStyle/>
        <a:p>
          <a:endParaRPr lang="en-ZA"/>
        </a:p>
      </dgm:t>
    </dgm:pt>
    <dgm:pt modelId="{9D28AF31-E070-434D-9C24-484DCA8D32E1}" type="pres">
      <dgm:prSet presAssocID="{B9D9B846-EF75-4051-8B4C-16E832044386}" presName="parentText" presStyleLbl="node1" presStyleIdx="0" presStyleCnt="4">
        <dgm:presLayoutVars>
          <dgm:chMax val="0"/>
          <dgm:bulletEnabled val="1"/>
        </dgm:presLayoutVars>
      </dgm:prSet>
      <dgm:spPr/>
      <dgm:t>
        <a:bodyPr/>
        <a:lstStyle/>
        <a:p>
          <a:endParaRPr lang="en-ZA"/>
        </a:p>
      </dgm:t>
    </dgm:pt>
    <dgm:pt modelId="{3E011610-A85E-4584-9D2E-C905B0135E52}" type="pres">
      <dgm:prSet presAssocID="{D95BBCEE-DB49-40AC-81FB-4FAAB91A917E}" presName="spacer" presStyleCnt="0"/>
      <dgm:spPr/>
      <dgm:t>
        <a:bodyPr/>
        <a:lstStyle/>
        <a:p>
          <a:endParaRPr lang="en-ZA"/>
        </a:p>
      </dgm:t>
    </dgm:pt>
    <dgm:pt modelId="{40C49917-FB33-49CD-B61B-8E4667354BA0}" type="pres">
      <dgm:prSet presAssocID="{D7B0A9AE-8B48-4182-ADB1-66FC95B3C4DE}" presName="parentText" presStyleLbl="node1" presStyleIdx="1" presStyleCnt="4">
        <dgm:presLayoutVars>
          <dgm:chMax val="0"/>
          <dgm:bulletEnabled val="1"/>
        </dgm:presLayoutVars>
      </dgm:prSet>
      <dgm:spPr/>
      <dgm:t>
        <a:bodyPr/>
        <a:lstStyle/>
        <a:p>
          <a:endParaRPr lang="en-ZA"/>
        </a:p>
      </dgm:t>
    </dgm:pt>
    <dgm:pt modelId="{96B85E7B-63B5-43C6-B3DC-5330A92BAE77}" type="pres">
      <dgm:prSet presAssocID="{D915569C-FF56-4724-A1C5-760EC454A26F}" presName="spacer" presStyleCnt="0"/>
      <dgm:spPr/>
      <dgm:t>
        <a:bodyPr/>
        <a:lstStyle/>
        <a:p>
          <a:endParaRPr lang="en-ZA"/>
        </a:p>
      </dgm:t>
    </dgm:pt>
    <dgm:pt modelId="{D5033F1A-2832-4CB0-A5AA-FEC9E267130B}" type="pres">
      <dgm:prSet presAssocID="{3E016552-C68A-4B5D-B511-8D3D2EFAB696}" presName="parentText" presStyleLbl="node1" presStyleIdx="2" presStyleCnt="4">
        <dgm:presLayoutVars>
          <dgm:chMax val="0"/>
          <dgm:bulletEnabled val="1"/>
        </dgm:presLayoutVars>
      </dgm:prSet>
      <dgm:spPr/>
      <dgm:t>
        <a:bodyPr/>
        <a:lstStyle/>
        <a:p>
          <a:endParaRPr lang="en-ZA"/>
        </a:p>
      </dgm:t>
    </dgm:pt>
    <dgm:pt modelId="{80605E72-4F19-4481-A87C-5993DEB9ED46}" type="pres">
      <dgm:prSet presAssocID="{8308C63F-FA09-4F94-882E-01A2AA796297}" presName="spacer" presStyleCnt="0"/>
      <dgm:spPr/>
      <dgm:t>
        <a:bodyPr/>
        <a:lstStyle/>
        <a:p>
          <a:endParaRPr lang="en-ZA"/>
        </a:p>
      </dgm:t>
    </dgm:pt>
    <dgm:pt modelId="{667A0F97-ED0B-4C2A-87C4-915BD015D18E}" type="pres">
      <dgm:prSet presAssocID="{67AF1B25-6040-439B-B65E-5F1789BCF08E}" presName="parentText" presStyleLbl="node1" presStyleIdx="3" presStyleCnt="4">
        <dgm:presLayoutVars>
          <dgm:chMax val="0"/>
          <dgm:bulletEnabled val="1"/>
        </dgm:presLayoutVars>
      </dgm:prSet>
      <dgm:spPr/>
      <dgm:t>
        <a:bodyPr/>
        <a:lstStyle/>
        <a:p>
          <a:endParaRPr lang="en-ZA"/>
        </a:p>
      </dgm:t>
    </dgm:pt>
  </dgm:ptLst>
  <dgm:cxnLst>
    <dgm:cxn modelId="{210FAA2F-EED2-49A0-A7B1-2956A830F0F7}" srcId="{6B3980A8-5311-49D4-9B78-CF4F40E62561}" destId="{D7B0A9AE-8B48-4182-ADB1-66FC95B3C4DE}" srcOrd="1" destOrd="0" parTransId="{427DEF4C-2703-45F0-9F51-0A1D520D6450}" sibTransId="{D915569C-FF56-4724-A1C5-760EC454A26F}"/>
    <dgm:cxn modelId="{88EB0C4F-9369-47D1-B2B6-07F1E1972D16}" type="presOf" srcId="{67AF1B25-6040-439B-B65E-5F1789BCF08E}" destId="{667A0F97-ED0B-4C2A-87C4-915BD015D18E}" srcOrd="0" destOrd="0" presId="urn:microsoft.com/office/officeart/2005/8/layout/vList2"/>
    <dgm:cxn modelId="{F22C05EB-8A07-4F63-818C-40D01BADFB2D}" type="presOf" srcId="{B9D9B846-EF75-4051-8B4C-16E832044386}" destId="{9D28AF31-E070-434D-9C24-484DCA8D32E1}" srcOrd="0" destOrd="0" presId="urn:microsoft.com/office/officeart/2005/8/layout/vList2"/>
    <dgm:cxn modelId="{F2477CC0-757A-4B16-97A3-459F323936B4}" type="presOf" srcId="{D7B0A9AE-8B48-4182-ADB1-66FC95B3C4DE}" destId="{40C49917-FB33-49CD-B61B-8E4667354BA0}" srcOrd="0" destOrd="0" presId="urn:microsoft.com/office/officeart/2005/8/layout/vList2"/>
    <dgm:cxn modelId="{3B7D47ED-884E-4518-80B7-C0742FFA2754}" srcId="{6B3980A8-5311-49D4-9B78-CF4F40E62561}" destId="{B9D9B846-EF75-4051-8B4C-16E832044386}" srcOrd="0" destOrd="0" parTransId="{22F6FA96-F3DE-417A-934B-34CBE29191D7}" sibTransId="{D95BBCEE-DB49-40AC-81FB-4FAAB91A917E}"/>
    <dgm:cxn modelId="{05CE69E2-3412-4078-88A5-4E8AEC0F6B12}" srcId="{6B3980A8-5311-49D4-9B78-CF4F40E62561}" destId="{67AF1B25-6040-439B-B65E-5F1789BCF08E}" srcOrd="3" destOrd="0" parTransId="{8F19C8D3-9AB3-4E32-94D4-6AA9AE757E8B}" sibTransId="{8CF06329-9C22-4569-A31B-A1420FCF33E6}"/>
    <dgm:cxn modelId="{FFE74017-7EA5-4CC6-A0F8-B341E94B2288}" srcId="{6B3980A8-5311-49D4-9B78-CF4F40E62561}" destId="{3E016552-C68A-4B5D-B511-8D3D2EFAB696}" srcOrd="2" destOrd="0" parTransId="{12A4B279-AC1A-4FFC-BD70-9AE8501165EF}" sibTransId="{8308C63F-FA09-4F94-882E-01A2AA796297}"/>
    <dgm:cxn modelId="{CD555B8C-4341-4CF8-9A0F-EB6085B43904}" type="presOf" srcId="{3E016552-C68A-4B5D-B511-8D3D2EFAB696}" destId="{D5033F1A-2832-4CB0-A5AA-FEC9E267130B}" srcOrd="0" destOrd="0" presId="urn:microsoft.com/office/officeart/2005/8/layout/vList2"/>
    <dgm:cxn modelId="{E41DA96F-717E-4144-B0C5-B0133421965A}" type="presOf" srcId="{6B3980A8-5311-49D4-9B78-CF4F40E62561}" destId="{EBBFE1C6-E6EE-4F3A-BDF8-9D1E7AD17A02}" srcOrd="0" destOrd="0" presId="urn:microsoft.com/office/officeart/2005/8/layout/vList2"/>
    <dgm:cxn modelId="{4171B9FB-C211-46BF-B468-3B7FBB90AB8D}" type="presParOf" srcId="{EBBFE1C6-E6EE-4F3A-BDF8-9D1E7AD17A02}" destId="{9D28AF31-E070-434D-9C24-484DCA8D32E1}" srcOrd="0" destOrd="0" presId="urn:microsoft.com/office/officeart/2005/8/layout/vList2"/>
    <dgm:cxn modelId="{B73567B1-A974-4393-BAC5-EE5F9B24D53E}" type="presParOf" srcId="{EBBFE1C6-E6EE-4F3A-BDF8-9D1E7AD17A02}" destId="{3E011610-A85E-4584-9D2E-C905B0135E52}" srcOrd="1" destOrd="0" presId="urn:microsoft.com/office/officeart/2005/8/layout/vList2"/>
    <dgm:cxn modelId="{3B0C8AEA-B25A-4310-B402-9868FDA6A897}" type="presParOf" srcId="{EBBFE1C6-E6EE-4F3A-BDF8-9D1E7AD17A02}" destId="{40C49917-FB33-49CD-B61B-8E4667354BA0}" srcOrd="2" destOrd="0" presId="urn:microsoft.com/office/officeart/2005/8/layout/vList2"/>
    <dgm:cxn modelId="{8E84D039-518F-4ADF-B834-388654CD0A01}" type="presParOf" srcId="{EBBFE1C6-E6EE-4F3A-BDF8-9D1E7AD17A02}" destId="{96B85E7B-63B5-43C6-B3DC-5330A92BAE77}" srcOrd="3" destOrd="0" presId="urn:microsoft.com/office/officeart/2005/8/layout/vList2"/>
    <dgm:cxn modelId="{63FE37A0-2F1A-48DE-BBEC-BA4760736F4C}" type="presParOf" srcId="{EBBFE1C6-E6EE-4F3A-BDF8-9D1E7AD17A02}" destId="{D5033F1A-2832-4CB0-A5AA-FEC9E267130B}" srcOrd="4" destOrd="0" presId="urn:microsoft.com/office/officeart/2005/8/layout/vList2"/>
    <dgm:cxn modelId="{050F6975-5FD1-4909-B579-C7350AC46F76}" type="presParOf" srcId="{EBBFE1C6-E6EE-4F3A-BDF8-9D1E7AD17A02}" destId="{80605E72-4F19-4481-A87C-5993DEB9ED46}" srcOrd="5" destOrd="0" presId="urn:microsoft.com/office/officeart/2005/8/layout/vList2"/>
    <dgm:cxn modelId="{1385F3FD-03B2-45C4-B86F-9BD001FA2829}" type="presParOf" srcId="{EBBFE1C6-E6EE-4F3A-BDF8-9D1E7AD17A02}" destId="{667A0F97-ED0B-4C2A-87C4-915BD015D18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119DE-7B45-4211-9611-D6DC5003E179}" type="doc">
      <dgm:prSet loTypeId="urn:microsoft.com/office/officeart/2005/8/layout/matrix3" loCatId="matrix" qsTypeId="urn:microsoft.com/office/officeart/2005/8/quickstyle/simple5" qsCatId="simple" csTypeId="urn:microsoft.com/office/officeart/2005/8/colors/colorful2" csCatId="colorful" phldr="1"/>
      <dgm:spPr/>
      <dgm:t>
        <a:bodyPr/>
        <a:lstStyle/>
        <a:p>
          <a:endParaRPr lang="en-ZA"/>
        </a:p>
      </dgm:t>
    </dgm:pt>
    <dgm:pt modelId="{CD92BEC1-A4E2-43FB-9B52-4A4D290650BB}">
      <dgm:prSet/>
      <dgm:spPr/>
      <dgm:t>
        <a:bodyPr/>
        <a:lstStyle/>
        <a:p>
          <a:pPr rtl="0"/>
          <a:r>
            <a:rPr lang="en-ZA" dirty="0" smtClean="0"/>
            <a:t>Sharing of Data and Publications</a:t>
          </a:r>
          <a:endParaRPr lang="en-ZA" dirty="0"/>
        </a:p>
      </dgm:t>
    </dgm:pt>
    <dgm:pt modelId="{E59A5F65-67DA-49C6-B52F-612DFDD6D278}" type="parTrans" cxnId="{8384F727-27BE-4049-9E68-2C648B9FBEB7}">
      <dgm:prSet/>
      <dgm:spPr/>
      <dgm:t>
        <a:bodyPr/>
        <a:lstStyle/>
        <a:p>
          <a:endParaRPr lang="en-ZA"/>
        </a:p>
      </dgm:t>
    </dgm:pt>
    <dgm:pt modelId="{87065C91-9E03-4583-8C4D-276632AF8A3D}" type="sibTrans" cxnId="{8384F727-27BE-4049-9E68-2C648B9FBEB7}">
      <dgm:prSet/>
      <dgm:spPr/>
      <dgm:t>
        <a:bodyPr/>
        <a:lstStyle/>
        <a:p>
          <a:endParaRPr lang="en-ZA"/>
        </a:p>
      </dgm:t>
    </dgm:pt>
    <dgm:pt modelId="{90830A26-9C2B-45B8-9DEA-EEBFA84365A6}">
      <dgm:prSet/>
      <dgm:spPr/>
      <dgm:t>
        <a:bodyPr/>
        <a:lstStyle/>
        <a:p>
          <a:pPr rtl="0"/>
          <a:r>
            <a:rPr lang="en-ZA" dirty="0" smtClean="0"/>
            <a:t>Discovery and Visualisation of Data</a:t>
          </a:r>
          <a:endParaRPr lang="en-ZA" dirty="0"/>
        </a:p>
      </dgm:t>
    </dgm:pt>
    <dgm:pt modelId="{E8830BD0-CC1E-407D-9F78-70763B4EDA82}" type="parTrans" cxnId="{7FAA8BFF-56E7-4D0B-B491-D90C3DA14ECA}">
      <dgm:prSet/>
      <dgm:spPr/>
      <dgm:t>
        <a:bodyPr/>
        <a:lstStyle/>
        <a:p>
          <a:endParaRPr lang="en-ZA"/>
        </a:p>
      </dgm:t>
    </dgm:pt>
    <dgm:pt modelId="{409F504A-1ABD-4469-AF86-920BC5434CEF}" type="sibTrans" cxnId="{7FAA8BFF-56E7-4D0B-B491-D90C3DA14ECA}">
      <dgm:prSet/>
      <dgm:spPr/>
      <dgm:t>
        <a:bodyPr/>
        <a:lstStyle/>
        <a:p>
          <a:endParaRPr lang="en-ZA"/>
        </a:p>
      </dgm:t>
    </dgm:pt>
    <dgm:pt modelId="{88E58717-4FBD-4DC4-BCDD-8B3BB58DF72A}">
      <dgm:prSet/>
      <dgm:spPr/>
      <dgm:t>
        <a:bodyPr/>
        <a:lstStyle/>
        <a:p>
          <a:pPr rtl="0"/>
          <a:r>
            <a:rPr lang="en-ZA" dirty="0" smtClean="0"/>
            <a:t>Content Management</a:t>
          </a:r>
          <a:endParaRPr lang="en-ZA" dirty="0"/>
        </a:p>
      </dgm:t>
    </dgm:pt>
    <dgm:pt modelId="{8CF7E9C8-C4AC-473D-9399-1DE0122E81B0}" type="parTrans" cxnId="{111BB405-FD8C-4144-9640-809991A89CB8}">
      <dgm:prSet/>
      <dgm:spPr/>
      <dgm:t>
        <a:bodyPr/>
        <a:lstStyle/>
        <a:p>
          <a:endParaRPr lang="en-ZA"/>
        </a:p>
      </dgm:t>
    </dgm:pt>
    <dgm:pt modelId="{6212F61C-B50C-429F-BB4F-2F159CD178C7}" type="sibTrans" cxnId="{111BB405-FD8C-4144-9640-809991A89CB8}">
      <dgm:prSet/>
      <dgm:spPr/>
      <dgm:t>
        <a:bodyPr/>
        <a:lstStyle/>
        <a:p>
          <a:endParaRPr lang="en-ZA"/>
        </a:p>
      </dgm:t>
    </dgm:pt>
    <dgm:pt modelId="{940933F8-7A53-4BCF-A439-5FB91CA80143}">
      <dgm:prSet/>
      <dgm:spPr/>
      <dgm:t>
        <a:bodyPr/>
        <a:lstStyle/>
        <a:p>
          <a:pPr rtl="0"/>
          <a:r>
            <a:rPr lang="en-ZA" dirty="0" smtClean="0"/>
            <a:t>Collaborative Development and Value Addition</a:t>
          </a:r>
          <a:endParaRPr lang="en-ZA" dirty="0"/>
        </a:p>
      </dgm:t>
    </dgm:pt>
    <dgm:pt modelId="{005600CF-9D4B-426B-855F-D266CF5AF08A}" type="parTrans" cxnId="{E54AE1C0-4B28-479C-B0FA-704605551269}">
      <dgm:prSet/>
      <dgm:spPr/>
      <dgm:t>
        <a:bodyPr/>
        <a:lstStyle/>
        <a:p>
          <a:endParaRPr lang="en-ZA"/>
        </a:p>
      </dgm:t>
    </dgm:pt>
    <dgm:pt modelId="{6745B4DB-E6BE-4E63-9C57-194F2C3D34A6}" type="sibTrans" cxnId="{E54AE1C0-4B28-479C-B0FA-704605551269}">
      <dgm:prSet/>
      <dgm:spPr/>
      <dgm:t>
        <a:bodyPr/>
        <a:lstStyle/>
        <a:p>
          <a:endParaRPr lang="en-ZA"/>
        </a:p>
      </dgm:t>
    </dgm:pt>
    <dgm:pt modelId="{D87F1229-8E58-428B-B5F5-D84A75E86C09}" type="pres">
      <dgm:prSet presAssocID="{B48119DE-7B45-4211-9611-D6DC5003E179}" presName="matrix" presStyleCnt="0">
        <dgm:presLayoutVars>
          <dgm:chMax val="1"/>
          <dgm:dir/>
          <dgm:resizeHandles val="exact"/>
        </dgm:presLayoutVars>
      </dgm:prSet>
      <dgm:spPr/>
      <dgm:t>
        <a:bodyPr/>
        <a:lstStyle/>
        <a:p>
          <a:endParaRPr lang="en-ZA"/>
        </a:p>
      </dgm:t>
    </dgm:pt>
    <dgm:pt modelId="{ABA5F684-10DC-4423-A575-7F2F173545B7}" type="pres">
      <dgm:prSet presAssocID="{B48119DE-7B45-4211-9611-D6DC5003E179}" presName="diamond" presStyleLbl="bgShp" presStyleIdx="0" presStyleCnt="1">
        <dgm:style>
          <a:lnRef idx="0">
            <a:schemeClr val="accent4"/>
          </a:lnRef>
          <a:fillRef idx="3">
            <a:schemeClr val="accent4"/>
          </a:fillRef>
          <a:effectRef idx="3">
            <a:schemeClr val="accent4"/>
          </a:effectRef>
          <a:fontRef idx="minor">
            <a:schemeClr val="lt1"/>
          </a:fontRef>
        </dgm:style>
      </dgm:prSet>
      <dgm:spPr/>
      <dgm:t>
        <a:bodyPr/>
        <a:lstStyle/>
        <a:p>
          <a:endParaRPr lang="en-ZA"/>
        </a:p>
      </dgm:t>
    </dgm:pt>
    <dgm:pt modelId="{8459ABF9-474C-44AB-BD18-E9E54F9245EE}" type="pres">
      <dgm:prSet presAssocID="{B48119DE-7B45-4211-9611-D6DC5003E179}" presName="quad1" presStyleLbl="node1" presStyleIdx="0" presStyleCnt="4">
        <dgm:presLayoutVars>
          <dgm:chMax val="0"/>
          <dgm:chPref val="0"/>
          <dgm:bulletEnabled val="1"/>
        </dgm:presLayoutVars>
      </dgm:prSet>
      <dgm:spPr/>
      <dgm:t>
        <a:bodyPr/>
        <a:lstStyle/>
        <a:p>
          <a:endParaRPr lang="en-ZA"/>
        </a:p>
      </dgm:t>
    </dgm:pt>
    <dgm:pt modelId="{62453021-5BBC-45E6-B2E0-FCCF6CFAF36A}" type="pres">
      <dgm:prSet presAssocID="{B48119DE-7B45-4211-9611-D6DC5003E179}" presName="quad2" presStyleLbl="node1" presStyleIdx="1" presStyleCnt="4">
        <dgm:presLayoutVars>
          <dgm:chMax val="0"/>
          <dgm:chPref val="0"/>
          <dgm:bulletEnabled val="1"/>
        </dgm:presLayoutVars>
      </dgm:prSet>
      <dgm:spPr/>
      <dgm:t>
        <a:bodyPr/>
        <a:lstStyle/>
        <a:p>
          <a:endParaRPr lang="en-ZA"/>
        </a:p>
      </dgm:t>
    </dgm:pt>
    <dgm:pt modelId="{2F416B4B-2B67-416E-8E5D-F2027C1E696E}" type="pres">
      <dgm:prSet presAssocID="{B48119DE-7B45-4211-9611-D6DC5003E179}" presName="quad3" presStyleLbl="node1" presStyleIdx="2" presStyleCnt="4">
        <dgm:presLayoutVars>
          <dgm:chMax val="0"/>
          <dgm:chPref val="0"/>
          <dgm:bulletEnabled val="1"/>
        </dgm:presLayoutVars>
      </dgm:prSet>
      <dgm:spPr/>
      <dgm:t>
        <a:bodyPr/>
        <a:lstStyle/>
        <a:p>
          <a:endParaRPr lang="en-ZA"/>
        </a:p>
      </dgm:t>
    </dgm:pt>
    <dgm:pt modelId="{F7029028-6190-4AEF-A5AD-4DF034384E6C}" type="pres">
      <dgm:prSet presAssocID="{B48119DE-7B45-4211-9611-D6DC5003E179}" presName="quad4" presStyleLbl="node1" presStyleIdx="3" presStyleCnt="4">
        <dgm:presLayoutVars>
          <dgm:chMax val="0"/>
          <dgm:chPref val="0"/>
          <dgm:bulletEnabled val="1"/>
        </dgm:presLayoutVars>
      </dgm:prSet>
      <dgm:spPr/>
      <dgm:t>
        <a:bodyPr/>
        <a:lstStyle/>
        <a:p>
          <a:endParaRPr lang="en-ZA"/>
        </a:p>
      </dgm:t>
    </dgm:pt>
  </dgm:ptLst>
  <dgm:cxnLst>
    <dgm:cxn modelId="{65FB5E96-D089-490D-B85A-83EE8FEC7035}" type="presOf" srcId="{B48119DE-7B45-4211-9611-D6DC5003E179}" destId="{D87F1229-8E58-428B-B5F5-D84A75E86C09}" srcOrd="0" destOrd="0" presId="urn:microsoft.com/office/officeart/2005/8/layout/matrix3"/>
    <dgm:cxn modelId="{111BB405-FD8C-4144-9640-809991A89CB8}" srcId="{B48119DE-7B45-4211-9611-D6DC5003E179}" destId="{88E58717-4FBD-4DC4-BCDD-8B3BB58DF72A}" srcOrd="2" destOrd="0" parTransId="{8CF7E9C8-C4AC-473D-9399-1DE0122E81B0}" sibTransId="{6212F61C-B50C-429F-BB4F-2F159CD178C7}"/>
    <dgm:cxn modelId="{F05F90C3-57D7-4A61-90B5-CE78891F1541}" type="presOf" srcId="{88E58717-4FBD-4DC4-BCDD-8B3BB58DF72A}" destId="{2F416B4B-2B67-416E-8E5D-F2027C1E696E}" srcOrd="0" destOrd="0" presId="urn:microsoft.com/office/officeart/2005/8/layout/matrix3"/>
    <dgm:cxn modelId="{2D333F99-C649-4C0C-8B2B-D23E5E33007D}" type="presOf" srcId="{940933F8-7A53-4BCF-A439-5FB91CA80143}" destId="{F7029028-6190-4AEF-A5AD-4DF034384E6C}" srcOrd="0" destOrd="0" presId="urn:microsoft.com/office/officeart/2005/8/layout/matrix3"/>
    <dgm:cxn modelId="{E54AE1C0-4B28-479C-B0FA-704605551269}" srcId="{B48119DE-7B45-4211-9611-D6DC5003E179}" destId="{940933F8-7A53-4BCF-A439-5FB91CA80143}" srcOrd="3" destOrd="0" parTransId="{005600CF-9D4B-426B-855F-D266CF5AF08A}" sibTransId="{6745B4DB-E6BE-4E63-9C57-194F2C3D34A6}"/>
    <dgm:cxn modelId="{421DD620-A2CA-483C-8C9F-B000F7D878F8}" type="presOf" srcId="{90830A26-9C2B-45B8-9DEA-EEBFA84365A6}" destId="{62453021-5BBC-45E6-B2E0-FCCF6CFAF36A}" srcOrd="0" destOrd="0" presId="urn:microsoft.com/office/officeart/2005/8/layout/matrix3"/>
    <dgm:cxn modelId="{8384F727-27BE-4049-9E68-2C648B9FBEB7}" srcId="{B48119DE-7B45-4211-9611-D6DC5003E179}" destId="{CD92BEC1-A4E2-43FB-9B52-4A4D290650BB}" srcOrd="0" destOrd="0" parTransId="{E59A5F65-67DA-49C6-B52F-612DFDD6D278}" sibTransId="{87065C91-9E03-4583-8C4D-276632AF8A3D}"/>
    <dgm:cxn modelId="{6F6768F7-2253-45B5-9DE2-016A679F2DA0}" type="presOf" srcId="{CD92BEC1-A4E2-43FB-9B52-4A4D290650BB}" destId="{8459ABF9-474C-44AB-BD18-E9E54F9245EE}" srcOrd="0" destOrd="0" presId="urn:microsoft.com/office/officeart/2005/8/layout/matrix3"/>
    <dgm:cxn modelId="{7FAA8BFF-56E7-4D0B-B491-D90C3DA14ECA}" srcId="{B48119DE-7B45-4211-9611-D6DC5003E179}" destId="{90830A26-9C2B-45B8-9DEA-EEBFA84365A6}" srcOrd="1" destOrd="0" parTransId="{E8830BD0-CC1E-407D-9F78-70763B4EDA82}" sibTransId="{409F504A-1ABD-4469-AF86-920BC5434CEF}"/>
    <dgm:cxn modelId="{036B09D4-BC34-4811-9BF5-86AC3E61FC63}" type="presParOf" srcId="{D87F1229-8E58-428B-B5F5-D84A75E86C09}" destId="{ABA5F684-10DC-4423-A575-7F2F173545B7}" srcOrd="0" destOrd="0" presId="urn:microsoft.com/office/officeart/2005/8/layout/matrix3"/>
    <dgm:cxn modelId="{155F5676-368F-48BD-A923-21C53F6ED1AF}" type="presParOf" srcId="{D87F1229-8E58-428B-B5F5-D84A75E86C09}" destId="{8459ABF9-474C-44AB-BD18-E9E54F9245EE}" srcOrd="1" destOrd="0" presId="urn:microsoft.com/office/officeart/2005/8/layout/matrix3"/>
    <dgm:cxn modelId="{62B1ACEF-4D30-428F-A0AE-E870A4550098}" type="presParOf" srcId="{D87F1229-8E58-428B-B5F5-D84A75E86C09}" destId="{62453021-5BBC-45E6-B2E0-FCCF6CFAF36A}" srcOrd="2" destOrd="0" presId="urn:microsoft.com/office/officeart/2005/8/layout/matrix3"/>
    <dgm:cxn modelId="{E5D130A8-F643-4B00-8CE0-C09C4F0B3AC6}" type="presParOf" srcId="{D87F1229-8E58-428B-B5F5-D84A75E86C09}" destId="{2F416B4B-2B67-416E-8E5D-F2027C1E696E}" srcOrd="3" destOrd="0" presId="urn:microsoft.com/office/officeart/2005/8/layout/matrix3"/>
    <dgm:cxn modelId="{987BBBE3-C5AD-4C76-B663-A2FB6F565FF9}" type="presParOf" srcId="{D87F1229-8E58-428B-B5F5-D84A75E86C09}" destId="{F7029028-6190-4AEF-A5AD-4DF034384E6C}"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BE6EC9-70BC-4ADB-8D4E-0AF682CB9573}" type="doc">
      <dgm:prSet loTypeId="urn:microsoft.com/office/officeart/2005/8/layout/cycle2" loCatId="cycle" qsTypeId="urn:microsoft.com/office/officeart/2005/8/quickstyle/simple5" qsCatId="simple" csTypeId="urn:microsoft.com/office/officeart/2005/8/colors/colorful2" csCatId="colorful" phldr="1"/>
      <dgm:spPr/>
      <dgm:t>
        <a:bodyPr/>
        <a:lstStyle/>
        <a:p>
          <a:endParaRPr lang="en-ZA"/>
        </a:p>
      </dgm:t>
    </dgm:pt>
    <dgm:pt modelId="{A9CE51A0-1E57-4DF5-97BE-D55B89873E03}">
      <dgm:prSet phldrT="[Text]"/>
      <dgm:spPr/>
      <dgm:t>
        <a:bodyPr/>
        <a:lstStyle/>
        <a:p>
          <a:r>
            <a:rPr lang="en-ZA" dirty="0" smtClean="0"/>
            <a:t>Synthesize</a:t>
          </a:r>
          <a:endParaRPr lang="en-ZA" dirty="0"/>
        </a:p>
      </dgm:t>
    </dgm:pt>
    <dgm:pt modelId="{CBBDC42A-06BE-4889-B48F-6D889BE7D40F}" type="parTrans" cxnId="{3EAF0EB7-AB67-4142-A4D2-D02F20DF8741}">
      <dgm:prSet/>
      <dgm:spPr/>
      <dgm:t>
        <a:bodyPr/>
        <a:lstStyle/>
        <a:p>
          <a:endParaRPr lang="en-ZA"/>
        </a:p>
      </dgm:t>
    </dgm:pt>
    <dgm:pt modelId="{1AE8873F-E70E-45FD-8CFE-3AAE59D7CDAF}" type="sibTrans" cxnId="{3EAF0EB7-AB67-4142-A4D2-D02F20DF8741}">
      <dgm:prSet/>
      <dgm:spPr/>
      <dgm:t>
        <a:bodyPr/>
        <a:lstStyle/>
        <a:p>
          <a:endParaRPr lang="en-ZA"/>
        </a:p>
      </dgm:t>
    </dgm:pt>
    <dgm:pt modelId="{6A52DF70-CC8A-4107-A283-5DA47EF60C4A}">
      <dgm:prSet phldrT="[Text]"/>
      <dgm:spPr/>
      <dgm:t>
        <a:bodyPr/>
        <a:lstStyle/>
        <a:p>
          <a:r>
            <a:rPr lang="en-ZA" dirty="0" smtClean="0"/>
            <a:t>Publish</a:t>
          </a:r>
          <a:endParaRPr lang="en-ZA" dirty="0"/>
        </a:p>
      </dgm:t>
    </dgm:pt>
    <dgm:pt modelId="{F7166CC0-66B4-42F6-8A69-662E53390D95}" type="parTrans" cxnId="{CC02AB8C-4CEF-4B92-9A20-EEB59BE6CC1F}">
      <dgm:prSet/>
      <dgm:spPr/>
      <dgm:t>
        <a:bodyPr/>
        <a:lstStyle/>
        <a:p>
          <a:endParaRPr lang="en-ZA"/>
        </a:p>
      </dgm:t>
    </dgm:pt>
    <dgm:pt modelId="{2BDB7956-248F-49BC-A46C-624C6309CD91}" type="sibTrans" cxnId="{CC02AB8C-4CEF-4B92-9A20-EEB59BE6CC1F}">
      <dgm:prSet/>
      <dgm:spPr/>
      <dgm:t>
        <a:bodyPr/>
        <a:lstStyle/>
        <a:p>
          <a:endParaRPr lang="en-ZA"/>
        </a:p>
      </dgm:t>
    </dgm:pt>
    <dgm:pt modelId="{EEFDF002-57C0-41F4-BFD9-08124A332664}">
      <dgm:prSet phldrT="[Text]"/>
      <dgm:spPr/>
      <dgm:t>
        <a:bodyPr/>
        <a:lstStyle/>
        <a:p>
          <a:r>
            <a:rPr lang="en-ZA" dirty="0" smtClean="0"/>
            <a:t>Discover</a:t>
          </a:r>
          <a:endParaRPr lang="en-ZA" dirty="0"/>
        </a:p>
      </dgm:t>
    </dgm:pt>
    <dgm:pt modelId="{016D11BE-06E4-4947-875A-FB8B82931B3C}" type="parTrans" cxnId="{8C005AAF-48C6-465E-86B9-42848FABF6A3}">
      <dgm:prSet/>
      <dgm:spPr/>
      <dgm:t>
        <a:bodyPr/>
        <a:lstStyle/>
        <a:p>
          <a:endParaRPr lang="en-ZA"/>
        </a:p>
      </dgm:t>
    </dgm:pt>
    <dgm:pt modelId="{95AE9259-C2A8-4B71-8245-D6C5C987405E}" type="sibTrans" cxnId="{8C005AAF-48C6-465E-86B9-42848FABF6A3}">
      <dgm:prSet/>
      <dgm:spPr/>
      <dgm:t>
        <a:bodyPr/>
        <a:lstStyle/>
        <a:p>
          <a:endParaRPr lang="en-ZA"/>
        </a:p>
      </dgm:t>
    </dgm:pt>
    <dgm:pt modelId="{7B6EB2E3-EA85-4645-8A8F-6099C95E3271}">
      <dgm:prSet phldrT="[Text]"/>
      <dgm:spPr/>
      <dgm:t>
        <a:bodyPr/>
        <a:lstStyle/>
        <a:p>
          <a:r>
            <a:rPr lang="en-ZA" dirty="0" smtClean="0"/>
            <a:t>Collate/</a:t>
          </a:r>
        </a:p>
        <a:p>
          <a:r>
            <a:rPr lang="en-ZA" dirty="0" smtClean="0"/>
            <a:t>Mediate</a:t>
          </a:r>
          <a:endParaRPr lang="en-ZA" dirty="0"/>
        </a:p>
      </dgm:t>
    </dgm:pt>
    <dgm:pt modelId="{4F615F38-2464-4136-B24B-2074948B37BC}" type="parTrans" cxnId="{F8031120-CDC5-4B33-9390-D6B1BB9DAACE}">
      <dgm:prSet/>
      <dgm:spPr/>
      <dgm:t>
        <a:bodyPr/>
        <a:lstStyle/>
        <a:p>
          <a:endParaRPr lang="en-ZA"/>
        </a:p>
      </dgm:t>
    </dgm:pt>
    <dgm:pt modelId="{0A6A41EB-7123-4A01-99FF-673FB48F979B}" type="sibTrans" cxnId="{F8031120-CDC5-4B33-9390-D6B1BB9DAACE}">
      <dgm:prSet/>
      <dgm:spPr/>
      <dgm:t>
        <a:bodyPr/>
        <a:lstStyle/>
        <a:p>
          <a:endParaRPr lang="en-ZA"/>
        </a:p>
      </dgm:t>
    </dgm:pt>
    <dgm:pt modelId="{E0FE5437-ABA4-46C5-8D8C-FE309FBF90DC}">
      <dgm:prSet phldrT="[Text]"/>
      <dgm:spPr/>
      <dgm:t>
        <a:bodyPr/>
        <a:lstStyle/>
        <a:p>
          <a:r>
            <a:rPr lang="en-ZA" dirty="0" err="1" smtClean="0"/>
            <a:t>Analyze</a:t>
          </a:r>
          <a:endParaRPr lang="en-ZA" dirty="0"/>
        </a:p>
      </dgm:t>
    </dgm:pt>
    <dgm:pt modelId="{6C5BAB8E-72D1-4585-94D6-29B89C750C13}" type="parTrans" cxnId="{46BA6392-C2BB-4735-84FF-C73E21845B72}">
      <dgm:prSet/>
      <dgm:spPr/>
      <dgm:t>
        <a:bodyPr/>
        <a:lstStyle/>
        <a:p>
          <a:endParaRPr lang="en-ZA"/>
        </a:p>
      </dgm:t>
    </dgm:pt>
    <dgm:pt modelId="{4A89142A-3D7D-4322-9D26-CFA14B77E580}" type="sibTrans" cxnId="{46BA6392-C2BB-4735-84FF-C73E21845B72}">
      <dgm:prSet/>
      <dgm:spPr/>
      <dgm:t>
        <a:bodyPr/>
        <a:lstStyle/>
        <a:p>
          <a:endParaRPr lang="en-ZA"/>
        </a:p>
      </dgm:t>
    </dgm:pt>
    <dgm:pt modelId="{C36FDCAD-65E3-423A-A27C-184A68B29763}" type="pres">
      <dgm:prSet presAssocID="{29BE6EC9-70BC-4ADB-8D4E-0AF682CB9573}" presName="cycle" presStyleCnt="0">
        <dgm:presLayoutVars>
          <dgm:dir/>
          <dgm:resizeHandles val="exact"/>
        </dgm:presLayoutVars>
      </dgm:prSet>
      <dgm:spPr/>
      <dgm:t>
        <a:bodyPr/>
        <a:lstStyle/>
        <a:p>
          <a:endParaRPr lang="en-ZA"/>
        </a:p>
      </dgm:t>
    </dgm:pt>
    <dgm:pt modelId="{25B971AD-C925-4AB5-87DD-65EED6EB9060}" type="pres">
      <dgm:prSet presAssocID="{A9CE51A0-1E57-4DF5-97BE-D55B89873E03}" presName="node" presStyleLbl="node1" presStyleIdx="0" presStyleCnt="5">
        <dgm:presLayoutVars>
          <dgm:bulletEnabled val="1"/>
        </dgm:presLayoutVars>
      </dgm:prSet>
      <dgm:spPr/>
      <dgm:t>
        <a:bodyPr/>
        <a:lstStyle/>
        <a:p>
          <a:endParaRPr lang="en-ZA"/>
        </a:p>
      </dgm:t>
    </dgm:pt>
    <dgm:pt modelId="{92F06B32-C980-4206-B8E4-FEA0E36F1A52}" type="pres">
      <dgm:prSet presAssocID="{1AE8873F-E70E-45FD-8CFE-3AAE59D7CDAF}" presName="sibTrans" presStyleLbl="sibTrans2D1" presStyleIdx="0" presStyleCnt="5"/>
      <dgm:spPr/>
      <dgm:t>
        <a:bodyPr/>
        <a:lstStyle/>
        <a:p>
          <a:endParaRPr lang="en-ZA"/>
        </a:p>
      </dgm:t>
    </dgm:pt>
    <dgm:pt modelId="{A03AFB59-3430-4038-8BB4-684323121105}" type="pres">
      <dgm:prSet presAssocID="{1AE8873F-E70E-45FD-8CFE-3AAE59D7CDAF}" presName="connectorText" presStyleLbl="sibTrans2D1" presStyleIdx="0" presStyleCnt="5"/>
      <dgm:spPr/>
      <dgm:t>
        <a:bodyPr/>
        <a:lstStyle/>
        <a:p>
          <a:endParaRPr lang="en-ZA"/>
        </a:p>
      </dgm:t>
    </dgm:pt>
    <dgm:pt modelId="{D7159299-9499-42A0-99E3-D79CD6D1276D}" type="pres">
      <dgm:prSet presAssocID="{6A52DF70-CC8A-4107-A283-5DA47EF60C4A}" presName="node" presStyleLbl="node1" presStyleIdx="1" presStyleCnt="5">
        <dgm:presLayoutVars>
          <dgm:bulletEnabled val="1"/>
        </dgm:presLayoutVars>
      </dgm:prSet>
      <dgm:spPr/>
      <dgm:t>
        <a:bodyPr/>
        <a:lstStyle/>
        <a:p>
          <a:endParaRPr lang="en-ZA"/>
        </a:p>
      </dgm:t>
    </dgm:pt>
    <dgm:pt modelId="{EED2C526-3417-4AF6-89E2-F7CE00534F08}" type="pres">
      <dgm:prSet presAssocID="{2BDB7956-248F-49BC-A46C-624C6309CD91}" presName="sibTrans" presStyleLbl="sibTrans2D1" presStyleIdx="1" presStyleCnt="5"/>
      <dgm:spPr/>
      <dgm:t>
        <a:bodyPr/>
        <a:lstStyle/>
        <a:p>
          <a:endParaRPr lang="en-ZA"/>
        </a:p>
      </dgm:t>
    </dgm:pt>
    <dgm:pt modelId="{A55442D8-26E5-4B51-8C9F-695EE497D4B2}" type="pres">
      <dgm:prSet presAssocID="{2BDB7956-248F-49BC-A46C-624C6309CD91}" presName="connectorText" presStyleLbl="sibTrans2D1" presStyleIdx="1" presStyleCnt="5"/>
      <dgm:spPr/>
      <dgm:t>
        <a:bodyPr/>
        <a:lstStyle/>
        <a:p>
          <a:endParaRPr lang="en-ZA"/>
        </a:p>
      </dgm:t>
    </dgm:pt>
    <dgm:pt modelId="{61B2552B-4CC8-40E0-B877-D49B5D1F1C3F}" type="pres">
      <dgm:prSet presAssocID="{EEFDF002-57C0-41F4-BFD9-08124A332664}" presName="node" presStyleLbl="node1" presStyleIdx="2" presStyleCnt="5">
        <dgm:presLayoutVars>
          <dgm:bulletEnabled val="1"/>
        </dgm:presLayoutVars>
      </dgm:prSet>
      <dgm:spPr/>
      <dgm:t>
        <a:bodyPr/>
        <a:lstStyle/>
        <a:p>
          <a:endParaRPr lang="en-ZA"/>
        </a:p>
      </dgm:t>
    </dgm:pt>
    <dgm:pt modelId="{30173FAA-71EA-44D2-A703-D23E93F8966F}" type="pres">
      <dgm:prSet presAssocID="{95AE9259-C2A8-4B71-8245-D6C5C987405E}" presName="sibTrans" presStyleLbl="sibTrans2D1" presStyleIdx="2" presStyleCnt="5"/>
      <dgm:spPr/>
      <dgm:t>
        <a:bodyPr/>
        <a:lstStyle/>
        <a:p>
          <a:endParaRPr lang="en-ZA"/>
        </a:p>
      </dgm:t>
    </dgm:pt>
    <dgm:pt modelId="{11FE5C44-4C15-40EC-934B-55B39A284F1D}" type="pres">
      <dgm:prSet presAssocID="{95AE9259-C2A8-4B71-8245-D6C5C987405E}" presName="connectorText" presStyleLbl="sibTrans2D1" presStyleIdx="2" presStyleCnt="5"/>
      <dgm:spPr/>
      <dgm:t>
        <a:bodyPr/>
        <a:lstStyle/>
        <a:p>
          <a:endParaRPr lang="en-ZA"/>
        </a:p>
      </dgm:t>
    </dgm:pt>
    <dgm:pt modelId="{29A026AE-4115-49F2-80FE-B1A4A45A1B6E}" type="pres">
      <dgm:prSet presAssocID="{7B6EB2E3-EA85-4645-8A8F-6099C95E3271}" presName="node" presStyleLbl="node1" presStyleIdx="3" presStyleCnt="5">
        <dgm:presLayoutVars>
          <dgm:bulletEnabled val="1"/>
        </dgm:presLayoutVars>
      </dgm:prSet>
      <dgm:spPr/>
      <dgm:t>
        <a:bodyPr/>
        <a:lstStyle/>
        <a:p>
          <a:endParaRPr lang="en-ZA"/>
        </a:p>
      </dgm:t>
    </dgm:pt>
    <dgm:pt modelId="{36E96A51-B421-45F5-8E25-1F3B70BBF319}" type="pres">
      <dgm:prSet presAssocID="{0A6A41EB-7123-4A01-99FF-673FB48F979B}" presName="sibTrans" presStyleLbl="sibTrans2D1" presStyleIdx="3" presStyleCnt="5"/>
      <dgm:spPr/>
      <dgm:t>
        <a:bodyPr/>
        <a:lstStyle/>
        <a:p>
          <a:endParaRPr lang="en-ZA"/>
        </a:p>
      </dgm:t>
    </dgm:pt>
    <dgm:pt modelId="{B2522F5D-7CC5-43BD-9BDC-8B48B066A321}" type="pres">
      <dgm:prSet presAssocID="{0A6A41EB-7123-4A01-99FF-673FB48F979B}" presName="connectorText" presStyleLbl="sibTrans2D1" presStyleIdx="3" presStyleCnt="5"/>
      <dgm:spPr/>
      <dgm:t>
        <a:bodyPr/>
        <a:lstStyle/>
        <a:p>
          <a:endParaRPr lang="en-ZA"/>
        </a:p>
      </dgm:t>
    </dgm:pt>
    <dgm:pt modelId="{6AFF032F-7DF8-4AFD-B93A-4E58184B0240}" type="pres">
      <dgm:prSet presAssocID="{E0FE5437-ABA4-46C5-8D8C-FE309FBF90DC}" presName="node" presStyleLbl="node1" presStyleIdx="4" presStyleCnt="5">
        <dgm:presLayoutVars>
          <dgm:bulletEnabled val="1"/>
        </dgm:presLayoutVars>
      </dgm:prSet>
      <dgm:spPr/>
      <dgm:t>
        <a:bodyPr/>
        <a:lstStyle/>
        <a:p>
          <a:endParaRPr lang="en-ZA"/>
        </a:p>
      </dgm:t>
    </dgm:pt>
    <dgm:pt modelId="{EA974A4F-ADFF-4992-9B87-933CD753BA3C}" type="pres">
      <dgm:prSet presAssocID="{4A89142A-3D7D-4322-9D26-CFA14B77E580}" presName="sibTrans" presStyleLbl="sibTrans2D1" presStyleIdx="4" presStyleCnt="5"/>
      <dgm:spPr/>
      <dgm:t>
        <a:bodyPr/>
        <a:lstStyle/>
        <a:p>
          <a:endParaRPr lang="en-ZA"/>
        </a:p>
      </dgm:t>
    </dgm:pt>
    <dgm:pt modelId="{F5601086-CD50-4858-9AD5-D3C8DC64C8BF}" type="pres">
      <dgm:prSet presAssocID="{4A89142A-3D7D-4322-9D26-CFA14B77E580}" presName="connectorText" presStyleLbl="sibTrans2D1" presStyleIdx="4" presStyleCnt="5"/>
      <dgm:spPr/>
      <dgm:t>
        <a:bodyPr/>
        <a:lstStyle/>
        <a:p>
          <a:endParaRPr lang="en-ZA"/>
        </a:p>
      </dgm:t>
    </dgm:pt>
  </dgm:ptLst>
  <dgm:cxnLst>
    <dgm:cxn modelId="{8C005AAF-48C6-465E-86B9-42848FABF6A3}" srcId="{29BE6EC9-70BC-4ADB-8D4E-0AF682CB9573}" destId="{EEFDF002-57C0-41F4-BFD9-08124A332664}" srcOrd="2" destOrd="0" parTransId="{016D11BE-06E4-4947-875A-FB8B82931B3C}" sibTransId="{95AE9259-C2A8-4B71-8245-D6C5C987405E}"/>
    <dgm:cxn modelId="{C690101D-38D3-4B10-83B5-9726CAF0BB37}" type="presOf" srcId="{2BDB7956-248F-49BC-A46C-624C6309CD91}" destId="{EED2C526-3417-4AF6-89E2-F7CE00534F08}" srcOrd="0" destOrd="0" presId="urn:microsoft.com/office/officeart/2005/8/layout/cycle2"/>
    <dgm:cxn modelId="{46BA6392-C2BB-4735-84FF-C73E21845B72}" srcId="{29BE6EC9-70BC-4ADB-8D4E-0AF682CB9573}" destId="{E0FE5437-ABA4-46C5-8D8C-FE309FBF90DC}" srcOrd="4" destOrd="0" parTransId="{6C5BAB8E-72D1-4585-94D6-29B89C750C13}" sibTransId="{4A89142A-3D7D-4322-9D26-CFA14B77E580}"/>
    <dgm:cxn modelId="{9D1A6235-2DCF-4720-A082-F06454952778}" type="presOf" srcId="{EEFDF002-57C0-41F4-BFD9-08124A332664}" destId="{61B2552B-4CC8-40E0-B877-D49B5D1F1C3F}" srcOrd="0" destOrd="0" presId="urn:microsoft.com/office/officeart/2005/8/layout/cycle2"/>
    <dgm:cxn modelId="{41C16EBB-FDE1-4F7E-A9B8-BCE5E3B64704}" type="presOf" srcId="{7B6EB2E3-EA85-4645-8A8F-6099C95E3271}" destId="{29A026AE-4115-49F2-80FE-B1A4A45A1B6E}" srcOrd="0" destOrd="0" presId="urn:microsoft.com/office/officeart/2005/8/layout/cycle2"/>
    <dgm:cxn modelId="{5555E405-312F-432F-BF2F-DC1AF541D2D5}" type="presOf" srcId="{1AE8873F-E70E-45FD-8CFE-3AAE59D7CDAF}" destId="{A03AFB59-3430-4038-8BB4-684323121105}" srcOrd="1" destOrd="0" presId="urn:microsoft.com/office/officeart/2005/8/layout/cycle2"/>
    <dgm:cxn modelId="{F8031120-CDC5-4B33-9390-D6B1BB9DAACE}" srcId="{29BE6EC9-70BC-4ADB-8D4E-0AF682CB9573}" destId="{7B6EB2E3-EA85-4645-8A8F-6099C95E3271}" srcOrd="3" destOrd="0" parTransId="{4F615F38-2464-4136-B24B-2074948B37BC}" sibTransId="{0A6A41EB-7123-4A01-99FF-673FB48F979B}"/>
    <dgm:cxn modelId="{10E5D5C0-1C1D-4808-845E-B099D87EEFB7}" type="presOf" srcId="{29BE6EC9-70BC-4ADB-8D4E-0AF682CB9573}" destId="{C36FDCAD-65E3-423A-A27C-184A68B29763}" srcOrd="0" destOrd="0" presId="urn:microsoft.com/office/officeart/2005/8/layout/cycle2"/>
    <dgm:cxn modelId="{799ECBE4-4324-48D5-BE5E-94538AA87D72}" type="presOf" srcId="{E0FE5437-ABA4-46C5-8D8C-FE309FBF90DC}" destId="{6AFF032F-7DF8-4AFD-B93A-4E58184B0240}" srcOrd="0" destOrd="0" presId="urn:microsoft.com/office/officeart/2005/8/layout/cycle2"/>
    <dgm:cxn modelId="{A4594102-AFC1-442F-85D8-5FB0E4B43AA9}" type="presOf" srcId="{6A52DF70-CC8A-4107-A283-5DA47EF60C4A}" destId="{D7159299-9499-42A0-99E3-D79CD6D1276D}" srcOrd="0" destOrd="0" presId="urn:microsoft.com/office/officeart/2005/8/layout/cycle2"/>
    <dgm:cxn modelId="{C3E50510-4498-4628-903E-AEE7C0703AC3}" type="presOf" srcId="{95AE9259-C2A8-4B71-8245-D6C5C987405E}" destId="{30173FAA-71EA-44D2-A703-D23E93F8966F}" srcOrd="0" destOrd="0" presId="urn:microsoft.com/office/officeart/2005/8/layout/cycle2"/>
    <dgm:cxn modelId="{701DFE7B-C911-464D-97B3-29F1BEBAF048}" type="presOf" srcId="{4A89142A-3D7D-4322-9D26-CFA14B77E580}" destId="{EA974A4F-ADFF-4992-9B87-933CD753BA3C}" srcOrd="0" destOrd="0" presId="urn:microsoft.com/office/officeart/2005/8/layout/cycle2"/>
    <dgm:cxn modelId="{3EAF0EB7-AB67-4142-A4D2-D02F20DF8741}" srcId="{29BE6EC9-70BC-4ADB-8D4E-0AF682CB9573}" destId="{A9CE51A0-1E57-4DF5-97BE-D55B89873E03}" srcOrd="0" destOrd="0" parTransId="{CBBDC42A-06BE-4889-B48F-6D889BE7D40F}" sibTransId="{1AE8873F-E70E-45FD-8CFE-3AAE59D7CDAF}"/>
    <dgm:cxn modelId="{B5DA2396-1E8C-4A99-A501-0D8CEB21EE7A}" type="presOf" srcId="{0A6A41EB-7123-4A01-99FF-673FB48F979B}" destId="{B2522F5D-7CC5-43BD-9BDC-8B48B066A321}" srcOrd="1" destOrd="0" presId="urn:microsoft.com/office/officeart/2005/8/layout/cycle2"/>
    <dgm:cxn modelId="{C24D1B28-9DAA-4BA1-A0FC-8D5A6740C667}" type="presOf" srcId="{4A89142A-3D7D-4322-9D26-CFA14B77E580}" destId="{F5601086-CD50-4858-9AD5-D3C8DC64C8BF}" srcOrd="1" destOrd="0" presId="urn:microsoft.com/office/officeart/2005/8/layout/cycle2"/>
    <dgm:cxn modelId="{F86F0106-6E26-47E9-B840-194A3E3B2FD2}" type="presOf" srcId="{0A6A41EB-7123-4A01-99FF-673FB48F979B}" destId="{36E96A51-B421-45F5-8E25-1F3B70BBF319}" srcOrd="0" destOrd="0" presId="urn:microsoft.com/office/officeart/2005/8/layout/cycle2"/>
    <dgm:cxn modelId="{B83C34CD-5098-4DDC-8EA7-27BA5333D3D5}" type="presOf" srcId="{A9CE51A0-1E57-4DF5-97BE-D55B89873E03}" destId="{25B971AD-C925-4AB5-87DD-65EED6EB9060}" srcOrd="0" destOrd="0" presId="urn:microsoft.com/office/officeart/2005/8/layout/cycle2"/>
    <dgm:cxn modelId="{CC02AB8C-4CEF-4B92-9A20-EEB59BE6CC1F}" srcId="{29BE6EC9-70BC-4ADB-8D4E-0AF682CB9573}" destId="{6A52DF70-CC8A-4107-A283-5DA47EF60C4A}" srcOrd="1" destOrd="0" parTransId="{F7166CC0-66B4-42F6-8A69-662E53390D95}" sibTransId="{2BDB7956-248F-49BC-A46C-624C6309CD91}"/>
    <dgm:cxn modelId="{6F1DA8D4-2E77-4946-BC2F-E4CF6EB29576}" type="presOf" srcId="{1AE8873F-E70E-45FD-8CFE-3AAE59D7CDAF}" destId="{92F06B32-C980-4206-B8E4-FEA0E36F1A52}" srcOrd="0" destOrd="0" presId="urn:microsoft.com/office/officeart/2005/8/layout/cycle2"/>
    <dgm:cxn modelId="{11542826-B1E2-4093-B230-4D873F0B2500}" type="presOf" srcId="{2BDB7956-248F-49BC-A46C-624C6309CD91}" destId="{A55442D8-26E5-4B51-8C9F-695EE497D4B2}" srcOrd="1" destOrd="0" presId="urn:microsoft.com/office/officeart/2005/8/layout/cycle2"/>
    <dgm:cxn modelId="{0CF098E0-B9C3-48EF-9C1D-E5D0503D0BF8}" type="presOf" srcId="{95AE9259-C2A8-4B71-8245-D6C5C987405E}" destId="{11FE5C44-4C15-40EC-934B-55B39A284F1D}" srcOrd="1" destOrd="0" presId="urn:microsoft.com/office/officeart/2005/8/layout/cycle2"/>
    <dgm:cxn modelId="{24654583-01A1-4C6A-A67F-7B7AB692DF21}" type="presParOf" srcId="{C36FDCAD-65E3-423A-A27C-184A68B29763}" destId="{25B971AD-C925-4AB5-87DD-65EED6EB9060}" srcOrd="0" destOrd="0" presId="urn:microsoft.com/office/officeart/2005/8/layout/cycle2"/>
    <dgm:cxn modelId="{EFC423F1-4560-4432-9051-7607D5A9C4A2}" type="presParOf" srcId="{C36FDCAD-65E3-423A-A27C-184A68B29763}" destId="{92F06B32-C980-4206-B8E4-FEA0E36F1A52}" srcOrd="1" destOrd="0" presId="urn:microsoft.com/office/officeart/2005/8/layout/cycle2"/>
    <dgm:cxn modelId="{6DAFA9C1-1B23-4153-962E-1B6EEFA3B89A}" type="presParOf" srcId="{92F06B32-C980-4206-B8E4-FEA0E36F1A52}" destId="{A03AFB59-3430-4038-8BB4-684323121105}" srcOrd="0" destOrd="0" presId="urn:microsoft.com/office/officeart/2005/8/layout/cycle2"/>
    <dgm:cxn modelId="{0DAA220D-FDB3-4ACB-9816-345154C884E8}" type="presParOf" srcId="{C36FDCAD-65E3-423A-A27C-184A68B29763}" destId="{D7159299-9499-42A0-99E3-D79CD6D1276D}" srcOrd="2" destOrd="0" presId="urn:microsoft.com/office/officeart/2005/8/layout/cycle2"/>
    <dgm:cxn modelId="{E96D6F34-35EE-483B-8D3A-3CD9036F99B4}" type="presParOf" srcId="{C36FDCAD-65E3-423A-A27C-184A68B29763}" destId="{EED2C526-3417-4AF6-89E2-F7CE00534F08}" srcOrd="3" destOrd="0" presId="urn:microsoft.com/office/officeart/2005/8/layout/cycle2"/>
    <dgm:cxn modelId="{7BE02F68-7D0C-49A7-9806-27EBB3496674}" type="presParOf" srcId="{EED2C526-3417-4AF6-89E2-F7CE00534F08}" destId="{A55442D8-26E5-4B51-8C9F-695EE497D4B2}" srcOrd="0" destOrd="0" presId="urn:microsoft.com/office/officeart/2005/8/layout/cycle2"/>
    <dgm:cxn modelId="{3D3D7C30-99EA-4ADB-AFC2-859AD78B483E}" type="presParOf" srcId="{C36FDCAD-65E3-423A-A27C-184A68B29763}" destId="{61B2552B-4CC8-40E0-B877-D49B5D1F1C3F}" srcOrd="4" destOrd="0" presId="urn:microsoft.com/office/officeart/2005/8/layout/cycle2"/>
    <dgm:cxn modelId="{4B626E03-FD05-4F21-8F87-81A2904A58D6}" type="presParOf" srcId="{C36FDCAD-65E3-423A-A27C-184A68B29763}" destId="{30173FAA-71EA-44D2-A703-D23E93F8966F}" srcOrd="5" destOrd="0" presId="urn:microsoft.com/office/officeart/2005/8/layout/cycle2"/>
    <dgm:cxn modelId="{337DBA01-F6EA-45CF-ADE9-B030D93CBD44}" type="presParOf" srcId="{30173FAA-71EA-44D2-A703-D23E93F8966F}" destId="{11FE5C44-4C15-40EC-934B-55B39A284F1D}" srcOrd="0" destOrd="0" presId="urn:microsoft.com/office/officeart/2005/8/layout/cycle2"/>
    <dgm:cxn modelId="{9D454256-067B-43C0-8CC0-B5BA78B3843C}" type="presParOf" srcId="{C36FDCAD-65E3-423A-A27C-184A68B29763}" destId="{29A026AE-4115-49F2-80FE-B1A4A45A1B6E}" srcOrd="6" destOrd="0" presId="urn:microsoft.com/office/officeart/2005/8/layout/cycle2"/>
    <dgm:cxn modelId="{587E4389-B8F2-4B97-9A5A-9A073AB9B1D9}" type="presParOf" srcId="{C36FDCAD-65E3-423A-A27C-184A68B29763}" destId="{36E96A51-B421-45F5-8E25-1F3B70BBF319}" srcOrd="7" destOrd="0" presId="urn:microsoft.com/office/officeart/2005/8/layout/cycle2"/>
    <dgm:cxn modelId="{7FABFD59-DB61-4739-99C2-A0C1C16CCD45}" type="presParOf" srcId="{36E96A51-B421-45F5-8E25-1F3B70BBF319}" destId="{B2522F5D-7CC5-43BD-9BDC-8B48B066A321}" srcOrd="0" destOrd="0" presId="urn:microsoft.com/office/officeart/2005/8/layout/cycle2"/>
    <dgm:cxn modelId="{9E90D990-2B07-4AC5-A6F4-CCB5F5189C4A}" type="presParOf" srcId="{C36FDCAD-65E3-423A-A27C-184A68B29763}" destId="{6AFF032F-7DF8-4AFD-B93A-4E58184B0240}" srcOrd="8" destOrd="0" presId="urn:microsoft.com/office/officeart/2005/8/layout/cycle2"/>
    <dgm:cxn modelId="{011AB940-7D8E-4ACF-A036-5F55042456F9}" type="presParOf" srcId="{C36FDCAD-65E3-423A-A27C-184A68B29763}" destId="{EA974A4F-ADFF-4992-9B87-933CD753BA3C}" srcOrd="9" destOrd="0" presId="urn:microsoft.com/office/officeart/2005/8/layout/cycle2"/>
    <dgm:cxn modelId="{DF2F636F-21FD-47D9-848E-F99B6CCC2B88}" type="presParOf" srcId="{EA974A4F-ADFF-4992-9B87-933CD753BA3C}" destId="{F5601086-CD50-4858-9AD5-D3C8DC64C8B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8AF31-E070-434D-9C24-484DCA8D32E1}">
      <dsp:nvSpPr>
        <dsp:cNvPr id="0" name=""/>
        <dsp:cNvSpPr/>
      </dsp:nvSpPr>
      <dsp:spPr>
        <a:xfrm>
          <a:off x="0" y="31930"/>
          <a:ext cx="8407400" cy="973440"/>
        </a:xfrm>
        <a:prstGeom prst="roundRect">
          <a:avLst/>
        </a:prstGeom>
        <a:gradFill rotWithShape="0">
          <a:gsLst>
            <a:gs pos="0">
              <a:schemeClr val="accent4">
                <a:hueOff val="0"/>
                <a:satOff val="0"/>
                <a:lumOff val="0"/>
                <a:alphaOff val="0"/>
              </a:schemeClr>
            </a:gs>
            <a:gs pos="90000">
              <a:schemeClr val="accent4">
                <a:hueOff val="0"/>
                <a:satOff val="0"/>
                <a:lumOff val="0"/>
                <a:alphaOff val="0"/>
                <a:shade val="100000"/>
              </a:schemeClr>
            </a:gs>
            <a:gs pos="100000">
              <a:schemeClr val="accent4">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ZA" sz="2400" kern="1200" dirty="0" smtClean="0">
              <a:latin typeface="+mn-lt"/>
            </a:rPr>
            <a:t>Part 1: Meta-Data</a:t>
          </a:r>
          <a:endParaRPr lang="en-ZA" sz="2400" kern="1200" dirty="0">
            <a:latin typeface="+mn-lt"/>
          </a:endParaRPr>
        </a:p>
      </dsp:txBody>
      <dsp:txXfrm>
        <a:off x="47519" y="79449"/>
        <a:ext cx="8312362" cy="878402"/>
      </dsp:txXfrm>
    </dsp:sp>
    <dsp:sp modelId="{40C49917-FB33-49CD-B61B-8E4667354BA0}">
      <dsp:nvSpPr>
        <dsp:cNvPr id="0" name=""/>
        <dsp:cNvSpPr/>
      </dsp:nvSpPr>
      <dsp:spPr>
        <a:xfrm>
          <a:off x="0" y="1155130"/>
          <a:ext cx="8407400" cy="973440"/>
        </a:xfrm>
        <a:prstGeom prst="roundRect">
          <a:avLst/>
        </a:prstGeom>
        <a:gradFill rotWithShape="0">
          <a:gsLst>
            <a:gs pos="0">
              <a:schemeClr val="accent4">
                <a:hueOff val="419994"/>
                <a:satOff val="6467"/>
                <a:lumOff val="-1046"/>
                <a:alphaOff val="0"/>
              </a:schemeClr>
            </a:gs>
            <a:gs pos="90000">
              <a:schemeClr val="accent4">
                <a:hueOff val="419994"/>
                <a:satOff val="6467"/>
                <a:lumOff val="-1046"/>
                <a:alphaOff val="0"/>
                <a:shade val="100000"/>
              </a:schemeClr>
            </a:gs>
            <a:gs pos="100000">
              <a:schemeClr val="accent4">
                <a:hueOff val="419994"/>
                <a:satOff val="6467"/>
                <a:lumOff val="-1046"/>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ZA" sz="2400" kern="1200" dirty="0" smtClean="0">
              <a:latin typeface="+mn-lt"/>
            </a:rPr>
            <a:t>Part 2: Software Platform: Walk-through</a:t>
          </a:r>
          <a:endParaRPr lang="en-ZA" sz="2400" kern="1200" dirty="0">
            <a:latin typeface="+mn-lt"/>
          </a:endParaRPr>
        </a:p>
      </dsp:txBody>
      <dsp:txXfrm>
        <a:off x="47519" y="1202649"/>
        <a:ext cx="8312362" cy="878402"/>
      </dsp:txXfrm>
    </dsp:sp>
    <dsp:sp modelId="{D5033F1A-2832-4CB0-A5AA-FEC9E267130B}">
      <dsp:nvSpPr>
        <dsp:cNvPr id="0" name=""/>
        <dsp:cNvSpPr/>
      </dsp:nvSpPr>
      <dsp:spPr>
        <a:xfrm>
          <a:off x="0" y="2278330"/>
          <a:ext cx="8407400" cy="973440"/>
        </a:xfrm>
        <a:prstGeom prst="roundRect">
          <a:avLst/>
        </a:prstGeom>
        <a:gradFill rotWithShape="0">
          <a:gsLst>
            <a:gs pos="0">
              <a:schemeClr val="accent4">
                <a:hueOff val="839988"/>
                <a:satOff val="12935"/>
                <a:lumOff val="-2091"/>
                <a:alphaOff val="0"/>
              </a:schemeClr>
            </a:gs>
            <a:gs pos="90000">
              <a:schemeClr val="accent4">
                <a:hueOff val="839988"/>
                <a:satOff val="12935"/>
                <a:lumOff val="-2091"/>
                <a:alphaOff val="0"/>
                <a:shade val="100000"/>
              </a:schemeClr>
            </a:gs>
            <a:gs pos="100000">
              <a:schemeClr val="accent4">
                <a:hueOff val="839988"/>
                <a:satOff val="12935"/>
                <a:lumOff val="-2091"/>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ZA" sz="2400" kern="1200" dirty="0" smtClean="0">
              <a:latin typeface="+mn-lt"/>
            </a:rPr>
            <a:t>Part 3: Current and Future Data Sets</a:t>
          </a:r>
          <a:endParaRPr lang="en-ZA" sz="2400" kern="1200" dirty="0">
            <a:latin typeface="+mn-lt"/>
          </a:endParaRPr>
        </a:p>
      </dsp:txBody>
      <dsp:txXfrm>
        <a:off x="47519" y="2325849"/>
        <a:ext cx="8312362" cy="878402"/>
      </dsp:txXfrm>
    </dsp:sp>
    <dsp:sp modelId="{667A0F97-ED0B-4C2A-87C4-915BD015D18E}">
      <dsp:nvSpPr>
        <dsp:cNvPr id="0" name=""/>
        <dsp:cNvSpPr/>
      </dsp:nvSpPr>
      <dsp:spPr>
        <a:xfrm>
          <a:off x="0" y="3401530"/>
          <a:ext cx="8407400" cy="973440"/>
        </a:xfrm>
        <a:prstGeom prst="roundRect">
          <a:avLst/>
        </a:prstGeom>
        <a:gradFill rotWithShape="0">
          <a:gsLst>
            <a:gs pos="0">
              <a:schemeClr val="accent4">
                <a:hueOff val="1259982"/>
                <a:satOff val="19402"/>
                <a:lumOff val="-3137"/>
                <a:alphaOff val="0"/>
              </a:schemeClr>
            </a:gs>
            <a:gs pos="90000">
              <a:schemeClr val="accent4">
                <a:hueOff val="1259982"/>
                <a:satOff val="19402"/>
                <a:lumOff val="-3137"/>
                <a:alphaOff val="0"/>
                <a:shade val="100000"/>
              </a:schemeClr>
            </a:gs>
            <a:gs pos="100000">
              <a:schemeClr val="accent4">
                <a:hueOff val="1259982"/>
                <a:satOff val="19402"/>
                <a:lumOff val="-3137"/>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ZA" sz="2400" kern="1200" dirty="0" smtClean="0">
              <a:latin typeface="+mn-lt"/>
            </a:rPr>
            <a:t>Part 4: Future Views</a:t>
          </a:r>
          <a:endParaRPr lang="en-ZA" sz="2400" kern="1200" dirty="0">
            <a:latin typeface="+mn-lt"/>
          </a:endParaRPr>
        </a:p>
      </dsp:txBody>
      <dsp:txXfrm>
        <a:off x="47519" y="3449049"/>
        <a:ext cx="8312362" cy="878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5F684-10DC-4423-A575-7F2F173545B7}">
      <dsp:nvSpPr>
        <dsp:cNvPr id="0" name=""/>
        <dsp:cNvSpPr/>
      </dsp:nvSpPr>
      <dsp:spPr>
        <a:xfrm>
          <a:off x="1851818" y="0"/>
          <a:ext cx="4525963" cy="4525963"/>
        </a:xfrm>
        <a:prstGeom prst="diamond">
          <a:avLst/>
        </a:prstGeom>
        <a:gradFill rotWithShape="1">
          <a:gsLst>
            <a:gs pos="0">
              <a:schemeClr val="accent4"/>
            </a:gs>
            <a:gs pos="90000">
              <a:schemeClr val="accent4">
                <a:shade val="100000"/>
              </a:schemeClr>
            </a:gs>
            <a:gs pos="100000">
              <a:schemeClr val="accent4">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shade val="30000"/>
            </a:schemeClr>
          </a:contourClr>
        </a:sp3d>
      </dsp:spPr>
      <dsp:style>
        <a:lnRef idx="0">
          <a:schemeClr val="accent4"/>
        </a:lnRef>
        <a:fillRef idx="3">
          <a:schemeClr val="accent4"/>
        </a:fillRef>
        <a:effectRef idx="3">
          <a:schemeClr val="accent4"/>
        </a:effectRef>
        <a:fontRef idx="minor">
          <a:schemeClr val="lt1"/>
        </a:fontRef>
      </dsp:style>
    </dsp:sp>
    <dsp:sp modelId="{8459ABF9-474C-44AB-BD18-E9E54F9245EE}">
      <dsp:nvSpPr>
        <dsp:cNvPr id="0" name=""/>
        <dsp:cNvSpPr/>
      </dsp:nvSpPr>
      <dsp:spPr>
        <a:xfrm>
          <a:off x="2281784" y="429966"/>
          <a:ext cx="1765125" cy="1765125"/>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ZA" sz="1900" kern="1200" dirty="0" smtClean="0"/>
            <a:t>Sharing of Data and Publications</a:t>
          </a:r>
          <a:endParaRPr lang="en-ZA" sz="1900" kern="1200" dirty="0"/>
        </a:p>
      </dsp:txBody>
      <dsp:txXfrm>
        <a:off x="2367950" y="516132"/>
        <a:ext cx="1592793" cy="1592793"/>
      </dsp:txXfrm>
    </dsp:sp>
    <dsp:sp modelId="{62453021-5BBC-45E6-B2E0-FCCF6CFAF36A}">
      <dsp:nvSpPr>
        <dsp:cNvPr id="0" name=""/>
        <dsp:cNvSpPr/>
      </dsp:nvSpPr>
      <dsp:spPr>
        <a:xfrm>
          <a:off x="4182689" y="429966"/>
          <a:ext cx="1765125" cy="1765125"/>
        </a:xfrm>
        <a:prstGeom prst="roundRect">
          <a:avLst/>
        </a:prstGeom>
        <a:gradFill rotWithShape="0">
          <a:gsLst>
            <a:gs pos="0">
              <a:schemeClr val="accent2">
                <a:hueOff val="173969"/>
                <a:satOff val="-11205"/>
                <a:lumOff val="-654"/>
                <a:alphaOff val="0"/>
              </a:schemeClr>
            </a:gs>
            <a:gs pos="90000">
              <a:schemeClr val="accent2">
                <a:hueOff val="173969"/>
                <a:satOff val="-11205"/>
                <a:lumOff val="-654"/>
                <a:alphaOff val="0"/>
                <a:shade val="100000"/>
              </a:schemeClr>
            </a:gs>
            <a:gs pos="100000">
              <a:schemeClr val="accent2">
                <a:hueOff val="173969"/>
                <a:satOff val="-11205"/>
                <a:lumOff val="-654"/>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173969"/>
              <a:satOff val="-11205"/>
              <a:lumOff val="-654"/>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ZA" sz="1900" kern="1200" dirty="0" smtClean="0"/>
            <a:t>Discovery and Visualisation of Data</a:t>
          </a:r>
          <a:endParaRPr lang="en-ZA" sz="1900" kern="1200" dirty="0"/>
        </a:p>
      </dsp:txBody>
      <dsp:txXfrm>
        <a:off x="4268855" y="516132"/>
        <a:ext cx="1592793" cy="1592793"/>
      </dsp:txXfrm>
    </dsp:sp>
    <dsp:sp modelId="{2F416B4B-2B67-416E-8E5D-F2027C1E696E}">
      <dsp:nvSpPr>
        <dsp:cNvPr id="0" name=""/>
        <dsp:cNvSpPr/>
      </dsp:nvSpPr>
      <dsp:spPr>
        <a:xfrm>
          <a:off x="2281784" y="2330870"/>
          <a:ext cx="1765125" cy="1765125"/>
        </a:xfrm>
        <a:prstGeom prst="roundRect">
          <a:avLst/>
        </a:prstGeom>
        <a:gradFill rotWithShape="0">
          <a:gsLst>
            <a:gs pos="0">
              <a:schemeClr val="accent2">
                <a:hueOff val="347938"/>
                <a:satOff val="-22411"/>
                <a:lumOff val="-1307"/>
                <a:alphaOff val="0"/>
              </a:schemeClr>
            </a:gs>
            <a:gs pos="90000">
              <a:schemeClr val="accent2">
                <a:hueOff val="347938"/>
                <a:satOff val="-22411"/>
                <a:lumOff val="-1307"/>
                <a:alphaOff val="0"/>
                <a:shade val="100000"/>
              </a:schemeClr>
            </a:gs>
            <a:gs pos="100000">
              <a:schemeClr val="accent2">
                <a:hueOff val="347938"/>
                <a:satOff val="-22411"/>
                <a:lumOff val="-1307"/>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347938"/>
              <a:satOff val="-22411"/>
              <a:lumOff val="-1307"/>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ZA" sz="1900" kern="1200" dirty="0" smtClean="0"/>
            <a:t>Content Management</a:t>
          </a:r>
          <a:endParaRPr lang="en-ZA" sz="1900" kern="1200" dirty="0"/>
        </a:p>
      </dsp:txBody>
      <dsp:txXfrm>
        <a:off x="2367950" y="2417036"/>
        <a:ext cx="1592793" cy="1592793"/>
      </dsp:txXfrm>
    </dsp:sp>
    <dsp:sp modelId="{F7029028-6190-4AEF-A5AD-4DF034384E6C}">
      <dsp:nvSpPr>
        <dsp:cNvPr id="0" name=""/>
        <dsp:cNvSpPr/>
      </dsp:nvSpPr>
      <dsp:spPr>
        <a:xfrm>
          <a:off x="4182689" y="2330870"/>
          <a:ext cx="1765125" cy="1765125"/>
        </a:xfrm>
        <a:prstGeom prst="roundRect">
          <a:avLst/>
        </a:prstGeom>
        <a:gradFill rotWithShape="0">
          <a:gsLst>
            <a:gs pos="0">
              <a:schemeClr val="accent2">
                <a:hueOff val="521907"/>
                <a:satOff val="-33616"/>
                <a:lumOff val="-1961"/>
                <a:alphaOff val="0"/>
              </a:schemeClr>
            </a:gs>
            <a:gs pos="90000">
              <a:schemeClr val="accent2">
                <a:hueOff val="521907"/>
                <a:satOff val="-33616"/>
                <a:lumOff val="-1961"/>
                <a:alphaOff val="0"/>
                <a:shade val="100000"/>
              </a:schemeClr>
            </a:gs>
            <a:gs pos="100000">
              <a:schemeClr val="accent2">
                <a:hueOff val="521907"/>
                <a:satOff val="-33616"/>
                <a:lumOff val="-1961"/>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521907"/>
              <a:satOff val="-33616"/>
              <a:lumOff val="-1961"/>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ZA" sz="1900" kern="1200" dirty="0" smtClean="0"/>
            <a:t>Collaborative Development and Value Addition</a:t>
          </a:r>
          <a:endParaRPr lang="en-ZA" sz="1900" kern="1200" dirty="0"/>
        </a:p>
      </dsp:txBody>
      <dsp:txXfrm>
        <a:off x="4268855" y="2417036"/>
        <a:ext cx="1592793" cy="15927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971AD-C925-4AB5-87DD-65EED6EB9060}">
      <dsp:nvSpPr>
        <dsp:cNvPr id="0" name=""/>
        <dsp:cNvSpPr/>
      </dsp:nvSpPr>
      <dsp:spPr>
        <a:xfrm>
          <a:off x="3748107" y="550"/>
          <a:ext cx="1216752" cy="1216752"/>
        </a:xfrm>
        <a:prstGeom prst="ellipse">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ZA" sz="1400" kern="1200" dirty="0" smtClean="0"/>
            <a:t>Synthesize</a:t>
          </a:r>
          <a:endParaRPr lang="en-ZA" sz="1400" kern="1200" dirty="0"/>
        </a:p>
      </dsp:txBody>
      <dsp:txXfrm>
        <a:off x="3926296" y="178739"/>
        <a:ext cx="860374" cy="860374"/>
      </dsp:txXfrm>
    </dsp:sp>
    <dsp:sp modelId="{92F06B32-C980-4206-B8E4-FEA0E36F1A52}">
      <dsp:nvSpPr>
        <dsp:cNvPr id="0" name=""/>
        <dsp:cNvSpPr/>
      </dsp:nvSpPr>
      <dsp:spPr>
        <a:xfrm rot="2160000">
          <a:off x="4926658" y="935741"/>
          <a:ext cx="324509" cy="410653"/>
        </a:xfrm>
        <a:prstGeom prst="rightArrow">
          <a:avLst>
            <a:gd name="adj1" fmla="val 60000"/>
            <a:gd name="adj2" fmla="val 50000"/>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ZA" sz="1200" kern="1200"/>
        </a:p>
      </dsp:txBody>
      <dsp:txXfrm>
        <a:off x="4935954" y="989261"/>
        <a:ext cx="227156" cy="246391"/>
      </dsp:txXfrm>
    </dsp:sp>
    <dsp:sp modelId="{D7159299-9499-42A0-99E3-D79CD6D1276D}">
      <dsp:nvSpPr>
        <dsp:cNvPr id="0" name=""/>
        <dsp:cNvSpPr/>
      </dsp:nvSpPr>
      <dsp:spPr>
        <a:xfrm>
          <a:off x="5227826" y="1075630"/>
          <a:ext cx="1216752" cy="1216752"/>
        </a:xfrm>
        <a:prstGeom prst="ellipse">
          <a:avLst/>
        </a:prstGeom>
        <a:gradFill rotWithShape="0">
          <a:gsLst>
            <a:gs pos="0">
              <a:schemeClr val="accent2">
                <a:hueOff val="130477"/>
                <a:satOff val="-8404"/>
                <a:lumOff val="-490"/>
                <a:alphaOff val="0"/>
              </a:schemeClr>
            </a:gs>
            <a:gs pos="90000">
              <a:schemeClr val="accent2">
                <a:hueOff val="130477"/>
                <a:satOff val="-8404"/>
                <a:lumOff val="-490"/>
                <a:alphaOff val="0"/>
                <a:shade val="100000"/>
              </a:schemeClr>
            </a:gs>
            <a:gs pos="100000">
              <a:schemeClr val="accent2">
                <a:hueOff val="130477"/>
                <a:satOff val="-8404"/>
                <a:lumOff val="-49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130477"/>
              <a:satOff val="-8404"/>
              <a:lumOff val="-49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ZA" sz="1400" kern="1200" dirty="0" smtClean="0"/>
            <a:t>Publish</a:t>
          </a:r>
          <a:endParaRPr lang="en-ZA" sz="1400" kern="1200" dirty="0"/>
        </a:p>
      </dsp:txBody>
      <dsp:txXfrm>
        <a:off x="5406015" y="1253819"/>
        <a:ext cx="860374" cy="860374"/>
      </dsp:txXfrm>
    </dsp:sp>
    <dsp:sp modelId="{EED2C526-3417-4AF6-89E2-F7CE00534F08}">
      <dsp:nvSpPr>
        <dsp:cNvPr id="0" name=""/>
        <dsp:cNvSpPr/>
      </dsp:nvSpPr>
      <dsp:spPr>
        <a:xfrm rot="6480000">
          <a:off x="5394185" y="2339701"/>
          <a:ext cx="324509" cy="410653"/>
        </a:xfrm>
        <a:prstGeom prst="rightArrow">
          <a:avLst>
            <a:gd name="adj1" fmla="val 60000"/>
            <a:gd name="adj2" fmla="val 50000"/>
          </a:avLst>
        </a:prstGeom>
        <a:gradFill rotWithShape="0">
          <a:gsLst>
            <a:gs pos="0">
              <a:schemeClr val="accent2">
                <a:hueOff val="130477"/>
                <a:satOff val="-8404"/>
                <a:lumOff val="-490"/>
                <a:alphaOff val="0"/>
              </a:schemeClr>
            </a:gs>
            <a:gs pos="90000">
              <a:schemeClr val="accent2">
                <a:hueOff val="130477"/>
                <a:satOff val="-8404"/>
                <a:lumOff val="-490"/>
                <a:alphaOff val="0"/>
                <a:shade val="100000"/>
              </a:schemeClr>
            </a:gs>
            <a:gs pos="100000">
              <a:schemeClr val="accent2">
                <a:hueOff val="130477"/>
                <a:satOff val="-8404"/>
                <a:lumOff val="-49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130477"/>
              <a:satOff val="-8404"/>
              <a:lumOff val="-49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ZA" sz="1200" kern="1200"/>
        </a:p>
      </dsp:txBody>
      <dsp:txXfrm rot="10800000">
        <a:off x="5457903" y="2375538"/>
        <a:ext cx="227156" cy="246391"/>
      </dsp:txXfrm>
    </dsp:sp>
    <dsp:sp modelId="{61B2552B-4CC8-40E0-B877-D49B5D1F1C3F}">
      <dsp:nvSpPr>
        <dsp:cNvPr id="0" name=""/>
        <dsp:cNvSpPr/>
      </dsp:nvSpPr>
      <dsp:spPr>
        <a:xfrm>
          <a:off x="4662624" y="2815144"/>
          <a:ext cx="1216752" cy="1216752"/>
        </a:xfrm>
        <a:prstGeom prst="ellipse">
          <a:avLst/>
        </a:prstGeom>
        <a:gradFill rotWithShape="0">
          <a:gsLst>
            <a:gs pos="0">
              <a:schemeClr val="accent2">
                <a:hueOff val="260954"/>
                <a:satOff val="-16808"/>
                <a:lumOff val="-980"/>
                <a:alphaOff val="0"/>
              </a:schemeClr>
            </a:gs>
            <a:gs pos="90000">
              <a:schemeClr val="accent2">
                <a:hueOff val="260954"/>
                <a:satOff val="-16808"/>
                <a:lumOff val="-980"/>
                <a:alphaOff val="0"/>
                <a:shade val="100000"/>
              </a:schemeClr>
            </a:gs>
            <a:gs pos="100000">
              <a:schemeClr val="accent2">
                <a:hueOff val="260954"/>
                <a:satOff val="-16808"/>
                <a:lumOff val="-98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260954"/>
              <a:satOff val="-16808"/>
              <a:lumOff val="-98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ZA" sz="1400" kern="1200" dirty="0" smtClean="0"/>
            <a:t>Discover</a:t>
          </a:r>
          <a:endParaRPr lang="en-ZA" sz="1400" kern="1200" dirty="0"/>
        </a:p>
      </dsp:txBody>
      <dsp:txXfrm>
        <a:off x="4840813" y="2993333"/>
        <a:ext cx="860374" cy="860374"/>
      </dsp:txXfrm>
    </dsp:sp>
    <dsp:sp modelId="{30173FAA-71EA-44D2-A703-D23E93F8966F}">
      <dsp:nvSpPr>
        <dsp:cNvPr id="0" name=""/>
        <dsp:cNvSpPr/>
      </dsp:nvSpPr>
      <dsp:spPr>
        <a:xfrm rot="10800000">
          <a:off x="4203413" y="3218193"/>
          <a:ext cx="324509" cy="410653"/>
        </a:xfrm>
        <a:prstGeom prst="rightArrow">
          <a:avLst>
            <a:gd name="adj1" fmla="val 60000"/>
            <a:gd name="adj2" fmla="val 50000"/>
          </a:avLst>
        </a:prstGeom>
        <a:gradFill rotWithShape="0">
          <a:gsLst>
            <a:gs pos="0">
              <a:schemeClr val="accent2">
                <a:hueOff val="260954"/>
                <a:satOff val="-16808"/>
                <a:lumOff val="-980"/>
                <a:alphaOff val="0"/>
              </a:schemeClr>
            </a:gs>
            <a:gs pos="90000">
              <a:schemeClr val="accent2">
                <a:hueOff val="260954"/>
                <a:satOff val="-16808"/>
                <a:lumOff val="-980"/>
                <a:alphaOff val="0"/>
                <a:shade val="100000"/>
              </a:schemeClr>
            </a:gs>
            <a:gs pos="100000">
              <a:schemeClr val="accent2">
                <a:hueOff val="260954"/>
                <a:satOff val="-16808"/>
                <a:lumOff val="-98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260954"/>
              <a:satOff val="-16808"/>
              <a:lumOff val="-98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ZA" sz="1200" kern="1200"/>
        </a:p>
      </dsp:txBody>
      <dsp:txXfrm rot="10800000">
        <a:off x="4300766" y="3300324"/>
        <a:ext cx="227156" cy="246391"/>
      </dsp:txXfrm>
    </dsp:sp>
    <dsp:sp modelId="{29A026AE-4115-49F2-80FE-B1A4A45A1B6E}">
      <dsp:nvSpPr>
        <dsp:cNvPr id="0" name=""/>
        <dsp:cNvSpPr/>
      </dsp:nvSpPr>
      <dsp:spPr>
        <a:xfrm>
          <a:off x="2833590" y="2815144"/>
          <a:ext cx="1216752" cy="1216752"/>
        </a:xfrm>
        <a:prstGeom prst="ellipse">
          <a:avLst/>
        </a:prstGeom>
        <a:gradFill rotWithShape="0">
          <a:gsLst>
            <a:gs pos="0">
              <a:schemeClr val="accent2">
                <a:hueOff val="391430"/>
                <a:satOff val="-25212"/>
                <a:lumOff val="-1471"/>
                <a:alphaOff val="0"/>
              </a:schemeClr>
            </a:gs>
            <a:gs pos="90000">
              <a:schemeClr val="accent2">
                <a:hueOff val="391430"/>
                <a:satOff val="-25212"/>
                <a:lumOff val="-1471"/>
                <a:alphaOff val="0"/>
                <a:shade val="100000"/>
              </a:schemeClr>
            </a:gs>
            <a:gs pos="100000">
              <a:schemeClr val="accent2">
                <a:hueOff val="391430"/>
                <a:satOff val="-25212"/>
                <a:lumOff val="-1471"/>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391430"/>
              <a:satOff val="-25212"/>
              <a:lumOff val="-1471"/>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ZA" sz="1400" kern="1200" dirty="0" smtClean="0"/>
            <a:t>Collate/</a:t>
          </a:r>
        </a:p>
        <a:p>
          <a:pPr lvl="0" algn="ctr" defTabSz="622300">
            <a:lnSpc>
              <a:spcPct val="90000"/>
            </a:lnSpc>
            <a:spcBef>
              <a:spcPct val="0"/>
            </a:spcBef>
            <a:spcAft>
              <a:spcPct val="35000"/>
            </a:spcAft>
          </a:pPr>
          <a:r>
            <a:rPr lang="en-ZA" sz="1400" kern="1200" dirty="0" smtClean="0"/>
            <a:t>Mediate</a:t>
          </a:r>
          <a:endParaRPr lang="en-ZA" sz="1400" kern="1200" dirty="0"/>
        </a:p>
      </dsp:txBody>
      <dsp:txXfrm>
        <a:off x="3011779" y="2993333"/>
        <a:ext cx="860374" cy="860374"/>
      </dsp:txXfrm>
    </dsp:sp>
    <dsp:sp modelId="{36E96A51-B421-45F5-8E25-1F3B70BBF319}">
      <dsp:nvSpPr>
        <dsp:cNvPr id="0" name=""/>
        <dsp:cNvSpPr/>
      </dsp:nvSpPr>
      <dsp:spPr>
        <a:xfrm rot="15120000">
          <a:off x="2999948" y="2357171"/>
          <a:ext cx="324509" cy="410653"/>
        </a:xfrm>
        <a:prstGeom prst="rightArrow">
          <a:avLst>
            <a:gd name="adj1" fmla="val 60000"/>
            <a:gd name="adj2" fmla="val 50000"/>
          </a:avLst>
        </a:prstGeom>
        <a:gradFill rotWithShape="0">
          <a:gsLst>
            <a:gs pos="0">
              <a:schemeClr val="accent2">
                <a:hueOff val="391430"/>
                <a:satOff val="-25212"/>
                <a:lumOff val="-1471"/>
                <a:alphaOff val="0"/>
              </a:schemeClr>
            </a:gs>
            <a:gs pos="90000">
              <a:schemeClr val="accent2">
                <a:hueOff val="391430"/>
                <a:satOff val="-25212"/>
                <a:lumOff val="-1471"/>
                <a:alphaOff val="0"/>
                <a:shade val="100000"/>
              </a:schemeClr>
            </a:gs>
            <a:gs pos="100000">
              <a:schemeClr val="accent2">
                <a:hueOff val="391430"/>
                <a:satOff val="-25212"/>
                <a:lumOff val="-1471"/>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391430"/>
              <a:satOff val="-25212"/>
              <a:lumOff val="-1471"/>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ZA" sz="1200" kern="1200"/>
        </a:p>
      </dsp:txBody>
      <dsp:txXfrm rot="10800000">
        <a:off x="3063666" y="2485596"/>
        <a:ext cx="227156" cy="246391"/>
      </dsp:txXfrm>
    </dsp:sp>
    <dsp:sp modelId="{6AFF032F-7DF8-4AFD-B93A-4E58184B0240}">
      <dsp:nvSpPr>
        <dsp:cNvPr id="0" name=""/>
        <dsp:cNvSpPr/>
      </dsp:nvSpPr>
      <dsp:spPr>
        <a:xfrm>
          <a:off x="2268387" y="1075630"/>
          <a:ext cx="1216752" cy="1216752"/>
        </a:xfrm>
        <a:prstGeom prst="ellipse">
          <a:avLst/>
        </a:prstGeom>
        <a:gradFill rotWithShape="0">
          <a:gsLst>
            <a:gs pos="0">
              <a:schemeClr val="accent2">
                <a:hueOff val="521907"/>
                <a:satOff val="-33616"/>
                <a:lumOff val="-1961"/>
                <a:alphaOff val="0"/>
              </a:schemeClr>
            </a:gs>
            <a:gs pos="90000">
              <a:schemeClr val="accent2">
                <a:hueOff val="521907"/>
                <a:satOff val="-33616"/>
                <a:lumOff val="-1961"/>
                <a:alphaOff val="0"/>
                <a:shade val="100000"/>
              </a:schemeClr>
            </a:gs>
            <a:gs pos="100000">
              <a:schemeClr val="accent2">
                <a:hueOff val="521907"/>
                <a:satOff val="-33616"/>
                <a:lumOff val="-1961"/>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521907"/>
              <a:satOff val="-33616"/>
              <a:lumOff val="-1961"/>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ZA" sz="1400" kern="1200" dirty="0" err="1" smtClean="0"/>
            <a:t>Analyze</a:t>
          </a:r>
          <a:endParaRPr lang="en-ZA" sz="1400" kern="1200" dirty="0"/>
        </a:p>
      </dsp:txBody>
      <dsp:txXfrm>
        <a:off x="2446576" y="1253819"/>
        <a:ext cx="860374" cy="860374"/>
      </dsp:txXfrm>
    </dsp:sp>
    <dsp:sp modelId="{EA974A4F-ADFF-4992-9B87-933CD753BA3C}">
      <dsp:nvSpPr>
        <dsp:cNvPr id="0" name=""/>
        <dsp:cNvSpPr/>
      </dsp:nvSpPr>
      <dsp:spPr>
        <a:xfrm rot="19440000">
          <a:off x="3446938" y="946538"/>
          <a:ext cx="324509" cy="410653"/>
        </a:xfrm>
        <a:prstGeom prst="rightArrow">
          <a:avLst>
            <a:gd name="adj1" fmla="val 60000"/>
            <a:gd name="adj2" fmla="val 50000"/>
          </a:avLst>
        </a:prstGeom>
        <a:gradFill rotWithShape="0">
          <a:gsLst>
            <a:gs pos="0">
              <a:schemeClr val="accent2">
                <a:hueOff val="521907"/>
                <a:satOff val="-33616"/>
                <a:lumOff val="-1961"/>
                <a:alphaOff val="0"/>
              </a:schemeClr>
            </a:gs>
            <a:gs pos="90000">
              <a:schemeClr val="accent2">
                <a:hueOff val="521907"/>
                <a:satOff val="-33616"/>
                <a:lumOff val="-1961"/>
                <a:alphaOff val="0"/>
                <a:shade val="100000"/>
              </a:schemeClr>
            </a:gs>
            <a:gs pos="100000">
              <a:schemeClr val="accent2">
                <a:hueOff val="521907"/>
                <a:satOff val="-33616"/>
                <a:lumOff val="-1961"/>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521907"/>
              <a:satOff val="-33616"/>
              <a:lumOff val="-1961"/>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ZA" sz="1200" kern="1200"/>
        </a:p>
      </dsp:txBody>
      <dsp:txXfrm>
        <a:off x="3456234" y="1057280"/>
        <a:ext cx="227156" cy="2463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63D77A55-60EF-42A7-8BCF-167FD9B794B3}" type="datetimeFigureOut">
              <a:rPr lang="en-ZA"/>
              <a:pPr>
                <a:defRPr/>
              </a:pPr>
              <a:t>2011/01/24</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Z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ZA"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3C4EEDFC-6376-478B-9D68-EA3DE83B6689}" type="slidenum">
              <a:rPr lang="en-ZA"/>
              <a:pPr>
                <a:defRPr/>
              </a:pPr>
              <a:t>‹#›</a:t>
            </a:fld>
            <a:endParaRPr lang="en-ZA"/>
          </a:p>
        </p:txBody>
      </p:sp>
    </p:spTree>
    <p:extLst>
      <p:ext uri="{BB962C8B-B14F-4D97-AF65-F5344CB8AC3E}">
        <p14:creationId xmlns:p14="http://schemas.microsoft.com/office/powerpoint/2010/main" val="23905694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ZA" dirty="0"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697CE7F-F3C2-4EE1-BC90-BB063C3C1E66}" type="slidenum">
              <a:rPr lang="en-ZA"/>
              <a:pPr fontAlgn="base">
                <a:spcBef>
                  <a:spcPct val="0"/>
                </a:spcBef>
                <a:spcAft>
                  <a:spcPct val="0"/>
                </a:spcAft>
              </a:pPr>
              <a:t>30</a:t>
            </a:fld>
            <a:endParaRPr lang="en-Z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FE99D-CBDB-4DC7-AA00-B5906A50B6B8}" type="slidenum">
              <a:rPr lang="en-US"/>
              <a:pPr/>
              <a:t>37</a:t>
            </a:fld>
            <a:endParaRPr lang="en-US"/>
          </a:p>
        </p:txBody>
      </p:sp>
      <p:sp>
        <p:nvSpPr>
          <p:cNvPr id="1327106" name="Rectangle 2"/>
          <p:cNvSpPr>
            <a:spLocks noGrp="1" noRot="1" noChangeAspect="1" noChangeArrowheads="1" noTextEdit="1"/>
          </p:cNvSpPr>
          <p:nvPr>
            <p:ph type="sldImg"/>
          </p:nvPr>
        </p:nvSpPr>
        <p:spPr>
          <a:ln/>
        </p:spPr>
      </p:sp>
      <p:sp>
        <p:nvSpPr>
          <p:cNvPr id="1327107" name="Rectangle 3"/>
          <p:cNvSpPr>
            <a:spLocks noGrp="1" noChangeArrowheads="1"/>
          </p:cNvSpPr>
          <p:nvPr>
            <p:ph type="body" idx="1"/>
          </p:nvPr>
        </p:nvSpPr>
        <p:spPr/>
        <p:txBody>
          <a:bodyPr/>
          <a:lstStyle/>
          <a:p>
            <a:r>
              <a:rPr lang="en-US"/>
              <a:t>When we start building a dataset, we know the most about what steps we are taking to create it. Over time, memory of the detail begins to fade. Circumstances in life can intervene, and eventually the knowledge about the dataset is gone. Without a metadata record, this data might be unusable.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35058-775D-42A5-8C76-F1F875EDA820}"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134D54-040C-4466-A132-138E67558F6A}" type="slidenum">
              <a:rPr lang="en-US" smtClean="0"/>
              <a:pPr/>
              <a:t>39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134D54-040C-4466-A132-138E67558F6A}" type="slidenum">
              <a:rPr lang="en-US" smtClean="0"/>
              <a:pPr/>
              <a:t>40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ZA"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0464A8-4D1D-4E02-A985-DDA3E3290261}" type="slidenum">
              <a:rPr lang="en-ZA"/>
              <a:pPr fontAlgn="base">
                <a:spcBef>
                  <a:spcPct val="0"/>
                </a:spcBef>
                <a:spcAft>
                  <a:spcPct val="0"/>
                </a:spcAft>
              </a:pPr>
              <a:t>50</a:t>
            </a:fld>
            <a:endParaRPr lang="en-Z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9F94742A-F8E5-406A-AA21-9509473F4C20}" type="datetimeFigureOut">
              <a:rPr lang="en-US"/>
              <a:pPr>
                <a:defRPr/>
              </a:pPr>
              <a:t>1/24/2011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D2AED00D-D950-4EDC-B6E7-0D007547A5E5}" type="slidenum">
              <a:rPr lang="en-ZA"/>
              <a:pPr>
                <a:defRPr/>
              </a:pPr>
              <a:t>‹#›</a:t>
            </a:fld>
            <a:endParaRPr lang="en-ZA"/>
          </a:p>
        </p:txBody>
      </p:sp>
    </p:spTree>
    <p:extLst>
      <p:ext uri="{BB962C8B-B14F-4D97-AF65-F5344CB8AC3E}">
        <p14:creationId xmlns:p14="http://schemas.microsoft.com/office/powerpoint/2010/main" val="3787533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641EEA71-3B3E-4F20-B8D5-63D17B221C1F}" type="datetimeFigureOut">
              <a:rPr lang="en-US"/>
              <a:pPr>
                <a:defRPr/>
              </a:pPr>
              <a:t>1/24/2011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C7DC0590-283A-4C86-8EEF-C03D94E1E4F3}" type="slidenum">
              <a:rPr lang="en-ZA"/>
              <a:pPr>
                <a:defRPr/>
              </a:pPr>
              <a:t>‹#›</a:t>
            </a:fld>
            <a:endParaRPr lang="en-ZA"/>
          </a:p>
        </p:txBody>
      </p:sp>
    </p:spTree>
    <p:extLst>
      <p:ext uri="{BB962C8B-B14F-4D97-AF65-F5344CB8AC3E}">
        <p14:creationId xmlns:p14="http://schemas.microsoft.com/office/powerpoint/2010/main" val="1032098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4C614EA1-E3E3-4B44-8B06-EDE59799D310}" type="datetimeFigureOut">
              <a:rPr lang="en-US"/>
              <a:pPr>
                <a:defRPr/>
              </a:pPr>
              <a:t>1/24/2011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7EBAABF1-BAF1-4984-9729-A6473E7A1780}" type="slidenum">
              <a:rPr lang="en-ZA"/>
              <a:pPr>
                <a:defRPr/>
              </a:pPr>
              <a:t>‹#›</a:t>
            </a:fld>
            <a:endParaRPr lang="en-ZA"/>
          </a:p>
        </p:txBody>
      </p:sp>
    </p:spTree>
    <p:extLst>
      <p:ext uri="{BB962C8B-B14F-4D97-AF65-F5344CB8AC3E}">
        <p14:creationId xmlns:p14="http://schemas.microsoft.com/office/powerpoint/2010/main" val="2468055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DC50DDDB-EFBF-4644-B01C-49EF231F1EEE}" type="slidenum">
              <a:rPr lang="en-GB"/>
              <a:pPr>
                <a:defRPr/>
              </a:pPr>
              <a:t>‹#›</a:t>
            </a:fld>
            <a:endParaRPr lang="en-GB"/>
          </a:p>
        </p:txBody>
      </p:sp>
    </p:spTree>
    <p:extLst>
      <p:ext uri="{BB962C8B-B14F-4D97-AF65-F5344CB8AC3E}">
        <p14:creationId xmlns:p14="http://schemas.microsoft.com/office/powerpoint/2010/main" val="3236348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B433236E-BA88-4C1B-8EA7-8AFA61B36F13}" type="datetimeFigureOut">
              <a:rPr lang="en-US"/>
              <a:pPr>
                <a:defRPr/>
              </a:pPr>
              <a:t>1/24/2011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67449BA5-2CEE-45A1-9389-4C9064E703C9}" type="slidenum">
              <a:rPr lang="en-ZA"/>
              <a:pPr>
                <a:defRPr/>
              </a:pPr>
              <a:t>‹#›</a:t>
            </a:fld>
            <a:endParaRPr lang="en-ZA"/>
          </a:p>
        </p:txBody>
      </p:sp>
    </p:spTree>
    <p:extLst>
      <p:ext uri="{BB962C8B-B14F-4D97-AF65-F5344CB8AC3E}">
        <p14:creationId xmlns:p14="http://schemas.microsoft.com/office/powerpoint/2010/main" val="1395940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1E14B8B-EC61-4F55-805E-94E9A03A40CD}" type="datetimeFigureOut">
              <a:rPr lang="en-US"/>
              <a:pPr>
                <a:defRPr/>
              </a:pPr>
              <a:t>1/24/2011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44C35012-6022-49CD-9DFF-B96FABA4A1C8}" type="slidenum">
              <a:rPr lang="en-ZA"/>
              <a:pPr>
                <a:defRPr/>
              </a:pPr>
              <a:t>‹#›</a:t>
            </a:fld>
            <a:endParaRPr lang="en-ZA"/>
          </a:p>
        </p:txBody>
      </p:sp>
    </p:spTree>
    <p:extLst>
      <p:ext uri="{BB962C8B-B14F-4D97-AF65-F5344CB8AC3E}">
        <p14:creationId xmlns:p14="http://schemas.microsoft.com/office/powerpoint/2010/main" val="1304126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8AC29A16-8743-4565-B686-687446933EBA}" type="datetimeFigureOut">
              <a:rPr lang="en-US"/>
              <a:pPr>
                <a:defRPr/>
              </a:pPr>
              <a:t>1/24/2011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41A5FA36-09BE-43E2-B5FF-0C9E013EB88C}" type="slidenum">
              <a:rPr lang="en-ZA"/>
              <a:pPr>
                <a:defRPr/>
              </a:pPr>
              <a:t>‹#›</a:t>
            </a:fld>
            <a:endParaRPr lang="en-ZA"/>
          </a:p>
        </p:txBody>
      </p:sp>
    </p:spTree>
    <p:extLst>
      <p:ext uri="{BB962C8B-B14F-4D97-AF65-F5344CB8AC3E}">
        <p14:creationId xmlns:p14="http://schemas.microsoft.com/office/powerpoint/2010/main" val="1328637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47464A12-5465-425B-BE3A-25B971C4BF4C}" type="datetimeFigureOut">
              <a:rPr lang="en-US"/>
              <a:pPr>
                <a:defRPr/>
              </a:pPr>
              <a:t>1/24/2011</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p>
        </p:txBody>
      </p:sp>
      <p:sp>
        <p:nvSpPr>
          <p:cNvPr id="9" name="Slide Number Placeholder 5"/>
          <p:cNvSpPr>
            <a:spLocks noGrp="1"/>
          </p:cNvSpPr>
          <p:nvPr>
            <p:ph type="sldNum" sz="quarter" idx="12"/>
          </p:nvPr>
        </p:nvSpPr>
        <p:spPr/>
        <p:txBody>
          <a:bodyPr/>
          <a:lstStyle>
            <a:lvl1pPr>
              <a:defRPr/>
            </a:lvl1pPr>
          </a:lstStyle>
          <a:p>
            <a:pPr>
              <a:defRPr/>
            </a:pPr>
            <a:fld id="{95E46CC1-EFF9-4F66-96DF-582CA0EA0A44}" type="slidenum">
              <a:rPr lang="en-ZA"/>
              <a:pPr>
                <a:defRPr/>
              </a:pPr>
              <a:t>‹#›</a:t>
            </a:fld>
            <a:endParaRPr lang="en-ZA"/>
          </a:p>
        </p:txBody>
      </p:sp>
    </p:spTree>
    <p:extLst>
      <p:ext uri="{BB962C8B-B14F-4D97-AF65-F5344CB8AC3E}">
        <p14:creationId xmlns:p14="http://schemas.microsoft.com/office/powerpoint/2010/main" val="182913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C3EA5285-8BD2-4909-8DE7-A9A005E926EA}" type="datetimeFigureOut">
              <a:rPr lang="en-US"/>
              <a:pPr>
                <a:defRPr/>
              </a:pPr>
              <a:t>1/24/2011</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p>
        </p:txBody>
      </p:sp>
      <p:sp>
        <p:nvSpPr>
          <p:cNvPr id="5" name="Slide Number Placeholder 5"/>
          <p:cNvSpPr>
            <a:spLocks noGrp="1"/>
          </p:cNvSpPr>
          <p:nvPr>
            <p:ph type="sldNum" sz="quarter" idx="12"/>
          </p:nvPr>
        </p:nvSpPr>
        <p:spPr/>
        <p:txBody>
          <a:bodyPr/>
          <a:lstStyle>
            <a:lvl1pPr>
              <a:defRPr/>
            </a:lvl1pPr>
          </a:lstStyle>
          <a:p>
            <a:pPr>
              <a:defRPr/>
            </a:pPr>
            <a:fld id="{FA40EA10-B83D-4138-B6A4-F865C4A0D531}" type="slidenum">
              <a:rPr lang="en-ZA"/>
              <a:pPr>
                <a:defRPr/>
              </a:pPr>
              <a:t>‹#›</a:t>
            </a:fld>
            <a:endParaRPr lang="en-ZA"/>
          </a:p>
        </p:txBody>
      </p:sp>
    </p:spTree>
    <p:extLst>
      <p:ext uri="{BB962C8B-B14F-4D97-AF65-F5344CB8AC3E}">
        <p14:creationId xmlns:p14="http://schemas.microsoft.com/office/powerpoint/2010/main" val="1330237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D6629F-F58F-4953-B730-407A1AC9BA43}" type="datetimeFigureOut">
              <a:rPr lang="en-US"/>
              <a:pPr>
                <a:defRPr/>
              </a:pPr>
              <a:t>1/24/2011</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p>
        </p:txBody>
      </p:sp>
      <p:sp>
        <p:nvSpPr>
          <p:cNvPr id="4" name="Slide Number Placeholder 5"/>
          <p:cNvSpPr>
            <a:spLocks noGrp="1"/>
          </p:cNvSpPr>
          <p:nvPr>
            <p:ph type="sldNum" sz="quarter" idx="12"/>
          </p:nvPr>
        </p:nvSpPr>
        <p:spPr/>
        <p:txBody>
          <a:bodyPr/>
          <a:lstStyle>
            <a:lvl1pPr>
              <a:defRPr/>
            </a:lvl1pPr>
          </a:lstStyle>
          <a:p>
            <a:pPr>
              <a:defRPr/>
            </a:pPr>
            <a:fld id="{6C0530AA-C774-4C52-B8E3-0FAE2589C6CD}" type="slidenum">
              <a:rPr lang="en-ZA"/>
              <a:pPr>
                <a:defRPr/>
              </a:pPr>
              <a:t>‹#›</a:t>
            </a:fld>
            <a:endParaRPr lang="en-ZA"/>
          </a:p>
        </p:txBody>
      </p:sp>
    </p:spTree>
    <p:extLst>
      <p:ext uri="{BB962C8B-B14F-4D97-AF65-F5344CB8AC3E}">
        <p14:creationId xmlns:p14="http://schemas.microsoft.com/office/powerpoint/2010/main" val="1420040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651DD7-AF97-41B7-BB03-64AD694E4ACB}" type="datetimeFigureOut">
              <a:rPr lang="en-US"/>
              <a:pPr>
                <a:defRPr/>
              </a:pPr>
              <a:t>1/24/2011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9E5C30A8-F95E-4F28-A4B1-01AD61E1BF60}" type="slidenum">
              <a:rPr lang="en-ZA"/>
              <a:pPr>
                <a:defRPr/>
              </a:pPr>
              <a:t>‹#›</a:t>
            </a:fld>
            <a:endParaRPr lang="en-ZA"/>
          </a:p>
        </p:txBody>
      </p:sp>
    </p:spTree>
    <p:extLst>
      <p:ext uri="{BB962C8B-B14F-4D97-AF65-F5344CB8AC3E}">
        <p14:creationId xmlns:p14="http://schemas.microsoft.com/office/powerpoint/2010/main" val="176204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25329547-1D91-4290-A939-A4C295C8026D}" type="datetimeFigureOut">
              <a:rPr lang="en-US"/>
              <a:pPr>
                <a:defRPr/>
              </a:pPr>
              <a:t>1/24/2011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7AD98CE0-6960-4870-BBE4-5FDAA5D446A5}" type="slidenum">
              <a:rPr lang="en-ZA"/>
              <a:pPr>
                <a:defRPr/>
              </a:pPr>
              <a:t>‹#›</a:t>
            </a:fld>
            <a:endParaRPr lang="en-ZA"/>
          </a:p>
        </p:txBody>
      </p:sp>
    </p:spTree>
    <p:extLst>
      <p:ext uri="{BB962C8B-B14F-4D97-AF65-F5344CB8AC3E}">
        <p14:creationId xmlns:p14="http://schemas.microsoft.com/office/powerpoint/2010/main" val="100504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9EC05A-F12B-471D-8064-C5C11F62FA19}" type="datetimeFigureOut">
              <a:rPr lang="en-US"/>
              <a:pPr>
                <a:defRPr/>
              </a:pPr>
              <a:t>1/24/2011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A5B629AF-6C53-47EC-B459-7611F4DC465A}" type="slidenum">
              <a:rPr lang="en-ZA"/>
              <a:pPr>
                <a:defRPr/>
              </a:pPr>
              <a:t>‹#›</a:t>
            </a:fld>
            <a:endParaRPr lang="en-ZA"/>
          </a:p>
        </p:txBody>
      </p:sp>
    </p:spTree>
    <p:extLst>
      <p:ext uri="{BB962C8B-B14F-4D97-AF65-F5344CB8AC3E}">
        <p14:creationId xmlns:p14="http://schemas.microsoft.com/office/powerpoint/2010/main" val="1803472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39CDA118-DA09-4BBC-8414-1FD0315EC06C}" type="datetimeFigureOut">
              <a:rPr lang="en-US"/>
              <a:pPr>
                <a:defRPr/>
              </a:pPr>
              <a:t>1/24/2011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8EC14936-A9C5-44A9-B560-036C995C0896}" type="slidenum">
              <a:rPr lang="en-ZA"/>
              <a:pPr>
                <a:defRPr/>
              </a:pPr>
              <a:t>‹#›</a:t>
            </a:fld>
            <a:endParaRPr lang="en-ZA"/>
          </a:p>
        </p:txBody>
      </p:sp>
    </p:spTree>
    <p:extLst>
      <p:ext uri="{BB962C8B-B14F-4D97-AF65-F5344CB8AC3E}">
        <p14:creationId xmlns:p14="http://schemas.microsoft.com/office/powerpoint/2010/main" val="676302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26CA327B-5306-4CAB-917F-656ADCE95475}" type="datetimeFigureOut">
              <a:rPr lang="en-US"/>
              <a:pPr>
                <a:defRPr/>
              </a:pPr>
              <a:t>1/24/2011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6744D366-4D12-4C80-AA89-0E54C0B2918C}" type="slidenum">
              <a:rPr lang="en-ZA"/>
              <a:pPr>
                <a:defRPr/>
              </a:pPr>
              <a:t>‹#›</a:t>
            </a:fld>
            <a:endParaRPr lang="en-ZA"/>
          </a:p>
        </p:txBody>
      </p:sp>
    </p:spTree>
    <p:extLst>
      <p:ext uri="{BB962C8B-B14F-4D97-AF65-F5344CB8AC3E}">
        <p14:creationId xmlns:p14="http://schemas.microsoft.com/office/powerpoint/2010/main" val="68886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pPr>
              <a:defRPr/>
            </a:pPr>
            <a:fld id="{9F94742A-F8E5-406A-AA21-9509473F4C20}" type="datetimeFigureOut">
              <a:rPr lang="en-US" smtClean="0"/>
              <a:pPr>
                <a:defRPr/>
              </a:pPr>
              <a:t>1/24/2011</a:t>
            </a:fld>
            <a:endParaRPr lang="en-ZA"/>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defRPr/>
            </a:pPr>
            <a:fld id="{D2AED00D-D950-4EDC-B6E7-0D007547A5E5}" type="slidenum">
              <a:rPr lang="en-ZA" smtClean="0"/>
              <a:pPr>
                <a:defRPr/>
              </a:pPr>
              <a:t>‹#›</a:t>
            </a:fld>
            <a:endParaRPr lang="en-ZA"/>
          </a:p>
        </p:txBody>
      </p:sp>
      <p:sp>
        <p:nvSpPr>
          <p:cNvPr id="12" name="Footer Placeholder 11"/>
          <p:cNvSpPr>
            <a:spLocks noGrp="1"/>
          </p:cNvSpPr>
          <p:nvPr>
            <p:ph type="ftr" sz="quarter" idx="12"/>
          </p:nvPr>
        </p:nvSpPr>
        <p:spPr/>
        <p:txBody>
          <a:bodyPr/>
          <a:lstStyle>
            <a:lvl1pPr>
              <a:defRPr>
                <a:solidFill>
                  <a:schemeClr val="bg2"/>
                </a:solidFill>
              </a:defRPr>
            </a:lvl1pPr>
          </a:lstStyle>
          <a:p>
            <a:pPr>
              <a:defRPr/>
            </a:pPr>
            <a:endParaRPr lang="en-ZA"/>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25329547-1D91-4290-A939-A4C295C8026D}" type="datetimeFigureOut">
              <a:rPr lang="en-US" smtClean="0"/>
              <a:pPr>
                <a:defRPr/>
              </a:pPr>
              <a:t>1/24/2011</a:t>
            </a:fld>
            <a:endParaRPr lang="en-ZA"/>
          </a:p>
        </p:txBody>
      </p:sp>
      <p:sp>
        <p:nvSpPr>
          <p:cNvPr id="5" name="Footer Placeholder 4"/>
          <p:cNvSpPr>
            <a:spLocks noGrp="1"/>
          </p:cNvSpPr>
          <p:nvPr>
            <p:ph type="ftr" sz="quarter" idx="11"/>
          </p:nvPr>
        </p:nvSpPr>
        <p:spPr/>
        <p:txBody>
          <a:bodyPr/>
          <a:lstStyle/>
          <a:p>
            <a:pPr>
              <a:defRPr/>
            </a:pPr>
            <a:endParaRPr lang="en-ZA"/>
          </a:p>
        </p:txBody>
      </p:sp>
      <p:sp>
        <p:nvSpPr>
          <p:cNvPr id="6" name="Slide Number Placeholder 5"/>
          <p:cNvSpPr>
            <a:spLocks noGrp="1"/>
          </p:cNvSpPr>
          <p:nvPr>
            <p:ph type="sldNum" sz="quarter" idx="12"/>
          </p:nvPr>
        </p:nvSpPr>
        <p:spPr/>
        <p:txBody>
          <a:bodyPr/>
          <a:lstStyle/>
          <a:p>
            <a:pPr>
              <a:defRPr/>
            </a:pPr>
            <a:fld id="{7AD98CE0-6960-4870-BBE4-5FDAA5D446A5}" type="slidenum">
              <a:rPr lang="en-ZA" smtClean="0"/>
              <a:pPr>
                <a:defRPr/>
              </a:pPr>
              <a:t>‹#›</a:t>
            </a:fld>
            <a:endParaRPr lang="en-ZA"/>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pPr>
              <a:defRPr/>
            </a:pPr>
            <a:fld id="{6E940C00-89F6-4AB1-B2C5-BC450FB3A5B1}" type="datetimeFigureOut">
              <a:rPr lang="en-US" smtClean="0"/>
              <a:pPr>
                <a:defRPr/>
              </a:pPr>
              <a:t>1/24/2011</a:t>
            </a:fld>
            <a:endParaRPr lang="en-ZA"/>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defRPr/>
            </a:pPr>
            <a:fld id="{6CB50D90-6096-4DB5-AD9B-EEDDCAD68D38}" type="slidenum">
              <a:rPr lang="en-ZA" smtClean="0"/>
              <a:pPr>
                <a:defRPr/>
              </a:pPr>
              <a:t>‹#›</a:t>
            </a:fld>
            <a:endParaRPr lang="en-ZA"/>
          </a:p>
        </p:txBody>
      </p:sp>
      <p:sp>
        <p:nvSpPr>
          <p:cNvPr id="11" name="Footer Placeholder 10"/>
          <p:cNvSpPr>
            <a:spLocks noGrp="1"/>
          </p:cNvSpPr>
          <p:nvPr>
            <p:ph type="ftr" sz="quarter" idx="12"/>
          </p:nvPr>
        </p:nvSpPr>
        <p:spPr/>
        <p:txBody>
          <a:bodyPr/>
          <a:lstStyle>
            <a:lvl1pPr>
              <a:defRPr>
                <a:solidFill>
                  <a:srgbClr val="FFFFFF"/>
                </a:solidFill>
              </a:defRPr>
            </a:lvl1pPr>
          </a:lstStyle>
          <a:p>
            <a:pPr>
              <a:defRPr/>
            </a:pPr>
            <a:endParaRPr lang="en-ZA"/>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4779FB2E-F93F-4110-9B49-1D24EA8375AD}" type="datetimeFigureOut">
              <a:rPr lang="en-US" smtClean="0"/>
              <a:pPr>
                <a:defRPr/>
              </a:pPr>
              <a:t>1/24/2011</a:t>
            </a:fld>
            <a:endParaRPr lang="en-ZA"/>
          </a:p>
        </p:txBody>
      </p:sp>
      <p:sp>
        <p:nvSpPr>
          <p:cNvPr id="6" name="Footer Placeholder 5"/>
          <p:cNvSpPr>
            <a:spLocks noGrp="1"/>
          </p:cNvSpPr>
          <p:nvPr>
            <p:ph type="ftr" sz="quarter" idx="11"/>
          </p:nvPr>
        </p:nvSpPr>
        <p:spPr/>
        <p:txBody>
          <a:bodyPr/>
          <a:lstStyle/>
          <a:p>
            <a:pPr>
              <a:defRPr/>
            </a:pPr>
            <a:endParaRPr lang="en-ZA"/>
          </a:p>
        </p:txBody>
      </p:sp>
      <p:sp>
        <p:nvSpPr>
          <p:cNvPr id="7" name="Slide Number Placeholder 6"/>
          <p:cNvSpPr>
            <a:spLocks noGrp="1"/>
          </p:cNvSpPr>
          <p:nvPr>
            <p:ph type="sldNum" sz="quarter" idx="12"/>
          </p:nvPr>
        </p:nvSpPr>
        <p:spPr/>
        <p:txBody>
          <a:bodyPr/>
          <a:lstStyle/>
          <a:p>
            <a:pPr>
              <a:defRPr/>
            </a:pPr>
            <a:fld id="{0C9A744C-4238-40E5-AF4B-C2B2F01120AC}" type="slidenum">
              <a:rPr lang="en-ZA" smtClean="0"/>
              <a:pPr>
                <a:defRPr/>
              </a:pPr>
              <a:t>‹#›</a:t>
            </a:fld>
            <a:endParaRPr lang="en-ZA"/>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0779F9DE-BFBD-454A-824D-6235AB5DC2EC}" type="datetimeFigureOut">
              <a:rPr lang="en-US" smtClean="0"/>
              <a:pPr>
                <a:defRPr/>
              </a:pPr>
              <a:t>1/24/2011</a:t>
            </a:fld>
            <a:endParaRPr lang="en-ZA"/>
          </a:p>
        </p:txBody>
      </p:sp>
      <p:sp>
        <p:nvSpPr>
          <p:cNvPr id="8" name="Footer Placeholder 7"/>
          <p:cNvSpPr>
            <a:spLocks noGrp="1"/>
          </p:cNvSpPr>
          <p:nvPr>
            <p:ph type="ftr" sz="quarter" idx="11"/>
          </p:nvPr>
        </p:nvSpPr>
        <p:spPr/>
        <p:txBody>
          <a:bodyPr/>
          <a:lstStyle/>
          <a:p>
            <a:pPr>
              <a:defRPr/>
            </a:pPr>
            <a:endParaRPr lang="en-ZA"/>
          </a:p>
        </p:txBody>
      </p:sp>
      <p:sp>
        <p:nvSpPr>
          <p:cNvPr id="9" name="Slide Number Placeholder 8"/>
          <p:cNvSpPr>
            <a:spLocks noGrp="1"/>
          </p:cNvSpPr>
          <p:nvPr>
            <p:ph type="sldNum" sz="quarter" idx="12"/>
          </p:nvPr>
        </p:nvSpPr>
        <p:spPr/>
        <p:txBody>
          <a:bodyPr/>
          <a:lstStyle/>
          <a:p>
            <a:pPr>
              <a:defRPr/>
            </a:pPr>
            <a:fld id="{260D4A5C-E7F7-4945-A760-FCDA26770000}" type="slidenum">
              <a:rPr lang="en-ZA" smtClean="0"/>
              <a:pPr>
                <a:defRPr/>
              </a:pPr>
              <a:t>‹#›</a:t>
            </a:fld>
            <a:endParaRPr lang="en-ZA"/>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806E2F0-4BD3-4574-98D0-29D10C50E14F}" type="datetimeFigureOut">
              <a:rPr lang="en-US" smtClean="0"/>
              <a:pPr>
                <a:defRPr/>
              </a:pPr>
              <a:t>1/24/2011</a:t>
            </a:fld>
            <a:endParaRPr lang="en-ZA"/>
          </a:p>
        </p:txBody>
      </p:sp>
      <p:sp>
        <p:nvSpPr>
          <p:cNvPr id="4" name="Footer Placeholder 3"/>
          <p:cNvSpPr>
            <a:spLocks noGrp="1"/>
          </p:cNvSpPr>
          <p:nvPr>
            <p:ph type="ftr" sz="quarter" idx="11"/>
          </p:nvPr>
        </p:nvSpPr>
        <p:spPr/>
        <p:txBody>
          <a:bodyPr/>
          <a:lstStyle/>
          <a:p>
            <a:pPr>
              <a:defRPr/>
            </a:pPr>
            <a:endParaRPr lang="en-ZA"/>
          </a:p>
        </p:txBody>
      </p:sp>
      <p:sp>
        <p:nvSpPr>
          <p:cNvPr id="5" name="Slide Number Placeholder 4"/>
          <p:cNvSpPr>
            <a:spLocks noGrp="1"/>
          </p:cNvSpPr>
          <p:nvPr>
            <p:ph type="sldNum" sz="quarter" idx="12"/>
          </p:nvPr>
        </p:nvSpPr>
        <p:spPr/>
        <p:txBody>
          <a:bodyPr/>
          <a:lstStyle/>
          <a:p>
            <a:pPr>
              <a:defRPr/>
            </a:pPr>
            <a:fld id="{88DBF74B-C4AD-4487-9EA4-60AA7626237C}" type="slidenum">
              <a:rPr lang="en-ZA" smtClean="0"/>
              <a:pPr>
                <a:defRPr/>
              </a:pPr>
              <a:t>‹#›</a:t>
            </a:fld>
            <a:endParaRPr lang="en-ZA"/>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a:defRPr/>
            </a:pPr>
            <a:fld id="{6D315E98-9D98-4D3D-8AF3-D8A36F4262B7}" type="datetimeFigureOut">
              <a:rPr lang="en-US" smtClean="0"/>
              <a:pPr>
                <a:defRPr/>
              </a:pPr>
              <a:t>1/24/2011</a:t>
            </a:fld>
            <a:endParaRPr lang="en-ZA"/>
          </a:p>
        </p:txBody>
      </p:sp>
      <p:sp>
        <p:nvSpPr>
          <p:cNvPr id="3" name="Footer Placeholder 2"/>
          <p:cNvSpPr>
            <a:spLocks noGrp="1"/>
          </p:cNvSpPr>
          <p:nvPr>
            <p:ph type="ftr" sz="quarter" idx="11"/>
          </p:nvPr>
        </p:nvSpPr>
        <p:spPr/>
        <p:txBody>
          <a:bodyPr/>
          <a:lstStyle/>
          <a:p>
            <a:pPr>
              <a:defRPr/>
            </a:pPr>
            <a:endParaRPr lang="en-ZA"/>
          </a:p>
        </p:txBody>
      </p:sp>
      <p:sp>
        <p:nvSpPr>
          <p:cNvPr id="4" name="Slide Number Placeholder 3"/>
          <p:cNvSpPr>
            <a:spLocks noGrp="1"/>
          </p:cNvSpPr>
          <p:nvPr>
            <p:ph type="sldNum" sz="quarter" idx="12"/>
          </p:nvPr>
        </p:nvSpPr>
        <p:spPr/>
        <p:txBody>
          <a:bodyPr/>
          <a:lstStyle/>
          <a:p>
            <a:pPr>
              <a:defRPr/>
            </a:pPr>
            <a:fld id="{4D6E80B1-9C1A-4CA3-BCDA-089DF658B9BC}" type="slidenum">
              <a:rPr lang="en-ZA" smtClean="0"/>
              <a:pPr>
                <a:defRPr/>
              </a:pPr>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E940C00-89F6-4AB1-B2C5-BC450FB3A5B1}" type="datetimeFigureOut">
              <a:rPr lang="en-US"/>
              <a:pPr>
                <a:defRPr/>
              </a:pPr>
              <a:t>1/24/2011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6CB50D90-6096-4DB5-AD9B-EEDDCAD68D38}" type="slidenum">
              <a:rPr lang="en-ZA"/>
              <a:pPr>
                <a:defRPr/>
              </a:pPr>
              <a:t>‹#›</a:t>
            </a:fld>
            <a:endParaRPr lang="en-ZA"/>
          </a:p>
        </p:txBody>
      </p:sp>
    </p:spTree>
    <p:extLst>
      <p:ext uri="{BB962C8B-B14F-4D97-AF65-F5344CB8AC3E}">
        <p14:creationId xmlns:p14="http://schemas.microsoft.com/office/powerpoint/2010/main" val="2191746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E0D8F56-6F14-4696-B586-DCD17B5F05B8}" type="datetimeFigureOut">
              <a:rPr lang="en-US" smtClean="0"/>
              <a:pPr>
                <a:defRPr/>
              </a:pPr>
              <a:t>1/24/2011</a:t>
            </a:fld>
            <a:endParaRPr lang="en-ZA"/>
          </a:p>
        </p:txBody>
      </p:sp>
      <p:sp>
        <p:nvSpPr>
          <p:cNvPr id="6" name="Footer Placeholder 5"/>
          <p:cNvSpPr>
            <a:spLocks noGrp="1"/>
          </p:cNvSpPr>
          <p:nvPr>
            <p:ph type="ftr" sz="quarter" idx="11"/>
          </p:nvPr>
        </p:nvSpPr>
        <p:spPr/>
        <p:txBody>
          <a:bodyPr/>
          <a:lstStyle/>
          <a:p>
            <a:pPr>
              <a:defRPr/>
            </a:pPr>
            <a:endParaRPr lang="en-ZA"/>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pPr>
              <a:defRPr/>
            </a:pPr>
            <a:fld id="{940A3349-C513-4604-9BBA-20763174D388}" type="slidenum">
              <a:rPr lang="en-ZA" smtClean="0"/>
              <a:pPr>
                <a:defRPr/>
              </a:pPr>
              <a:t>‹#›</a:t>
            </a:fld>
            <a:endParaRPr lang="en-ZA"/>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2AFC92E-B84C-45D6-80A4-B3D3B038E2B1}" type="datetimeFigureOut">
              <a:rPr lang="en-US" smtClean="0"/>
              <a:pPr>
                <a:defRPr/>
              </a:pPr>
              <a:t>1/24/2011</a:t>
            </a:fld>
            <a:endParaRPr lang="en-ZA"/>
          </a:p>
        </p:txBody>
      </p:sp>
      <p:sp>
        <p:nvSpPr>
          <p:cNvPr id="6" name="Footer Placeholder 5"/>
          <p:cNvSpPr>
            <a:spLocks noGrp="1"/>
          </p:cNvSpPr>
          <p:nvPr>
            <p:ph type="ftr" sz="quarter" idx="11"/>
          </p:nvPr>
        </p:nvSpPr>
        <p:spPr/>
        <p:txBody>
          <a:bodyPr/>
          <a:lstStyle/>
          <a:p>
            <a:pPr>
              <a:defRPr/>
            </a:pPr>
            <a:endParaRPr lang="en-ZA"/>
          </a:p>
        </p:txBody>
      </p:sp>
      <p:sp>
        <p:nvSpPr>
          <p:cNvPr id="7" name="Slide Number Placeholder 6"/>
          <p:cNvSpPr>
            <a:spLocks noGrp="1"/>
          </p:cNvSpPr>
          <p:nvPr>
            <p:ph type="sldNum" sz="quarter" idx="12"/>
          </p:nvPr>
        </p:nvSpPr>
        <p:spPr/>
        <p:txBody>
          <a:bodyPr/>
          <a:lstStyle/>
          <a:p>
            <a:pPr>
              <a:defRPr/>
            </a:pPr>
            <a:fld id="{6DFA900A-F544-4817-B663-034D11493FEC}" type="slidenum">
              <a:rPr lang="en-ZA" smtClean="0"/>
              <a:pPr>
                <a:defRPr/>
              </a:pPr>
              <a:t>‹#›</a:t>
            </a:fld>
            <a:endParaRPr lang="en-ZA"/>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41EEA71-3B3E-4F20-B8D5-63D17B221C1F}" type="datetimeFigureOut">
              <a:rPr lang="en-US" smtClean="0"/>
              <a:pPr>
                <a:defRPr/>
              </a:pPr>
              <a:t>1/24/2011</a:t>
            </a:fld>
            <a:endParaRPr lang="en-ZA"/>
          </a:p>
        </p:txBody>
      </p:sp>
      <p:sp>
        <p:nvSpPr>
          <p:cNvPr id="5" name="Footer Placeholder 4"/>
          <p:cNvSpPr>
            <a:spLocks noGrp="1"/>
          </p:cNvSpPr>
          <p:nvPr>
            <p:ph type="ftr" sz="quarter" idx="11"/>
          </p:nvPr>
        </p:nvSpPr>
        <p:spPr/>
        <p:txBody>
          <a:bodyPr/>
          <a:lstStyle/>
          <a:p>
            <a:pPr>
              <a:defRPr/>
            </a:pPr>
            <a:endParaRPr lang="en-ZA"/>
          </a:p>
        </p:txBody>
      </p:sp>
      <p:sp>
        <p:nvSpPr>
          <p:cNvPr id="6" name="Slide Number Placeholder 5"/>
          <p:cNvSpPr>
            <a:spLocks noGrp="1"/>
          </p:cNvSpPr>
          <p:nvPr>
            <p:ph type="sldNum" sz="quarter" idx="12"/>
          </p:nvPr>
        </p:nvSpPr>
        <p:spPr/>
        <p:txBody>
          <a:bodyPr/>
          <a:lstStyle/>
          <a:p>
            <a:pPr>
              <a:defRPr/>
            </a:pPr>
            <a:fld id="{C7DC0590-283A-4C86-8EEF-C03D94E1E4F3}" type="slidenum">
              <a:rPr lang="en-ZA" smtClean="0"/>
              <a:pPr>
                <a:defRPr/>
              </a:pPr>
              <a:t>‹#›</a:t>
            </a:fld>
            <a:endParaRPr lang="en-Z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C614EA1-E3E3-4B44-8B06-EDE59799D310}" type="datetimeFigureOut">
              <a:rPr lang="en-US" smtClean="0"/>
              <a:pPr>
                <a:defRPr/>
              </a:pPr>
              <a:t>1/24/2011</a:t>
            </a:fld>
            <a:endParaRPr lang="en-ZA"/>
          </a:p>
        </p:txBody>
      </p:sp>
      <p:sp>
        <p:nvSpPr>
          <p:cNvPr id="5" name="Footer Placeholder 4"/>
          <p:cNvSpPr>
            <a:spLocks noGrp="1"/>
          </p:cNvSpPr>
          <p:nvPr>
            <p:ph type="ftr" sz="quarter" idx="11"/>
          </p:nvPr>
        </p:nvSpPr>
        <p:spPr/>
        <p:txBody>
          <a:bodyPr/>
          <a:lstStyle/>
          <a:p>
            <a:pPr>
              <a:defRPr/>
            </a:pPr>
            <a:endParaRPr lang="en-ZA"/>
          </a:p>
        </p:txBody>
      </p:sp>
      <p:sp>
        <p:nvSpPr>
          <p:cNvPr id="6" name="Slide Number Placeholder 5"/>
          <p:cNvSpPr>
            <a:spLocks noGrp="1"/>
          </p:cNvSpPr>
          <p:nvPr>
            <p:ph type="sldNum" sz="quarter" idx="12"/>
          </p:nvPr>
        </p:nvSpPr>
        <p:spPr/>
        <p:txBody>
          <a:bodyPr/>
          <a:lstStyle>
            <a:lvl1pPr>
              <a:defRPr>
                <a:solidFill>
                  <a:schemeClr val="bg2"/>
                </a:solidFill>
              </a:defRPr>
            </a:lvl1pPr>
          </a:lstStyle>
          <a:p>
            <a:pPr>
              <a:defRPr/>
            </a:pPr>
            <a:fld id="{7EBAABF1-BAF1-4984-9729-A6473E7A1780}" type="slidenum">
              <a:rPr lang="en-ZA" smtClean="0"/>
              <a:pPr>
                <a:defRPr/>
              </a:pPr>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4779FB2E-F93F-4110-9B49-1D24EA8375AD}" type="datetimeFigureOut">
              <a:rPr lang="en-US"/>
              <a:pPr>
                <a:defRPr/>
              </a:pPr>
              <a:t>1/24/2011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0C9A744C-4238-40E5-AF4B-C2B2F01120AC}" type="slidenum">
              <a:rPr lang="en-ZA"/>
              <a:pPr>
                <a:defRPr/>
              </a:pPr>
              <a:t>‹#›</a:t>
            </a:fld>
            <a:endParaRPr lang="en-ZA"/>
          </a:p>
        </p:txBody>
      </p:sp>
    </p:spTree>
    <p:extLst>
      <p:ext uri="{BB962C8B-B14F-4D97-AF65-F5344CB8AC3E}">
        <p14:creationId xmlns:p14="http://schemas.microsoft.com/office/powerpoint/2010/main" val="123941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0779F9DE-BFBD-454A-824D-6235AB5DC2EC}" type="datetimeFigureOut">
              <a:rPr lang="en-US"/>
              <a:pPr>
                <a:defRPr/>
              </a:pPr>
              <a:t>1/24/2011</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p>
        </p:txBody>
      </p:sp>
      <p:sp>
        <p:nvSpPr>
          <p:cNvPr id="9" name="Slide Number Placeholder 5"/>
          <p:cNvSpPr>
            <a:spLocks noGrp="1"/>
          </p:cNvSpPr>
          <p:nvPr>
            <p:ph type="sldNum" sz="quarter" idx="12"/>
          </p:nvPr>
        </p:nvSpPr>
        <p:spPr/>
        <p:txBody>
          <a:bodyPr/>
          <a:lstStyle>
            <a:lvl1pPr>
              <a:defRPr/>
            </a:lvl1pPr>
          </a:lstStyle>
          <a:p>
            <a:pPr>
              <a:defRPr/>
            </a:pPr>
            <a:fld id="{260D4A5C-E7F7-4945-A760-FCDA26770000}" type="slidenum">
              <a:rPr lang="en-ZA"/>
              <a:pPr>
                <a:defRPr/>
              </a:pPr>
              <a:t>‹#›</a:t>
            </a:fld>
            <a:endParaRPr lang="en-ZA"/>
          </a:p>
        </p:txBody>
      </p:sp>
    </p:spTree>
    <p:extLst>
      <p:ext uri="{BB962C8B-B14F-4D97-AF65-F5344CB8AC3E}">
        <p14:creationId xmlns:p14="http://schemas.microsoft.com/office/powerpoint/2010/main" val="3520750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5806E2F0-4BD3-4574-98D0-29D10C50E14F}" type="datetimeFigureOut">
              <a:rPr lang="en-US"/>
              <a:pPr>
                <a:defRPr/>
              </a:pPr>
              <a:t>1/24/2011</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p>
        </p:txBody>
      </p:sp>
      <p:sp>
        <p:nvSpPr>
          <p:cNvPr id="5" name="Slide Number Placeholder 5"/>
          <p:cNvSpPr>
            <a:spLocks noGrp="1"/>
          </p:cNvSpPr>
          <p:nvPr>
            <p:ph type="sldNum" sz="quarter" idx="12"/>
          </p:nvPr>
        </p:nvSpPr>
        <p:spPr/>
        <p:txBody>
          <a:bodyPr/>
          <a:lstStyle>
            <a:lvl1pPr>
              <a:defRPr/>
            </a:lvl1pPr>
          </a:lstStyle>
          <a:p>
            <a:pPr>
              <a:defRPr/>
            </a:pPr>
            <a:fld id="{88DBF74B-C4AD-4487-9EA4-60AA7626237C}" type="slidenum">
              <a:rPr lang="en-ZA"/>
              <a:pPr>
                <a:defRPr/>
              </a:pPr>
              <a:t>‹#›</a:t>
            </a:fld>
            <a:endParaRPr lang="en-ZA"/>
          </a:p>
        </p:txBody>
      </p:sp>
    </p:spTree>
    <p:extLst>
      <p:ext uri="{BB962C8B-B14F-4D97-AF65-F5344CB8AC3E}">
        <p14:creationId xmlns:p14="http://schemas.microsoft.com/office/powerpoint/2010/main" val="324107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315E98-9D98-4D3D-8AF3-D8A36F4262B7}" type="datetimeFigureOut">
              <a:rPr lang="en-US"/>
              <a:pPr>
                <a:defRPr/>
              </a:pPr>
              <a:t>1/24/2011</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p>
        </p:txBody>
      </p:sp>
      <p:sp>
        <p:nvSpPr>
          <p:cNvPr id="4" name="Slide Number Placeholder 5"/>
          <p:cNvSpPr>
            <a:spLocks noGrp="1"/>
          </p:cNvSpPr>
          <p:nvPr>
            <p:ph type="sldNum" sz="quarter" idx="12"/>
          </p:nvPr>
        </p:nvSpPr>
        <p:spPr/>
        <p:txBody>
          <a:bodyPr/>
          <a:lstStyle>
            <a:lvl1pPr>
              <a:defRPr/>
            </a:lvl1pPr>
          </a:lstStyle>
          <a:p>
            <a:pPr>
              <a:defRPr/>
            </a:pPr>
            <a:fld id="{4D6E80B1-9C1A-4CA3-BCDA-089DF658B9BC}" type="slidenum">
              <a:rPr lang="en-ZA"/>
              <a:pPr>
                <a:defRPr/>
              </a:pPr>
              <a:t>‹#›</a:t>
            </a:fld>
            <a:endParaRPr lang="en-ZA"/>
          </a:p>
        </p:txBody>
      </p:sp>
    </p:spTree>
    <p:extLst>
      <p:ext uri="{BB962C8B-B14F-4D97-AF65-F5344CB8AC3E}">
        <p14:creationId xmlns:p14="http://schemas.microsoft.com/office/powerpoint/2010/main" val="1697509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E0D8F56-6F14-4696-B586-DCD17B5F05B8}" type="datetimeFigureOut">
              <a:rPr lang="en-US"/>
              <a:pPr>
                <a:defRPr/>
              </a:pPr>
              <a:t>1/24/2011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940A3349-C513-4604-9BBA-20763174D388}" type="slidenum">
              <a:rPr lang="en-ZA"/>
              <a:pPr>
                <a:defRPr/>
              </a:pPr>
              <a:t>‹#›</a:t>
            </a:fld>
            <a:endParaRPr lang="en-ZA"/>
          </a:p>
        </p:txBody>
      </p:sp>
    </p:spTree>
    <p:extLst>
      <p:ext uri="{BB962C8B-B14F-4D97-AF65-F5344CB8AC3E}">
        <p14:creationId xmlns:p14="http://schemas.microsoft.com/office/powerpoint/2010/main" val="880441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AFC92E-B84C-45D6-80A4-B3D3B038E2B1}" type="datetimeFigureOut">
              <a:rPr lang="en-US"/>
              <a:pPr>
                <a:defRPr/>
              </a:pPr>
              <a:t>1/24/2011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6DFA900A-F544-4817-B663-034D11493FEC}" type="slidenum">
              <a:rPr lang="en-ZA"/>
              <a:pPr>
                <a:defRPr/>
              </a:pPr>
              <a:t>‹#›</a:t>
            </a:fld>
            <a:endParaRPr lang="en-ZA"/>
          </a:p>
        </p:txBody>
      </p:sp>
    </p:spTree>
    <p:extLst>
      <p:ext uri="{BB962C8B-B14F-4D97-AF65-F5344CB8AC3E}">
        <p14:creationId xmlns:p14="http://schemas.microsoft.com/office/powerpoint/2010/main" val="321204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495300"/>
          </a:xfrm>
          <a:prstGeom prst="rect">
            <a:avLst/>
          </a:prstGeom>
          <a:solidFill>
            <a:schemeClr val="bg2">
              <a:lumMod val="90000"/>
            </a:schemeClr>
          </a:solidFill>
        </p:spPr>
        <p:txBody>
          <a:bodyPr vert="horz" lIns="91440" tIns="45720" rIns="91440" bIns="45720" rtlCol="0" anchor="ctr">
            <a:noAutofit/>
          </a:bodyPr>
          <a:lstStyle/>
          <a:p>
            <a:r>
              <a:rPr lang="en-US" smtClean="0"/>
              <a:t>Click to edit Master title style</a:t>
            </a:r>
            <a:endParaRPr lang="en-ZA"/>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5F8F98-6406-4ED4-91E5-7A636D7B9851}" type="datetimeFigureOut">
              <a:rPr lang="en-US"/>
              <a:pPr>
                <a:defRPr/>
              </a:pPr>
              <a:t>1/24/2011</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1F5170-577A-46CA-A080-B6D72E6BFBAB}" type="slidenum">
              <a:rPr lang="en-ZA"/>
              <a:pPr>
                <a:defRPr/>
              </a:pPr>
              <a:t>‹#›</a:t>
            </a:fld>
            <a:endParaRPr lang="en-ZA"/>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9" r:id="rId12"/>
  </p:sldLayoutIdLst>
  <p:txStyles>
    <p:title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Calibri" pitchFamily="34" charset="0"/>
        </a:defRPr>
      </a:lvl2pPr>
      <a:lvl3pPr algn="ctr" rtl="0" eaLnBrk="0" fontAlgn="base" hangingPunct="0">
        <a:spcBef>
          <a:spcPct val="0"/>
        </a:spcBef>
        <a:spcAft>
          <a:spcPct val="0"/>
        </a:spcAft>
        <a:defRPr sz="3200">
          <a:solidFill>
            <a:schemeClr val="tx1"/>
          </a:solidFill>
          <a:latin typeface="Calibri" pitchFamily="34" charset="0"/>
        </a:defRPr>
      </a:lvl3pPr>
      <a:lvl4pPr algn="ctr" rtl="0" eaLnBrk="0" fontAlgn="base" hangingPunct="0">
        <a:spcBef>
          <a:spcPct val="0"/>
        </a:spcBef>
        <a:spcAft>
          <a:spcPct val="0"/>
        </a:spcAft>
        <a:defRPr sz="3200">
          <a:solidFill>
            <a:schemeClr val="tx1"/>
          </a:solidFill>
          <a:latin typeface="Calibri" pitchFamily="34" charset="0"/>
        </a:defRPr>
      </a:lvl4pPr>
      <a:lvl5pPr algn="ctr" rtl="0" eaLnBrk="0" fontAlgn="base" hangingPunct="0">
        <a:spcBef>
          <a:spcPct val="0"/>
        </a:spcBef>
        <a:spcAft>
          <a:spcPct val="0"/>
        </a:spcAft>
        <a:defRPr sz="3200">
          <a:solidFill>
            <a:schemeClr val="tx1"/>
          </a:solidFill>
          <a:latin typeface="Calibri" pitchFamily="34" charset="0"/>
        </a:defRPr>
      </a:lvl5pPr>
      <a:lvl6pPr marL="457200" algn="ctr" rtl="0" fontAlgn="base">
        <a:spcBef>
          <a:spcPct val="0"/>
        </a:spcBef>
        <a:spcAft>
          <a:spcPct val="0"/>
        </a:spcAft>
        <a:defRPr sz="3200">
          <a:solidFill>
            <a:schemeClr val="tx1"/>
          </a:solidFill>
          <a:latin typeface="Calibri" pitchFamily="34" charset="0"/>
        </a:defRPr>
      </a:lvl6pPr>
      <a:lvl7pPr marL="914400" algn="ctr" rtl="0" fontAlgn="base">
        <a:spcBef>
          <a:spcPct val="0"/>
        </a:spcBef>
        <a:spcAft>
          <a:spcPct val="0"/>
        </a:spcAft>
        <a:defRPr sz="3200">
          <a:solidFill>
            <a:schemeClr val="tx1"/>
          </a:solidFill>
          <a:latin typeface="Calibri" pitchFamily="34" charset="0"/>
        </a:defRPr>
      </a:lvl7pPr>
      <a:lvl8pPr marL="1371600" algn="ctr" rtl="0" fontAlgn="base">
        <a:spcBef>
          <a:spcPct val="0"/>
        </a:spcBef>
        <a:spcAft>
          <a:spcPct val="0"/>
        </a:spcAft>
        <a:defRPr sz="3200">
          <a:solidFill>
            <a:schemeClr val="tx1"/>
          </a:solidFill>
          <a:latin typeface="Calibri" pitchFamily="34" charset="0"/>
        </a:defRPr>
      </a:lvl8pPr>
      <a:lvl9pPr marL="1828800" algn="ctr" rtl="0" fontAlgn="base">
        <a:spcBef>
          <a:spcPct val="0"/>
        </a:spcBef>
        <a:spcAft>
          <a:spcPct val="0"/>
        </a:spcAft>
        <a:defRPr sz="32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595313"/>
          </a:xfrm>
          <a:prstGeom prst="rect">
            <a:avLst/>
          </a:prstGeom>
          <a:solidFill>
            <a:schemeClr val="accent3">
              <a:lumMod val="40000"/>
              <a:lumOff val="60000"/>
            </a:schemeClr>
          </a:solidFill>
        </p:spPr>
        <p:txBody>
          <a:bodyPr vert="horz" lIns="91440" tIns="45720" rIns="91440" bIns="45720" rtlCol="0" anchor="ctr">
            <a:noAutofit/>
          </a:bodyPr>
          <a:lstStyle/>
          <a:p>
            <a:r>
              <a:rPr lang="en-US" smtClean="0"/>
              <a:t>Click to edit Master title style</a:t>
            </a:r>
            <a:endParaRPr lang="en-ZA"/>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6E84EBB-7511-4854-99E0-F86F26CDE8D6}" type="datetimeFigureOut">
              <a:rPr lang="en-US"/>
              <a:pPr>
                <a:defRPr/>
              </a:pPr>
              <a:t>1/24/2011</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A71247F-B3D9-4CAE-9E47-359AA69FF1D4}" type="slidenum">
              <a:rPr lang="en-ZA"/>
              <a:pPr>
                <a:defRPr/>
              </a:pPr>
              <a:t>‹#›</a:t>
            </a:fld>
            <a:endParaRPr lang="en-ZA"/>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xStyles>
    <p:titleStyle>
      <a:lvl1pPr algn="ctr" rtl="0" eaLnBrk="0" fontAlgn="base" hangingPunct="0">
        <a:spcBef>
          <a:spcPct val="0"/>
        </a:spcBef>
        <a:spcAft>
          <a:spcPct val="0"/>
        </a:spcAft>
        <a:defRPr sz="3600" kern="1200">
          <a:solidFill>
            <a:srgbClr val="4F6228"/>
          </a:solidFill>
          <a:latin typeface="+mj-lt"/>
          <a:ea typeface="+mj-ea"/>
          <a:cs typeface="+mj-cs"/>
        </a:defRPr>
      </a:lvl1pPr>
      <a:lvl2pPr algn="ctr" rtl="0" eaLnBrk="0" fontAlgn="base" hangingPunct="0">
        <a:spcBef>
          <a:spcPct val="0"/>
        </a:spcBef>
        <a:spcAft>
          <a:spcPct val="0"/>
        </a:spcAft>
        <a:defRPr sz="3600">
          <a:solidFill>
            <a:srgbClr val="4F6228"/>
          </a:solidFill>
          <a:latin typeface="Calibri" pitchFamily="34" charset="0"/>
        </a:defRPr>
      </a:lvl2pPr>
      <a:lvl3pPr algn="ctr" rtl="0" eaLnBrk="0" fontAlgn="base" hangingPunct="0">
        <a:spcBef>
          <a:spcPct val="0"/>
        </a:spcBef>
        <a:spcAft>
          <a:spcPct val="0"/>
        </a:spcAft>
        <a:defRPr sz="3600">
          <a:solidFill>
            <a:srgbClr val="4F6228"/>
          </a:solidFill>
          <a:latin typeface="Calibri" pitchFamily="34" charset="0"/>
        </a:defRPr>
      </a:lvl3pPr>
      <a:lvl4pPr algn="ctr" rtl="0" eaLnBrk="0" fontAlgn="base" hangingPunct="0">
        <a:spcBef>
          <a:spcPct val="0"/>
        </a:spcBef>
        <a:spcAft>
          <a:spcPct val="0"/>
        </a:spcAft>
        <a:defRPr sz="3600">
          <a:solidFill>
            <a:srgbClr val="4F6228"/>
          </a:solidFill>
          <a:latin typeface="Calibri" pitchFamily="34" charset="0"/>
        </a:defRPr>
      </a:lvl4pPr>
      <a:lvl5pPr algn="ctr" rtl="0" eaLnBrk="0" fontAlgn="base" hangingPunct="0">
        <a:spcBef>
          <a:spcPct val="0"/>
        </a:spcBef>
        <a:spcAft>
          <a:spcPct val="0"/>
        </a:spcAft>
        <a:defRPr sz="3600">
          <a:solidFill>
            <a:srgbClr val="4F6228"/>
          </a:solidFill>
          <a:latin typeface="Calibri" pitchFamily="34" charset="0"/>
        </a:defRPr>
      </a:lvl5pPr>
      <a:lvl6pPr marL="457200" algn="ctr" rtl="0" fontAlgn="base">
        <a:spcBef>
          <a:spcPct val="0"/>
        </a:spcBef>
        <a:spcAft>
          <a:spcPct val="0"/>
        </a:spcAft>
        <a:defRPr sz="3600">
          <a:solidFill>
            <a:srgbClr val="4F6228"/>
          </a:solidFill>
          <a:latin typeface="Calibri" pitchFamily="34" charset="0"/>
        </a:defRPr>
      </a:lvl6pPr>
      <a:lvl7pPr marL="914400" algn="ctr" rtl="0" fontAlgn="base">
        <a:spcBef>
          <a:spcPct val="0"/>
        </a:spcBef>
        <a:spcAft>
          <a:spcPct val="0"/>
        </a:spcAft>
        <a:defRPr sz="3600">
          <a:solidFill>
            <a:srgbClr val="4F6228"/>
          </a:solidFill>
          <a:latin typeface="Calibri" pitchFamily="34" charset="0"/>
        </a:defRPr>
      </a:lvl7pPr>
      <a:lvl8pPr marL="1371600" algn="ctr" rtl="0" fontAlgn="base">
        <a:spcBef>
          <a:spcPct val="0"/>
        </a:spcBef>
        <a:spcAft>
          <a:spcPct val="0"/>
        </a:spcAft>
        <a:defRPr sz="3600">
          <a:solidFill>
            <a:srgbClr val="4F6228"/>
          </a:solidFill>
          <a:latin typeface="Calibri" pitchFamily="34" charset="0"/>
        </a:defRPr>
      </a:lvl8pPr>
      <a:lvl9pPr marL="1828800" algn="ctr" rtl="0" fontAlgn="base">
        <a:spcBef>
          <a:spcPct val="0"/>
        </a:spcBef>
        <a:spcAft>
          <a:spcPct val="0"/>
        </a:spcAft>
        <a:defRPr sz="3600">
          <a:solidFill>
            <a:srgbClr val="4F6228"/>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a:defRPr/>
            </a:pPr>
            <a:fld id="{1151EA53-2243-45D6-B215-D7DB68F06BE0}" type="datetimeFigureOut">
              <a:rPr lang="en-US" smtClean="0"/>
              <a:pPr>
                <a:defRPr/>
              </a:pPr>
              <a:t>1/24/2011</a:t>
            </a:fld>
            <a:endParaRPr lang="en-ZA"/>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a:defRPr/>
            </a:pPr>
            <a:endParaRPr lang="en-ZA"/>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defRPr/>
            </a:pPr>
            <a:fld id="{409BF17D-E245-4209-8FB3-86DFF9A26908}" type="slidenum">
              <a:rPr lang="en-ZA" smtClean="0"/>
              <a:pPr>
                <a:defRPr/>
              </a:pPr>
              <a:t>‹#›</a:t>
            </a:fld>
            <a:endParaRPr lang="en-ZA"/>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914400" rtl="0" eaLnBrk="1" latinLnBrk="0" hangingPunct="1">
        <a:spcBef>
          <a:spcPct val="0"/>
        </a:spcBef>
        <a:buNone/>
        <a:defRPr sz="28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 Id="rId5" Type="http://schemas.openxmlformats.org/officeDocument/2006/relationships/image" Target="../media/image5.jpeg"/><Relationship Id="rId4" Type="http://schemas.openxmlformats.org/officeDocument/2006/relationships/hyperlink" Target="http://upload.wikimedia.org/wikipedia/commons/5/53/BabbageDifferenceEngine.jp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en.wikipedia.org/wiki/File:Robert_Peel.jpg" TargetMode="Externa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en.wikipedia.org/wiki/File:Edsger_Wybe_Dijkstra.jpg" TargetMode="Externa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fontScale="92500" lnSpcReduction="10000"/>
          </a:bodyPr>
          <a:lstStyle/>
          <a:p>
            <a:pPr eaLnBrk="1" fontAlgn="auto" hangingPunct="1">
              <a:spcAft>
                <a:spcPts val="0"/>
              </a:spcAft>
              <a:buFont typeface="Arial" pitchFamily="34" charset="0"/>
              <a:buNone/>
              <a:defRPr/>
            </a:pPr>
            <a:r>
              <a:rPr lang="en-ZA" dirty="0" smtClean="0"/>
              <a:t>Pretoria Workshop</a:t>
            </a:r>
          </a:p>
          <a:p>
            <a:pPr eaLnBrk="1" fontAlgn="auto" hangingPunct="1">
              <a:spcAft>
                <a:spcPts val="0"/>
              </a:spcAft>
              <a:buFont typeface="Arial" pitchFamily="34" charset="0"/>
              <a:buNone/>
              <a:defRPr/>
            </a:pPr>
            <a:endParaRPr lang="en-ZA" dirty="0" smtClean="0"/>
          </a:p>
          <a:p>
            <a:pPr eaLnBrk="1" fontAlgn="auto" hangingPunct="1">
              <a:spcAft>
                <a:spcPts val="0"/>
              </a:spcAft>
              <a:buFont typeface="Arial" pitchFamily="34" charset="0"/>
              <a:buNone/>
              <a:defRPr/>
            </a:pPr>
            <a:r>
              <a:rPr lang="en-ZA" dirty="0" smtClean="0"/>
              <a:t>24/25</a:t>
            </a:r>
          </a:p>
          <a:p>
            <a:pPr eaLnBrk="1" fontAlgn="auto" hangingPunct="1">
              <a:spcAft>
                <a:spcPts val="0"/>
              </a:spcAft>
              <a:buFont typeface="Arial" pitchFamily="34" charset="0"/>
              <a:buNone/>
              <a:defRPr/>
            </a:pPr>
            <a:r>
              <a:rPr lang="en-ZA" dirty="0" smtClean="0"/>
              <a:t>January</a:t>
            </a:r>
          </a:p>
          <a:p>
            <a:pPr eaLnBrk="1" fontAlgn="auto" hangingPunct="1">
              <a:spcAft>
                <a:spcPts val="0"/>
              </a:spcAft>
              <a:buFont typeface="Arial" pitchFamily="34" charset="0"/>
              <a:buNone/>
              <a:defRPr/>
            </a:pPr>
            <a:r>
              <a:rPr lang="en-ZA" dirty="0" smtClean="0"/>
              <a:t>2011</a:t>
            </a:r>
            <a:endParaRPr lang="en-ZA" dirty="0"/>
          </a:p>
        </p:txBody>
      </p:sp>
      <p:sp>
        <p:nvSpPr>
          <p:cNvPr id="5122" name="Title 1"/>
          <p:cNvSpPr>
            <a:spLocks noGrp="1"/>
          </p:cNvSpPr>
          <p:nvPr>
            <p:ph type="title"/>
          </p:nvPr>
        </p:nvSpPr>
        <p:spPr bwMode="auto"/>
        <p:txBody>
          <a:bodyPr wrap="square" numCol="1" anchorCtr="0" compatLnSpc="1">
            <a:prstTxWarp prst="textNoShape">
              <a:avLst/>
            </a:prstTxWarp>
          </a:bodyPr>
          <a:lstStyle/>
          <a:p>
            <a:pPr eaLnBrk="1" hangingPunct="1"/>
            <a:r>
              <a:rPr lang="en-ZA" sz="2400" cap="none" dirty="0" smtClean="0">
                <a:latin typeface="Copperplate Gothic Bold" pitchFamily="34" charset="0"/>
              </a:rPr>
              <a:t>CSIR</a:t>
            </a:r>
            <a:br>
              <a:rPr lang="en-ZA" sz="2400" cap="none" dirty="0" smtClean="0">
                <a:latin typeface="Copperplate Gothic Bold" pitchFamily="34" charset="0"/>
              </a:rPr>
            </a:br>
            <a:r>
              <a:rPr lang="en-ZA" sz="2400" cap="none" dirty="0" smtClean="0">
                <a:latin typeface="Copperplate Gothic Bold" pitchFamily="34" charset="0"/>
              </a:rPr>
              <a:t>GSDI</a:t>
            </a:r>
            <a:br>
              <a:rPr lang="en-ZA" sz="2400" cap="none" dirty="0" smtClean="0">
                <a:latin typeface="Copperplate Gothic Bold" pitchFamily="34" charset="0"/>
              </a:rPr>
            </a:br>
            <a:r>
              <a:rPr lang="en-ZA" sz="2400" cap="none" dirty="0" smtClean="0">
                <a:latin typeface="Copperplate Gothic Bold" pitchFamily="34" charset="0"/>
              </a:rPr>
              <a:t>GeoPortal Awareness</a:t>
            </a:r>
          </a:p>
        </p:txBody>
      </p:sp>
      <p:pic>
        <p:nvPicPr>
          <p:cNvPr id="5131" name="Picture 11" descr="http://t2.gstatic.com/images?q=tbn:ANd9GcQshUtizsBKV997TUTk9q_X6iaD7ojkXGOVJA9FX6U3bcWDEn5UOAYOLnKf8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030" y="3631363"/>
            <a:ext cx="1817957" cy="14628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 ANGUS MADDISON: 1926-2010</a:t>
            </a:r>
            <a:endParaRPr lang="en-ZA" dirty="0"/>
          </a:p>
        </p:txBody>
      </p:sp>
      <p:pic>
        <p:nvPicPr>
          <p:cNvPr id="4097" name="Picture 1" descr="Angus Madd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460" y="560090"/>
            <a:ext cx="1143000" cy="1428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p:cNvGraphicFramePr>
            <a:graphicFrameLocks/>
          </p:cNvGraphicFramePr>
          <p:nvPr>
            <p:extLst>
              <p:ext uri="{D42A27DB-BD31-4B8C-83A1-F6EECF244321}">
                <p14:modId xmlns:p14="http://schemas.microsoft.com/office/powerpoint/2010/main" val="1090417947"/>
              </p:ext>
            </p:extLst>
          </p:nvPr>
        </p:nvGraphicFramePr>
        <p:xfrm>
          <a:off x="746575" y="2258870"/>
          <a:ext cx="720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2572477" y="6309320"/>
            <a:ext cx="3999043" cy="369332"/>
          </a:xfrm>
          <a:prstGeom prst="rect">
            <a:avLst/>
          </a:prstGeom>
        </p:spPr>
        <p:txBody>
          <a:bodyPr wrap="none">
            <a:spAutoFit/>
          </a:bodyPr>
          <a:lstStyle/>
          <a:p>
            <a:r>
              <a:rPr lang="en-ZA" dirty="0"/>
              <a:t>http://www.ggdc.net/MADDISON/oriindex.htm</a:t>
            </a:r>
          </a:p>
        </p:txBody>
      </p:sp>
    </p:spTree>
    <p:extLst>
      <p:ext uri="{BB962C8B-B14F-4D97-AF65-F5344CB8AC3E}">
        <p14:creationId xmlns:p14="http://schemas.microsoft.com/office/powerpoint/2010/main" val="2220267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ALL THAT MONEY …</a:t>
            </a:r>
            <a:endParaRPr lang="en-ZA" dirty="0"/>
          </a:p>
        </p:txBody>
      </p:sp>
      <p:graphicFrame>
        <p:nvGraphicFramePr>
          <p:cNvPr id="3" name="Chart 2"/>
          <p:cNvGraphicFramePr>
            <a:graphicFrameLocks/>
          </p:cNvGraphicFramePr>
          <p:nvPr>
            <p:extLst>
              <p:ext uri="{D42A27DB-BD31-4B8C-83A1-F6EECF244321}">
                <p14:modId xmlns:p14="http://schemas.microsoft.com/office/powerpoint/2010/main" val="2342303296"/>
              </p:ext>
            </p:extLst>
          </p:nvPr>
        </p:nvGraphicFramePr>
        <p:xfrm>
          <a:off x="476545" y="1943835"/>
          <a:ext cx="8136904" cy="39604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2614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0-12-07 01-32-05 P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0" y="-11372"/>
            <a:ext cx="9139770" cy="6869372"/>
          </a:xfrm>
          <a:prstGeom prst="rect">
            <a:avLst/>
          </a:prstGeom>
        </p:spPr>
      </p:pic>
    </p:spTree>
    <p:extLst>
      <p:ext uri="{BB962C8B-B14F-4D97-AF65-F5344CB8AC3E}">
        <p14:creationId xmlns:p14="http://schemas.microsoft.com/office/powerpoint/2010/main" val="1938289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ZA" dirty="0" smtClean="0"/>
              <a:t>What exists? </a:t>
            </a:r>
          </a:p>
          <a:p>
            <a:r>
              <a:rPr lang="en-ZA" dirty="0" smtClean="0"/>
              <a:t>The World’s Data</a:t>
            </a:r>
            <a:endParaRPr lang="en-ZA" dirty="0"/>
          </a:p>
        </p:txBody>
      </p:sp>
      <p:sp>
        <p:nvSpPr>
          <p:cNvPr id="3" name="Title 2"/>
          <p:cNvSpPr>
            <a:spLocks noGrp="1"/>
          </p:cNvSpPr>
          <p:nvPr>
            <p:ph type="ctrTitle"/>
          </p:nvPr>
        </p:nvSpPr>
        <p:spPr/>
        <p:txBody>
          <a:bodyPr/>
          <a:lstStyle/>
          <a:p>
            <a:r>
              <a:rPr lang="en-ZA" dirty="0" smtClean="0"/>
              <a:t>Part 1.2</a:t>
            </a:r>
            <a:endParaRPr lang="en-ZA" dirty="0"/>
          </a:p>
        </p:txBody>
      </p:sp>
    </p:spTree>
    <p:extLst>
      <p:ext uri="{BB962C8B-B14F-4D97-AF65-F5344CB8AC3E}">
        <p14:creationId xmlns:p14="http://schemas.microsoft.com/office/powerpoint/2010/main" val="1688051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ZA"/>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endParaRPr lang="en-ZA"/>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514"/>
          <a:stretch/>
        </p:blipFill>
        <p:spPr bwMode="auto">
          <a:xfrm>
            <a:off x="-36512" y="1"/>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17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4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ZA"/>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endParaRPr lang="en-ZA"/>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73" t="38024" b="-1"/>
          <a:stretch/>
        </p:blipFill>
        <p:spPr bwMode="auto">
          <a:xfrm>
            <a:off x="-1" y="0"/>
            <a:ext cx="9147251" cy="755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054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73" t="38024" b="-1"/>
          <a:stretch/>
        </p:blipFill>
        <p:spPr bwMode="auto">
          <a:xfrm>
            <a:off x="-1" y="0"/>
            <a:ext cx="9147251" cy="755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61510" y="5264224"/>
            <a:ext cx="2971800" cy="1097280"/>
          </a:xfrm>
        </p:spPr>
        <p:txBody>
          <a:bodyPr/>
          <a:lstStyle/>
          <a:p>
            <a:r>
              <a:rPr lang="en-ZA" b="1" dirty="0" smtClean="0"/>
              <a:t>The OPTE Project 2005</a:t>
            </a:r>
            <a:endParaRPr lang="en-ZA" b="1" dirty="0"/>
          </a:p>
        </p:txBody>
      </p:sp>
      <p:sp>
        <p:nvSpPr>
          <p:cNvPr id="5" name="Text Placeholder 4"/>
          <p:cNvSpPr>
            <a:spLocks noGrp="1"/>
          </p:cNvSpPr>
          <p:nvPr>
            <p:ph type="body" sz="half" idx="2"/>
          </p:nvPr>
        </p:nvSpPr>
        <p:spPr>
          <a:xfrm>
            <a:off x="161510" y="6364315"/>
            <a:ext cx="2971800" cy="1025125"/>
          </a:xfrm>
        </p:spPr>
        <p:txBody>
          <a:bodyPr/>
          <a:lstStyle/>
          <a:p>
            <a:r>
              <a:rPr lang="en-ZA" dirty="0" smtClean="0"/>
              <a:t>Roughly 30% of all known IP addresses</a:t>
            </a:r>
          </a:p>
          <a:p>
            <a:endParaRPr lang="en-ZA" dirty="0"/>
          </a:p>
        </p:txBody>
      </p:sp>
      <p:sp>
        <p:nvSpPr>
          <p:cNvPr id="10" name="Text Placeholder 4"/>
          <p:cNvSpPr txBox="1">
            <a:spLocks/>
          </p:cNvSpPr>
          <p:nvPr/>
        </p:nvSpPr>
        <p:spPr>
          <a:xfrm>
            <a:off x="3087724" y="5689240"/>
            <a:ext cx="2024336" cy="1025125"/>
          </a:xfrm>
          <a:prstGeom prst="rect">
            <a:avLst/>
          </a:prstGeom>
        </p:spPr>
        <p:txBody>
          <a:bodyPr vert="horz" lIns="91440" tIns="9144" rIns="91440" bIns="45720" rtlCol="0">
            <a:normAutofit/>
          </a:bodyPr>
          <a:lstStyle>
            <a:lvl1pPr marL="0" indent="0" algn="l" defTabSz="914400" rtl="0" eaLnBrk="1" latinLnBrk="0" hangingPunct="1">
              <a:lnSpc>
                <a:spcPct val="100000"/>
              </a:lnSpc>
              <a:spcBef>
                <a:spcPct val="20000"/>
              </a:spcBef>
              <a:spcAft>
                <a:spcPts val="600"/>
              </a:spcAft>
              <a:buClr>
                <a:schemeClr val="tx2"/>
              </a:buClr>
              <a:buFont typeface="Arial" pitchFamily="34" charset="0"/>
              <a:buNone/>
              <a:defRPr sz="1400" kern="1200" spc="30" baseline="0">
                <a:solidFill>
                  <a:schemeClr val="tx1"/>
                </a:solidFill>
                <a:latin typeface="+mn-lt"/>
                <a:ea typeface="+mn-ea"/>
                <a:cs typeface="+mn-cs"/>
              </a:defRPr>
            </a:lvl1pPr>
            <a:lvl2pPr marL="457200" indent="0" algn="l" defTabSz="914400" rtl="0" eaLnBrk="1" latinLnBrk="0" hangingPunct="1">
              <a:lnSpc>
                <a:spcPct val="100000"/>
              </a:lnSpc>
              <a:spcBef>
                <a:spcPct val="20000"/>
              </a:spcBef>
              <a:spcAft>
                <a:spcPts val="600"/>
              </a:spcAft>
              <a:buClr>
                <a:schemeClr val="tx2"/>
              </a:buClr>
              <a:buFont typeface="Arial" pitchFamily="34" charset="0"/>
              <a:buNone/>
              <a:defRPr sz="1200" kern="1200" spc="30" baseline="0">
                <a:solidFill>
                  <a:schemeClr val="tx1"/>
                </a:solidFill>
                <a:latin typeface="+mn-lt"/>
                <a:ea typeface="+mn-ea"/>
                <a:cs typeface="+mn-cs"/>
              </a:defRPr>
            </a:lvl2pPr>
            <a:lvl3pPr marL="914400" indent="0" algn="l" defTabSz="914400" rtl="0" eaLnBrk="1" latinLnBrk="0" hangingPunct="1">
              <a:lnSpc>
                <a:spcPct val="100000"/>
              </a:lnSpc>
              <a:spcBef>
                <a:spcPct val="20000"/>
              </a:spcBef>
              <a:spcAft>
                <a:spcPts val="600"/>
              </a:spcAft>
              <a:buClr>
                <a:schemeClr val="tx2"/>
              </a:buClr>
              <a:buFont typeface="Arial" pitchFamily="34" charset="0"/>
              <a:buNone/>
              <a:defRPr sz="1000" kern="1200" spc="30" baseline="0">
                <a:solidFill>
                  <a:schemeClr val="tx1"/>
                </a:solidFill>
                <a:latin typeface="+mn-lt"/>
                <a:ea typeface="+mn-ea"/>
                <a:cs typeface="+mn-cs"/>
              </a:defRPr>
            </a:lvl3pPr>
            <a:lvl4pPr marL="1371600" indent="0" algn="l" defTabSz="914400" rtl="0" eaLnBrk="1" latinLnBrk="0" hangingPunct="1">
              <a:lnSpc>
                <a:spcPct val="100000"/>
              </a:lnSpc>
              <a:spcBef>
                <a:spcPct val="20000"/>
              </a:spcBef>
              <a:spcAft>
                <a:spcPts val="600"/>
              </a:spcAft>
              <a:buClr>
                <a:schemeClr val="tx2"/>
              </a:buClr>
              <a:buFont typeface="Arial" pitchFamily="34" charset="0"/>
              <a:buNone/>
              <a:defRPr sz="900" kern="1200" spc="30" baseline="0">
                <a:solidFill>
                  <a:schemeClr val="tx1"/>
                </a:solidFill>
                <a:latin typeface="+mn-lt"/>
                <a:ea typeface="+mn-ea"/>
                <a:cs typeface="+mn-cs"/>
              </a:defRPr>
            </a:lvl4pPr>
            <a:lvl5pPr marL="1828800" indent="0" algn="l" defTabSz="914400" rtl="0" eaLnBrk="1" latinLnBrk="0" hangingPunct="1">
              <a:lnSpc>
                <a:spcPct val="100000"/>
              </a:lnSpc>
              <a:spcBef>
                <a:spcPct val="20000"/>
              </a:spcBef>
              <a:spcAft>
                <a:spcPts val="600"/>
              </a:spcAft>
              <a:buClr>
                <a:schemeClr val="tx2"/>
              </a:buClr>
              <a:buFont typeface="Arial" pitchFamily="34" charset="0"/>
              <a:buNone/>
              <a:defRPr sz="900" kern="1200" spc="30" baseline="0">
                <a:solidFill>
                  <a:schemeClr val="tx1"/>
                </a:solidFill>
                <a:latin typeface="+mn-lt"/>
                <a:ea typeface="+mn-ea"/>
                <a:cs typeface="+mn-cs"/>
              </a:defRPr>
            </a:lvl5pPr>
            <a:lvl6pPr marL="2286000" indent="0" algn="l" defTabSz="914400" rtl="0" eaLnBrk="1" latinLnBrk="0" hangingPunct="1">
              <a:lnSpc>
                <a:spcPct val="100000"/>
              </a:lnSpc>
              <a:spcBef>
                <a:spcPct val="20000"/>
              </a:spcBef>
              <a:spcAft>
                <a:spcPts val="600"/>
              </a:spcAft>
              <a:buClr>
                <a:schemeClr val="tx2"/>
              </a:buClr>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ct val="20000"/>
              </a:spcBef>
              <a:spcAft>
                <a:spcPts val="600"/>
              </a:spcAft>
              <a:buClr>
                <a:schemeClr val="tx2"/>
              </a:buClr>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100000"/>
              </a:lnSpc>
              <a:spcBef>
                <a:spcPct val="20000"/>
              </a:spcBef>
              <a:spcAft>
                <a:spcPts val="600"/>
              </a:spcAft>
              <a:buClr>
                <a:schemeClr val="tx2"/>
              </a:buClr>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100000"/>
              </a:lnSpc>
              <a:spcBef>
                <a:spcPct val="20000"/>
              </a:spcBef>
              <a:spcAft>
                <a:spcPts val="600"/>
              </a:spcAft>
              <a:buClr>
                <a:schemeClr val="tx2"/>
              </a:buClr>
              <a:buFont typeface="Arial" pitchFamily="34" charset="0"/>
              <a:buNone/>
              <a:defRPr sz="900" kern="1200">
                <a:solidFill>
                  <a:schemeClr val="tx1"/>
                </a:solidFill>
                <a:latin typeface="+mn-lt"/>
                <a:ea typeface="+mn-ea"/>
                <a:cs typeface="+mn-cs"/>
              </a:defRPr>
            </a:lvl9pPr>
          </a:lstStyle>
          <a:p>
            <a:r>
              <a:rPr lang="en-ZA" sz="2000" b="1" dirty="0">
                <a:solidFill>
                  <a:schemeClr val="tx2">
                    <a:lumMod val="40000"/>
                    <a:lumOff val="60000"/>
                  </a:schemeClr>
                </a:solidFill>
              </a:rPr>
              <a:t>LUMETA </a:t>
            </a:r>
            <a:endParaRPr lang="en-ZA" sz="2000" b="1" dirty="0" smtClean="0">
              <a:solidFill>
                <a:schemeClr val="tx2">
                  <a:lumMod val="40000"/>
                  <a:lumOff val="60000"/>
                </a:schemeClr>
              </a:solidFill>
            </a:endParaRPr>
          </a:p>
          <a:p>
            <a:r>
              <a:rPr lang="en-ZA" dirty="0" smtClean="0">
                <a:solidFill>
                  <a:schemeClr val="tx2">
                    <a:lumMod val="40000"/>
                    <a:lumOff val="60000"/>
                  </a:schemeClr>
                </a:solidFill>
              </a:rPr>
              <a:t>Continuous IPv4 and IPv6 mapping</a:t>
            </a:r>
          </a:p>
          <a:p>
            <a:endParaRPr lang="en-ZA" dirty="0" smtClean="0">
              <a:solidFill>
                <a:schemeClr val="tx2">
                  <a:lumMod val="40000"/>
                  <a:lumOff val="60000"/>
                </a:schemeClr>
              </a:solidFill>
            </a:endParaRPr>
          </a:p>
          <a:p>
            <a:endParaRPr lang="en-ZA" dirty="0">
              <a:solidFill>
                <a:schemeClr val="tx2">
                  <a:lumMod val="40000"/>
                  <a:lumOff val="60000"/>
                </a:schemeClr>
              </a:solidFill>
            </a:endParaRPr>
          </a:p>
        </p:txBody>
      </p:sp>
    </p:spTree>
    <p:extLst>
      <p:ext uri="{BB962C8B-B14F-4D97-AF65-F5344CB8AC3E}">
        <p14:creationId xmlns:p14="http://schemas.microsoft.com/office/powerpoint/2010/main" val="4198673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blyon.com/blyon-cdn/opte/maps/static/1069646562.LGL.2D.400x400.png"/>
          <p:cNvPicPr>
            <a:picLocks noChangeAspect="1" noChangeArrowheads="1"/>
          </p:cNvPicPr>
          <p:nvPr/>
        </p:nvPicPr>
        <p:blipFill rotWithShape="1">
          <a:blip r:embed="rId2">
            <a:extLst>
              <a:ext uri="{28A0092B-C50C-407E-A947-70E740481C1C}">
                <a14:useLocalDpi xmlns:a14="http://schemas.microsoft.com/office/drawing/2010/main" val="0"/>
              </a:ext>
            </a:extLst>
          </a:blip>
          <a:srcRect b="25488"/>
          <a:stretch/>
        </p:blipFill>
        <p:spPr bwMode="auto">
          <a:xfrm>
            <a:off x="0" y="44624"/>
            <a:ext cx="9144000" cy="68133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ZA" dirty="0" smtClean="0"/>
              <a:t>Geographic Spread</a:t>
            </a:r>
            <a:endParaRPr lang="en-ZA" dirty="0"/>
          </a:p>
        </p:txBody>
      </p:sp>
      <p:pic>
        <p:nvPicPr>
          <p:cNvPr id="21507"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06515" y="261215"/>
            <a:ext cx="3795743" cy="139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641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09600" y="1924490"/>
            <a:ext cx="3733800" cy="4114800"/>
          </a:xfrm>
          <a:prstGeom prst="rect">
            <a:avLst/>
          </a:prstGeom>
        </p:spPr>
        <p:txBody>
          <a:bodyPr>
            <a:normAutofit fontScale="92500" lnSpcReduction="20000"/>
          </a:bodyPr>
          <a:lstStyle/>
          <a:p>
            <a:r>
              <a:rPr lang="en-ZA" dirty="0" smtClean="0"/>
              <a:t>There is an emerging global scientific data infrastructure</a:t>
            </a:r>
          </a:p>
          <a:p>
            <a:endParaRPr lang="en-ZA" dirty="0"/>
          </a:p>
          <a:p>
            <a:r>
              <a:rPr lang="en-ZA" dirty="0" smtClean="0"/>
              <a:t>Driven by changes in the way we work</a:t>
            </a:r>
          </a:p>
          <a:p>
            <a:endParaRPr lang="en-ZA" dirty="0"/>
          </a:p>
          <a:p>
            <a:r>
              <a:rPr lang="en-ZA" dirty="0" smtClean="0"/>
              <a:t>Opens up new possibilities in research methods and approaches</a:t>
            </a:r>
          </a:p>
          <a:p>
            <a:endParaRPr lang="en-ZA" dirty="0"/>
          </a:p>
          <a:p>
            <a:r>
              <a:rPr lang="en-ZA" dirty="0" smtClean="0"/>
              <a:t>Also contains information on scientific endeavour and the supporting fabric of that endeavour</a:t>
            </a:r>
            <a:endParaRPr lang="en-ZA" dirty="0"/>
          </a:p>
        </p:txBody>
      </p:sp>
      <p:sp>
        <p:nvSpPr>
          <p:cNvPr id="4" name="Content Placeholder 3"/>
          <p:cNvSpPr>
            <a:spLocks noGrp="1"/>
          </p:cNvSpPr>
          <p:nvPr>
            <p:ph sz="quarter" idx="4294967295"/>
          </p:nvPr>
        </p:nvSpPr>
        <p:spPr>
          <a:xfrm>
            <a:off x="4800600" y="1600200"/>
            <a:ext cx="3733800" cy="4114800"/>
          </a:xfrm>
          <a:prstGeom prst="rect">
            <a:avLst/>
          </a:prstGeom>
        </p:spPr>
        <p:txBody>
          <a:bodyPr>
            <a:normAutofit/>
          </a:bodyPr>
          <a:lstStyle/>
          <a:p>
            <a:endParaRPr lang="en-ZA"/>
          </a:p>
        </p:txBody>
      </p:sp>
      <p:sp>
        <p:nvSpPr>
          <p:cNvPr id="2" name="Title 1"/>
          <p:cNvSpPr>
            <a:spLocks noGrp="1"/>
          </p:cNvSpPr>
          <p:nvPr>
            <p:ph type="title"/>
          </p:nvPr>
        </p:nvSpPr>
        <p:spPr/>
        <p:txBody>
          <a:bodyPr>
            <a:normAutofit/>
          </a:bodyPr>
          <a:lstStyle/>
          <a:p>
            <a:r>
              <a:rPr lang="en-ZA" dirty="0" smtClean="0"/>
              <a:t>We can say that …</a:t>
            </a:r>
            <a:endParaRPr lang="en-Z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943835"/>
            <a:ext cx="3744416" cy="348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772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19" y="526666"/>
            <a:ext cx="8595955" cy="562074"/>
          </a:xfrm>
        </p:spPr>
        <p:txBody>
          <a:bodyPr/>
          <a:lstStyle/>
          <a:p>
            <a:r>
              <a:rPr lang="en-ZA" dirty="0" smtClean="0"/>
              <a:t>Open, interlinked scientific data cloud</a:t>
            </a:r>
            <a:endParaRPr lang="en-ZA" dirty="0"/>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endParaRPr lang="en-ZA"/>
          </a:p>
        </p:txBody>
      </p:sp>
      <p:pic>
        <p:nvPicPr>
          <p:cNvPr id="17410" name="Picture 2"/>
          <p:cNvPicPr>
            <a:picLocks noChangeAspect="1" noChangeArrowheads="1"/>
          </p:cNvPicPr>
          <p:nvPr/>
        </p:nvPicPr>
        <p:blipFill>
          <a:blip r:embed="rId2">
            <a:clrChange>
              <a:clrFrom>
                <a:srgbClr val="252525"/>
              </a:clrFrom>
              <a:clrTo>
                <a:srgbClr val="252525">
                  <a:alpha val="0"/>
                </a:srgbClr>
              </a:clrTo>
            </a:clrChang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251520" y="1133746"/>
            <a:ext cx="8892479" cy="572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952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26559766"/>
              </p:ext>
            </p:extLst>
          </p:nvPr>
        </p:nvGraphicFramePr>
        <p:xfrm>
          <a:off x="341530" y="1898830"/>
          <a:ext cx="8407400" cy="440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70" name="Title 1"/>
          <p:cNvSpPr>
            <a:spLocks noGrp="1"/>
          </p:cNvSpPr>
          <p:nvPr>
            <p:ph type="title"/>
          </p:nvPr>
        </p:nvSpPr>
        <p:spPr bwMode="auto"/>
        <p:txBody>
          <a:bodyPr wrap="square" numCol="1" anchorCtr="0" compatLnSpc="1">
            <a:prstTxWarp prst="textNoShape">
              <a:avLst/>
            </a:prstTxWarp>
          </a:bodyPr>
          <a:lstStyle/>
          <a:p>
            <a:r>
              <a:rPr lang="en-ZA" dirty="0" smtClean="0"/>
              <a:t>Scope of Workshop</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GROWING OBSERVATION SCIENCES LINKS ...</a:t>
            </a:r>
            <a:endParaRPr lang="en-ZA" dirty="0"/>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endParaRPr lang="en-ZA"/>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995"/>
          <a:stretch/>
        </p:blipFill>
        <p:spPr bwMode="auto">
          <a:xfrm>
            <a:off x="611559" y="1952836"/>
            <a:ext cx="8005953"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46675" y="6219310"/>
            <a:ext cx="5985665" cy="369332"/>
          </a:xfrm>
          <a:prstGeom prst="rect">
            <a:avLst/>
          </a:prstGeom>
        </p:spPr>
        <p:txBody>
          <a:bodyPr wrap="square">
            <a:spAutoFit/>
          </a:bodyPr>
          <a:lstStyle/>
          <a:p>
            <a:r>
              <a:rPr lang="en-ZA" dirty="0"/>
              <a:t>http://</a:t>
            </a:r>
            <a:r>
              <a:rPr lang="en-ZA" dirty="0" smtClean="0"/>
              <a:t>richard.cyganiak.de/2007/10/lod/imagemap.html</a:t>
            </a:r>
            <a:endParaRPr lang="en-ZA" dirty="0"/>
          </a:p>
        </p:txBody>
      </p:sp>
    </p:spTree>
    <p:extLst>
      <p:ext uri="{BB962C8B-B14F-4D97-AF65-F5344CB8AC3E}">
        <p14:creationId xmlns:p14="http://schemas.microsoft.com/office/powerpoint/2010/main" val="19715122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Global Scientific </a:t>
            </a:r>
            <a:br>
              <a:rPr lang="en-ZA" dirty="0" smtClean="0"/>
            </a:br>
            <a:r>
              <a:rPr lang="en-ZA" dirty="0" smtClean="0"/>
              <a:t>Data Infrastructure…</a:t>
            </a:r>
            <a:endParaRPr lang="en-ZA" dirty="0"/>
          </a:p>
        </p:txBody>
      </p:sp>
      <p:sp>
        <p:nvSpPr>
          <p:cNvPr id="3" name="Content Placeholder 2"/>
          <p:cNvSpPr>
            <a:spLocks noGrp="1"/>
          </p:cNvSpPr>
          <p:nvPr>
            <p:ph sz="quarter" idx="4294967295"/>
          </p:nvPr>
        </p:nvSpPr>
        <p:spPr>
          <a:xfrm>
            <a:off x="638563" y="1988839"/>
            <a:ext cx="7803867" cy="4635515"/>
          </a:xfrm>
          <a:prstGeom prst="rect">
            <a:avLst/>
          </a:prstGeom>
        </p:spPr>
        <p:txBody>
          <a:bodyPr>
            <a:noAutofit/>
          </a:bodyPr>
          <a:lstStyle/>
          <a:p>
            <a:r>
              <a:rPr lang="en-ZA" sz="1800" dirty="0" smtClean="0"/>
              <a:t>Activities and Initiatives</a:t>
            </a:r>
          </a:p>
          <a:p>
            <a:pPr lvl="1"/>
            <a:r>
              <a:rPr lang="en-ZA" sz="1800" dirty="0" smtClean="0"/>
              <a:t>Domain-Specific Clusters of Excellence</a:t>
            </a:r>
          </a:p>
          <a:p>
            <a:pPr lvl="2"/>
            <a:r>
              <a:rPr lang="en-ZA" sz="1800" dirty="0" smtClean="0"/>
              <a:t>GEOSS and IODE</a:t>
            </a:r>
          </a:p>
          <a:p>
            <a:pPr lvl="2"/>
            <a:r>
              <a:rPr lang="en-ZA" sz="1800" dirty="0" smtClean="0"/>
              <a:t>ILTER</a:t>
            </a:r>
          </a:p>
          <a:p>
            <a:pPr lvl="2"/>
            <a:r>
              <a:rPr lang="en-ZA" sz="1800" dirty="0" smtClean="0"/>
              <a:t>Climate Change Modelling Community</a:t>
            </a:r>
          </a:p>
          <a:p>
            <a:pPr lvl="1"/>
            <a:r>
              <a:rPr lang="en-ZA" sz="1800" dirty="0" smtClean="0"/>
              <a:t>World-wide efforts: </a:t>
            </a:r>
            <a:r>
              <a:rPr lang="en-ZA" sz="1800" dirty="0" err="1" smtClean="0"/>
              <a:t>CoDATA</a:t>
            </a:r>
            <a:r>
              <a:rPr lang="en-ZA" sz="1800" dirty="0" smtClean="0"/>
              <a:t>/ ICSU</a:t>
            </a:r>
          </a:p>
          <a:p>
            <a:pPr lvl="2"/>
            <a:r>
              <a:rPr lang="en-ZA" sz="1800" dirty="0" smtClean="0"/>
              <a:t>World Data System and World Data Centres</a:t>
            </a:r>
          </a:p>
          <a:p>
            <a:pPr lvl="2"/>
            <a:r>
              <a:rPr lang="en-ZA" sz="1800" dirty="0" smtClean="0"/>
              <a:t>GRDI 2020</a:t>
            </a:r>
          </a:p>
          <a:p>
            <a:pPr lvl="1"/>
            <a:r>
              <a:rPr lang="en-ZA" sz="1800" dirty="0" smtClean="0"/>
              <a:t>Governments: </a:t>
            </a:r>
            <a:r>
              <a:rPr lang="en-ZA" sz="1800" dirty="0" err="1" smtClean="0"/>
              <a:t>DataOne</a:t>
            </a:r>
            <a:r>
              <a:rPr lang="en-ZA" sz="1800" dirty="0" smtClean="0"/>
              <a:t>, Data.GOV.UK</a:t>
            </a:r>
          </a:p>
          <a:p>
            <a:pPr lvl="1"/>
            <a:r>
              <a:rPr lang="en-ZA" sz="1800" dirty="0" smtClean="0"/>
              <a:t>Private: Wolfram </a:t>
            </a:r>
            <a:r>
              <a:rPr lang="en-ZA" sz="1800" dirty="0" err="1" smtClean="0"/>
              <a:t>Apha</a:t>
            </a:r>
            <a:r>
              <a:rPr lang="en-ZA" sz="1800" dirty="0" smtClean="0"/>
              <a:t>, </a:t>
            </a:r>
            <a:r>
              <a:rPr lang="en-ZA" sz="1800" dirty="0" err="1" smtClean="0"/>
              <a:t>DBpedia</a:t>
            </a:r>
            <a:r>
              <a:rPr lang="en-ZA" sz="1800" dirty="0" smtClean="0"/>
              <a:t>, </a:t>
            </a:r>
            <a:r>
              <a:rPr lang="en-ZA" sz="1800" dirty="0" err="1" smtClean="0"/>
              <a:t>FreeBase</a:t>
            </a:r>
            <a:r>
              <a:rPr lang="en-ZA" sz="1800" dirty="0" smtClean="0"/>
              <a:t>, … </a:t>
            </a:r>
          </a:p>
          <a:p>
            <a:pPr lvl="1"/>
            <a:endParaRPr lang="en-ZA" sz="1800" dirty="0"/>
          </a:p>
          <a:p>
            <a:pPr lvl="1"/>
            <a:r>
              <a:rPr lang="en-ZA" sz="1800" dirty="0" smtClean="0"/>
              <a:t>and many more …</a:t>
            </a:r>
          </a:p>
          <a:p>
            <a:pPr lvl="1"/>
            <a:endParaRPr lang="en-ZA" sz="1800" dirty="0"/>
          </a:p>
          <a:p>
            <a:endParaRPr lang="en-ZA" sz="1800" dirty="0" smtClean="0"/>
          </a:p>
          <a:p>
            <a:pPr lvl="1"/>
            <a:endParaRPr lang="en-ZA" sz="1800" dirty="0" smtClean="0"/>
          </a:p>
          <a:p>
            <a:pPr lvl="1"/>
            <a:endParaRPr lang="en-ZA" sz="1800" dirty="0" smtClean="0"/>
          </a:p>
          <a:p>
            <a:pPr lvl="1"/>
            <a:endParaRPr lang="en-ZA" sz="1800" dirty="0" smtClean="0"/>
          </a:p>
          <a:p>
            <a:pPr lvl="2"/>
            <a:endParaRPr lang="en-ZA" sz="1800" dirty="0"/>
          </a:p>
        </p:txBody>
      </p:sp>
    </p:spTree>
    <p:extLst>
      <p:ext uri="{BB962C8B-B14F-4D97-AF65-F5344CB8AC3E}">
        <p14:creationId xmlns:p14="http://schemas.microsoft.com/office/powerpoint/2010/main" val="3964177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Components</a:t>
            </a:r>
            <a:endParaRPr lang="en-ZA" dirty="0"/>
          </a:p>
        </p:txBody>
      </p:sp>
      <p:sp>
        <p:nvSpPr>
          <p:cNvPr id="3" name="Content Placeholder 2"/>
          <p:cNvSpPr>
            <a:spLocks noGrp="1"/>
          </p:cNvSpPr>
          <p:nvPr>
            <p:ph sz="quarter" idx="4294967295"/>
          </p:nvPr>
        </p:nvSpPr>
        <p:spPr>
          <a:xfrm>
            <a:off x="609600" y="1988840"/>
            <a:ext cx="3737375" cy="4114800"/>
          </a:xfrm>
          <a:prstGeom prst="rect">
            <a:avLst/>
          </a:prstGeom>
        </p:spPr>
        <p:txBody>
          <a:bodyPr/>
          <a:lstStyle/>
          <a:p>
            <a:r>
              <a:rPr lang="en-ZA" dirty="0" smtClean="0"/>
              <a:t>Architecture and Enabling Standards</a:t>
            </a:r>
          </a:p>
          <a:p>
            <a:r>
              <a:rPr lang="en-ZA" dirty="0" smtClean="0"/>
              <a:t>Meta-data Standards and Tools</a:t>
            </a:r>
          </a:p>
          <a:p>
            <a:r>
              <a:rPr lang="en-ZA" dirty="0" smtClean="0"/>
              <a:t>Interoperability Standards</a:t>
            </a:r>
          </a:p>
          <a:p>
            <a:pPr lvl="1"/>
            <a:r>
              <a:rPr lang="en-ZA" dirty="0" smtClean="0"/>
              <a:t>Assertion/Syntactic</a:t>
            </a:r>
          </a:p>
          <a:p>
            <a:pPr lvl="1"/>
            <a:r>
              <a:rPr lang="en-ZA" dirty="0" smtClean="0"/>
              <a:t>Structure/Schematic</a:t>
            </a:r>
          </a:p>
          <a:p>
            <a:pPr lvl="1"/>
            <a:r>
              <a:rPr lang="en-ZA" dirty="0" smtClean="0"/>
              <a:t>Usage/ Semantic</a:t>
            </a:r>
          </a:p>
          <a:p>
            <a:r>
              <a:rPr lang="en-ZA" dirty="0" smtClean="0"/>
              <a:t>Mediation and Collation Standards</a:t>
            </a:r>
          </a:p>
          <a:p>
            <a:r>
              <a:rPr lang="en-ZA" dirty="0" smtClean="0"/>
              <a:t>Knowledge Standards </a:t>
            </a:r>
          </a:p>
          <a:p>
            <a:pPr lvl="1"/>
            <a:endParaRPr lang="en-ZA" dirty="0" smtClean="0"/>
          </a:p>
          <a:p>
            <a:pPr lvl="1"/>
            <a:endParaRPr lang="en-ZA" dirty="0" smtClean="0"/>
          </a:p>
          <a:p>
            <a:pPr lvl="1"/>
            <a:endParaRPr lang="en-ZA" dirty="0" smtClean="0"/>
          </a:p>
          <a:p>
            <a:pPr lvl="2"/>
            <a:endParaRPr lang="en-ZA" dirty="0"/>
          </a:p>
        </p:txBody>
      </p:sp>
      <p:grpSp>
        <p:nvGrpSpPr>
          <p:cNvPr id="7" name="Group 6"/>
          <p:cNvGrpSpPr/>
          <p:nvPr/>
        </p:nvGrpSpPr>
        <p:grpSpPr>
          <a:xfrm>
            <a:off x="7002270" y="278650"/>
            <a:ext cx="1665185" cy="1650558"/>
            <a:chOff x="3603212" y="200"/>
            <a:chExt cx="1434534" cy="1434534"/>
          </a:xfrm>
        </p:grpSpPr>
        <p:sp>
          <p:nvSpPr>
            <p:cNvPr id="8" name="Oval 7"/>
            <p:cNvSpPr/>
            <p:nvPr/>
          </p:nvSpPr>
          <p:spPr>
            <a:xfrm>
              <a:off x="3603212" y="200"/>
              <a:ext cx="1434534" cy="1434534"/>
            </a:xfrm>
            <a:prstGeom prst="ellipse">
              <a:avLst/>
            </a:prstGeom>
            <a:gradFill>
              <a:gsLst>
                <a:gs pos="0">
                  <a:srgbClr val="28482B"/>
                </a:gs>
                <a:gs pos="72000">
                  <a:schemeClr val="accent1">
                    <a:shade val="50000"/>
                    <a:hueOff val="0"/>
                    <a:satOff val="0"/>
                    <a:lumOff val="0"/>
                    <a:alphaOff val="0"/>
                    <a:tint val="90000"/>
                    <a:satMod val="135000"/>
                  </a:schemeClr>
                </a:gs>
                <a:gs pos="100000">
                  <a:schemeClr val="accent1">
                    <a:shade val="50000"/>
                    <a:hueOff val="0"/>
                    <a:satOff val="0"/>
                    <a:lumOff val="0"/>
                    <a:alphaOff val="0"/>
                    <a:tint val="80000"/>
                    <a:satMod val="155000"/>
                  </a:schemeClr>
                </a:gs>
              </a:gsLst>
            </a:grad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sp>
        <p:sp>
          <p:nvSpPr>
            <p:cNvPr id="9" name="Oval 4"/>
            <p:cNvSpPr/>
            <p:nvPr/>
          </p:nvSpPr>
          <p:spPr>
            <a:xfrm>
              <a:off x="3813295" y="210283"/>
              <a:ext cx="1014368" cy="1014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ZA" sz="1500" dirty="0" smtClean="0"/>
                <a:t>Infrastructure</a:t>
              </a:r>
              <a:endParaRPr lang="en-ZA" sz="1500" kern="1200" dirty="0"/>
            </a:p>
          </p:txBody>
        </p:sp>
      </p:grpSp>
      <p:sp>
        <p:nvSpPr>
          <p:cNvPr id="4" name="Rectangle 3"/>
          <p:cNvSpPr/>
          <p:nvPr/>
        </p:nvSpPr>
        <p:spPr>
          <a:xfrm>
            <a:off x="5216697" y="2384884"/>
            <a:ext cx="3522766"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Arc 5"/>
          <p:cNvSpPr/>
          <p:nvPr/>
        </p:nvSpPr>
        <p:spPr>
          <a:xfrm flipV="1">
            <a:off x="3671900" y="1988840"/>
            <a:ext cx="4428492" cy="2210544"/>
          </a:xfrm>
          <a:prstGeom prst="arc">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ZA"/>
          </a:p>
        </p:txBody>
      </p:sp>
      <p:sp>
        <p:nvSpPr>
          <p:cNvPr id="10" name="Arc 9"/>
          <p:cNvSpPr/>
          <p:nvPr/>
        </p:nvSpPr>
        <p:spPr>
          <a:xfrm flipH="1" flipV="1">
            <a:off x="5652120" y="1988840"/>
            <a:ext cx="4428492" cy="2210544"/>
          </a:xfrm>
          <a:prstGeom prst="arc">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ZA"/>
          </a:p>
        </p:txBody>
      </p:sp>
      <p:sp>
        <p:nvSpPr>
          <p:cNvPr id="11" name="TextBox 10"/>
          <p:cNvSpPr txBox="1"/>
          <p:nvPr/>
        </p:nvSpPr>
        <p:spPr>
          <a:xfrm>
            <a:off x="5599430" y="4326159"/>
            <a:ext cx="2424062" cy="369332"/>
          </a:xfrm>
          <a:prstGeom prst="rect">
            <a:avLst/>
          </a:prstGeom>
          <a:noFill/>
        </p:spPr>
        <p:txBody>
          <a:bodyPr wrap="none" rtlCol="0">
            <a:spAutoFit/>
          </a:bodyPr>
          <a:lstStyle/>
          <a:p>
            <a:r>
              <a:rPr lang="en-ZA" dirty="0" smtClean="0"/>
              <a:t>Increasing orderliness &gt;&gt;&gt;</a:t>
            </a:r>
            <a:endParaRPr lang="en-ZA" dirty="0"/>
          </a:p>
        </p:txBody>
      </p:sp>
      <p:sp>
        <p:nvSpPr>
          <p:cNvPr id="12" name="TextBox 11"/>
          <p:cNvSpPr txBox="1"/>
          <p:nvPr/>
        </p:nvSpPr>
        <p:spPr>
          <a:xfrm>
            <a:off x="5554134" y="2564904"/>
            <a:ext cx="2528256" cy="369332"/>
          </a:xfrm>
          <a:prstGeom prst="rect">
            <a:avLst/>
          </a:prstGeom>
          <a:noFill/>
        </p:spPr>
        <p:txBody>
          <a:bodyPr wrap="none" rtlCol="0">
            <a:spAutoFit/>
          </a:bodyPr>
          <a:lstStyle/>
          <a:p>
            <a:r>
              <a:rPr lang="en-ZA" dirty="0" smtClean="0"/>
              <a:t>Decreasing discoveries &gt;&gt;&gt;</a:t>
            </a:r>
            <a:endParaRPr lang="en-ZA" dirty="0"/>
          </a:p>
        </p:txBody>
      </p:sp>
    </p:spTree>
    <p:extLst>
      <p:ext uri="{BB962C8B-B14F-4D97-AF65-F5344CB8AC3E}">
        <p14:creationId xmlns:p14="http://schemas.microsoft.com/office/powerpoint/2010/main" val="2337154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defRPr/>
            </a:pPr>
            <a:endParaRPr lang="en-ZA"/>
          </a:p>
        </p:txBody>
      </p:sp>
      <p:sp>
        <p:nvSpPr>
          <p:cNvPr id="15362" name="Title 1"/>
          <p:cNvSpPr>
            <a:spLocks noGrp="1"/>
          </p:cNvSpPr>
          <p:nvPr>
            <p:ph type="title"/>
          </p:nvPr>
        </p:nvSpPr>
        <p:spPr bwMode="auto"/>
        <p:txBody>
          <a:bodyPr wrap="square" numCol="1" anchorCtr="0" compatLnSpc="1">
            <a:prstTxWarp prst="textNoShape">
              <a:avLst/>
            </a:prstTxWarp>
          </a:bodyPr>
          <a:lstStyle/>
          <a:p>
            <a:r>
              <a:rPr lang="en-ZA" dirty="0" smtClean="0"/>
              <a:t>Part 2</a:t>
            </a:r>
            <a:br>
              <a:rPr lang="en-ZA" dirty="0" smtClean="0"/>
            </a:br>
            <a:r>
              <a:rPr lang="en-ZA" dirty="0" smtClean="0"/>
              <a:t>Software Platform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Solution</a:t>
            </a:r>
            <a:endParaRPr lang="en-US" dirty="0"/>
          </a:p>
        </p:txBody>
      </p:sp>
      <p:sp>
        <p:nvSpPr>
          <p:cNvPr id="5" name="Content Placeholder 4"/>
          <p:cNvSpPr>
            <a:spLocks noGrp="1"/>
          </p:cNvSpPr>
          <p:nvPr>
            <p:ph idx="1"/>
          </p:nvPr>
        </p:nvSpPr>
        <p:spPr/>
        <p:txBody>
          <a:bodyPr>
            <a:noAutofit/>
          </a:bodyPr>
          <a:lstStyle/>
          <a:p>
            <a:r>
              <a:rPr lang="en-US" sz="2400" dirty="0" smtClean="0"/>
              <a:t>“Shared Implementation”</a:t>
            </a:r>
          </a:p>
          <a:p>
            <a:pPr lvl="1"/>
            <a:r>
              <a:rPr lang="en-US" sz="2000" dirty="0" smtClean="0"/>
              <a:t>a framework containing architecture guidelines, abstract specifications and user requirements, recommended interoperability standards, and reference implementations.</a:t>
            </a:r>
          </a:p>
          <a:p>
            <a:pPr lvl="1"/>
            <a:r>
              <a:rPr lang="en-US" sz="2000" dirty="0" smtClean="0"/>
              <a:t>a directed open source community that contributes to, extends, and maintains the shared implementation.</a:t>
            </a:r>
          </a:p>
          <a:p>
            <a:pPr lvl="1"/>
            <a:r>
              <a:rPr lang="en-US" sz="2000" dirty="0" smtClean="0"/>
              <a:t>National funding provides a baseline of operations and activity.</a:t>
            </a:r>
          </a:p>
          <a:p>
            <a:pPr lvl="1"/>
            <a:r>
              <a:rPr lang="en-US" sz="2000" dirty="0" smtClean="0"/>
              <a:t>not domain-specific, but function-specific.</a:t>
            </a:r>
          </a:p>
          <a:p>
            <a:pPr lvl="1"/>
            <a:endParaRPr lang="en-US" sz="2000" dirty="0" smtClean="0"/>
          </a:p>
          <a:p>
            <a:pPr lvl="1">
              <a:buNone/>
            </a:pPr>
            <a:r>
              <a:rPr lang="en-US" sz="2000" dirty="0" smtClean="0"/>
              <a:t>Almost all knowledge portals share a base set of functions that are re-usable.</a:t>
            </a:r>
            <a:endParaRPr lang="en-US" sz="2000" dirty="0"/>
          </a:p>
        </p:txBody>
      </p:sp>
    </p:spTree>
    <p:extLst>
      <p:ext uri="{BB962C8B-B14F-4D97-AF65-F5344CB8AC3E}">
        <p14:creationId xmlns:p14="http://schemas.microsoft.com/office/powerpoint/2010/main" val="4217750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Solution</a:t>
            </a:r>
            <a:endParaRPr lang="en-US" dirty="0"/>
          </a:p>
        </p:txBody>
      </p:sp>
      <p:sp>
        <p:nvSpPr>
          <p:cNvPr id="5" name="Content Placeholder 4"/>
          <p:cNvSpPr>
            <a:spLocks noGrp="1"/>
          </p:cNvSpPr>
          <p:nvPr>
            <p:ph idx="1"/>
          </p:nvPr>
        </p:nvSpPr>
        <p:spPr/>
        <p:txBody>
          <a:bodyPr>
            <a:normAutofit/>
          </a:bodyPr>
          <a:lstStyle/>
          <a:p>
            <a:r>
              <a:rPr lang="en-US" sz="2400" dirty="0" smtClean="0"/>
              <a:t>“Shared Meaning”</a:t>
            </a:r>
          </a:p>
          <a:p>
            <a:pPr lvl="1"/>
            <a:r>
              <a:rPr lang="en-US" sz="2000" dirty="0" smtClean="0"/>
              <a:t>meta-data standards selection </a:t>
            </a:r>
          </a:p>
          <a:p>
            <a:pPr lvl="1"/>
            <a:r>
              <a:rPr lang="en-US" sz="2000" dirty="0" smtClean="0"/>
              <a:t>crosswalks (inter-standard translations)</a:t>
            </a:r>
          </a:p>
          <a:p>
            <a:pPr lvl="1"/>
            <a:r>
              <a:rPr lang="en-US" sz="2000" dirty="0" smtClean="0"/>
              <a:t>controlled vocabularies, thesauri, and ontologies associated with standards – these are often region-specific</a:t>
            </a:r>
          </a:p>
          <a:p>
            <a:pPr lvl="1"/>
            <a:endParaRPr lang="en-US" sz="2000" dirty="0" smtClean="0"/>
          </a:p>
          <a:p>
            <a:pPr lvl="1"/>
            <a:endParaRPr lang="en-US" sz="2000" dirty="0"/>
          </a:p>
        </p:txBody>
      </p:sp>
    </p:spTree>
    <p:extLst>
      <p:ext uri="{BB962C8B-B14F-4D97-AF65-F5344CB8AC3E}">
        <p14:creationId xmlns:p14="http://schemas.microsoft.com/office/powerpoint/2010/main" val="2777352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Solution</a:t>
            </a:r>
            <a:endParaRPr lang="en-US" dirty="0"/>
          </a:p>
        </p:txBody>
      </p:sp>
      <p:sp>
        <p:nvSpPr>
          <p:cNvPr id="5" name="Content Placeholder 4"/>
          <p:cNvSpPr>
            <a:spLocks noGrp="1"/>
          </p:cNvSpPr>
          <p:nvPr>
            <p:ph idx="1"/>
          </p:nvPr>
        </p:nvSpPr>
        <p:spPr/>
        <p:txBody>
          <a:bodyPr>
            <a:normAutofit/>
          </a:bodyPr>
          <a:lstStyle/>
          <a:p>
            <a:r>
              <a:rPr lang="en-US" sz="2400" dirty="0" smtClean="0"/>
              <a:t>“Shared Processes”</a:t>
            </a:r>
          </a:p>
          <a:p>
            <a:pPr lvl="1"/>
            <a:r>
              <a:rPr lang="en-US" sz="2000" dirty="0" smtClean="0"/>
              <a:t>coordinated training and awareness creation on the importance of meta-data</a:t>
            </a:r>
          </a:p>
          <a:p>
            <a:pPr lvl="1"/>
            <a:r>
              <a:rPr lang="en-US" sz="2000" dirty="0" smtClean="0"/>
              <a:t>data sharing and meta-data provision policies / guidelines to be implemented at research institutions and as a condition of funding</a:t>
            </a:r>
          </a:p>
          <a:p>
            <a:pPr lvl="1"/>
            <a:r>
              <a:rPr lang="en-US" sz="2000" dirty="0" smtClean="0"/>
              <a:t>coordination of and assistance with contributions to national infrastructure</a:t>
            </a:r>
          </a:p>
          <a:p>
            <a:pPr lvl="1"/>
            <a:r>
              <a:rPr lang="en-US" sz="2000" dirty="0" smtClean="0"/>
              <a:t>creation of forums for the validation of decisions and guidelines</a:t>
            </a:r>
          </a:p>
          <a:p>
            <a:pPr lvl="1"/>
            <a:endParaRPr lang="en-US" sz="2000" dirty="0"/>
          </a:p>
        </p:txBody>
      </p:sp>
    </p:spTree>
    <p:extLst>
      <p:ext uri="{BB962C8B-B14F-4D97-AF65-F5344CB8AC3E}">
        <p14:creationId xmlns:p14="http://schemas.microsoft.com/office/powerpoint/2010/main" val="27579571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defRPr/>
            </a:pPr>
            <a:endParaRPr lang="en-ZA"/>
          </a:p>
        </p:txBody>
      </p:sp>
      <p:sp>
        <p:nvSpPr>
          <p:cNvPr id="15362" name="Title 1"/>
          <p:cNvSpPr>
            <a:spLocks noGrp="1"/>
          </p:cNvSpPr>
          <p:nvPr>
            <p:ph type="title"/>
          </p:nvPr>
        </p:nvSpPr>
        <p:spPr bwMode="auto"/>
        <p:txBody>
          <a:bodyPr wrap="square" numCol="1" anchorCtr="0" compatLnSpc="1">
            <a:prstTxWarp prst="textNoShape">
              <a:avLst/>
            </a:prstTxWarp>
          </a:bodyPr>
          <a:lstStyle/>
          <a:p>
            <a:r>
              <a:rPr lang="en-ZA" dirty="0" smtClean="0"/>
              <a:t>Part 2.1</a:t>
            </a:r>
            <a:br>
              <a:rPr lang="en-ZA" dirty="0" smtClean="0"/>
            </a:br>
            <a:r>
              <a:rPr lang="en-ZA" dirty="0" smtClean="0"/>
              <a:t>Architecture and Planning</a:t>
            </a:r>
          </a:p>
        </p:txBody>
      </p:sp>
    </p:spTree>
    <p:extLst>
      <p:ext uri="{BB962C8B-B14F-4D97-AF65-F5344CB8AC3E}">
        <p14:creationId xmlns:p14="http://schemas.microsoft.com/office/powerpoint/2010/main" val="12807737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wrap="square" numCol="1" anchorCtr="0" compatLnSpc="1">
            <a:prstTxWarp prst="textNoShape">
              <a:avLst/>
            </a:prstTxWarp>
          </a:bodyPr>
          <a:lstStyle/>
          <a:p>
            <a:pPr eaLnBrk="1" hangingPunct="1"/>
            <a:r>
              <a:rPr lang="en-US" sz="2800" smtClean="0"/>
              <a:t>The Bigger Picture</a:t>
            </a:r>
          </a:p>
        </p:txBody>
      </p:sp>
      <p:grpSp>
        <p:nvGrpSpPr>
          <p:cNvPr id="2" name="Group 1"/>
          <p:cNvGrpSpPr/>
          <p:nvPr/>
        </p:nvGrpSpPr>
        <p:grpSpPr>
          <a:xfrm>
            <a:off x="236095" y="1663555"/>
            <a:ext cx="8476365" cy="4825785"/>
            <a:chOff x="79270" y="642938"/>
            <a:chExt cx="8921855" cy="6205995"/>
          </a:xfrm>
        </p:grpSpPr>
        <p:sp>
          <p:nvSpPr>
            <p:cNvPr id="4" name="Rectangle 3"/>
            <p:cNvSpPr/>
            <p:nvPr/>
          </p:nvSpPr>
          <p:spPr>
            <a:xfrm>
              <a:off x="360626" y="714374"/>
              <a:ext cx="1643063" cy="785814"/>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200" b="1" dirty="0"/>
                <a:t>CoSAMP</a:t>
              </a:r>
            </a:p>
            <a:p>
              <a:pPr algn="ctr" fontAlgn="auto">
                <a:spcBef>
                  <a:spcPts val="0"/>
                </a:spcBef>
                <a:spcAft>
                  <a:spcPts val="0"/>
                </a:spcAft>
                <a:defRPr/>
              </a:pPr>
              <a:r>
                <a:rPr lang="en-US" sz="1200" dirty="0"/>
                <a:t>(SAEON, CSIR)</a:t>
              </a:r>
            </a:p>
            <a:p>
              <a:pPr algn="ctr" fontAlgn="auto">
                <a:spcBef>
                  <a:spcPts val="0"/>
                </a:spcBef>
                <a:spcAft>
                  <a:spcPts val="0"/>
                </a:spcAft>
                <a:defRPr/>
              </a:pPr>
              <a:r>
                <a:rPr lang="en-US" sz="1200" dirty="0"/>
                <a:t>2005</a:t>
              </a:r>
            </a:p>
          </p:txBody>
        </p:sp>
        <p:sp>
          <p:nvSpPr>
            <p:cNvPr id="5" name="Rectangle 4"/>
            <p:cNvSpPr/>
            <p:nvPr/>
          </p:nvSpPr>
          <p:spPr>
            <a:xfrm>
              <a:off x="2289439" y="714374"/>
              <a:ext cx="1643062" cy="785814"/>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1200" b="1" dirty="0"/>
                <a:t>CoGIS</a:t>
              </a:r>
            </a:p>
            <a:p>
              <a:pPr algn="ctr" fontAlgn="auto">
                <a:spcBef>
                  <a:spcPts val="0"/>
                </a:spcBef>
                <a:spcAft>
                  <a:spcPts val="0"/>
                </a:spcAft>
                <a:defRPr/>
              </a:pPr>
              <a:r>
                <a:rPr lang="en-US" sz="1200" dirty="0"/>
                <a:t>(SAEON, CSIR)</a:t>
              </a:r>
            </a:p>
            <a:p>
              <a:pPr algn="ctr" fontAlgn="auto">
                <a:spcBef>
                  <a:spcPts val="0"/>
                </a:spcBef>
                <a:spcAft>
                  <a:spcPts val="0"/>
                </a:spcAft>
                <a:defRPr/>
              </a:pPr>
              <a:r>
                <a:rPr lang="en-US" sz="1200" dirty="0"/>
                <a:t>2007</a:t>
              </a:r>
            </a:p>
          </p:txBody>
        </p:sp>
        <p:sp>
          <p:nvSpPr>
            <p:cNvPr id="6" name="Rectangle 5"/>
            <p:cNvSpPr/>
            <p:nvPr/>
          </p:nvSpPr>
          <p:spPr>
            <a:xfrm>
              <a:off x="2289439" y="1714500"/>
              <a:ext cx="1643062" cy="785814"/>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1200" b="1" dirty="0"/>
                <a:t>Meta-Data I</a:t>
              </a:r>
            </a:p>
            <a:p>
              <a:pPr algn="ctr" fontAlgn="auto">
                <a:spcBef>
                  <a:spcPts val="0"/>
                </a:spcBef>
                <a:spcAft>
                  <a:spcPts val="0"/>
                </a:spcAft>
                <a:defRPr/>
              </a:pPr>
              <a:r>
                <a:rPr lang="en-US" sz="1200" dirty="0"/>
                <a:t>(SAEON, CSIR)</a:t>
              </a:r>
            </a:p>
            <a:p>
              <a:pPr algn="ctr" fontAlgn="auto">
                <a:spcBef>
                  <a:spcPts val="0"/>
                </a:spcBef>
                <a:spcAft>
                  <a:spcPts val="0"/>
                </a:spcAft>
                <a:defRPr/>
              </a:pPr>
              <a:r>
                <a:rPr lang="en-US" sz="1200" dirty="0"/>
                <a:t>2008/9</a:t>
              </a:r>
            </a:p>
          </p:txBody>
        </p:sp>
        <p:cxnSp>
          <p:nvCxnSpPr>
            <p:cNvPr id="8" name="Elbow Connector 7"/>
            <p:cNvCxnSpPr>
              <a:stCxn id="4" idx="3"/>
              <a:endCxn id="5" idx="1"/>
            </p:cNvCxnSpPr>
            <p:nvPr/>
          </p:nvCxnSpPr>
          <p:spPr>
            <a:xfrm>
              <a:off x="2003689" y="1107282"/>
              <a:ext cx="285750" cy="1633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5" idx="2"/>
              <a:endCxn id="6" idx="0"/>
            </p:cNvCxnSpPr>
            <p:nvPr/>
          </p:nvCxnSpPr>
          <p:spPr>
            <a:xfrm rot="5400000">
              <a:off x="3003815" y="1608826"/>
              <a:ext cx="214312" cy="1336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071938" y="2392422"/>
              <a:ext cx="1643062" cy="100012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1200" b="1" dirty="0"/>
                <a:t>Spatial Extensions</a:t>
              </a:r>
            </a:p>
            <a:p>
              <a:pPr algn="ctr" fontAlgn="auto">
                <a:spcBef>
                  <a:spcPts val="0"/>
                </a:spcBef>
                <a:spcAft>
                  <a:spcPts val="0"/>
                </a:spcAft>
                <a:defRPr/>
              </a:pPr>
              <a:r>
                <a:rPr lang="en-US" sz="1200" dirty="0"/>
                <a:t>(SAEON, SAEOS, </a:t>
              </a:r>
              <a:r>
                <a:rPr lang="en-US" sz="1200" dirty="0" smtClean="0"/>
                <a:t>WDC, </a:t>
              </a:r>
              <a:r>
                <a:rPr lang="en-US" sz="1200" dirty="0"/>
                <a:t>R&amp;VA)</a:t>
              </a:r>
            </a:p>
            <a:p>
              <a:pPr algn="ctr" fontAlgn="auto">
                <a:spcBef>
                  <a:spcPts val="0"/>
                </a:spcBef>
                <a:spcAft>
                  <a:spcPts val="0"/>
                </a:spcAft>
                <a:defRPr/>
              </a:pPr>
              <a:r>
                <a:rPr lang="en-US" sz="1200" dirty="0" smtClean="0"/>
                <a:t>2009/10</a:t>
              </a:r>
              <a:endParaRPr lang="en-US" sz="1200" dirty="0"/>
            </a:p>
          </p:txBody>
        </p:sp>
        <p:cxnSp>
          <p:nvCxnSpPr>
            <p:cNvPr id="13" name="Elbow Connector 12"/>
            <p:cNvCxnSpPr>
              <a:stCxn id="5" idx="3"/>
              <a:endCxn id="11" idx="0"/>
            </p:cNvCxnSpPr>
            <p:nvPr/>
          </p:nvCxnSpPr>
          <p:spPr>
            <a:xfrm>
              <a:off x="3932501" y="1107282"/>
              <a:ext cx="960967" cy="128514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hape 17"/>
            <p:cNvCxnSpPr>
              <a:stCxn id="6" idx="2"/>
              <a:endCxn id="11" idx="1"/>
            </p:cNvCxnSpPr>
            <p:nvPr/>
          </p:nvCxnSpPr>
          <p:spPr>
            <a:xfrm rot="16200000" flipH="1">
              <a:off x="3395367" y="2215916"/>
              <a:ext cx="392173" cy="96096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071938" y="3591655"/>
              <a:ext cx="1643062" cy="126609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1200" b="1" dirty="0"/>
                <a:t>Image Extensions</a:t>
              </a:r>
            </a:p>
            <a:p>
              <a:pPr algn="ctr" fontAlgn="auto">
                <a:spcBef>
                  <a:spcPts val="0"/>
                </a:spcBef>
                <a:spcAft>
                  <a:spcPts val="0"/>
                </a:spcAft>
                <a:defRPr/>
              </a:pPr>
              <a:r>
                <a:rPr lang="en-US" sz="1200" b="1" dirty="0"/>
                <a:t>Admin Extensions</a:t>
              </a:r>
            </a:p>
            <a:p>
              <a:pPr algn="ctr" fontAlgn="auto">
                <a:spcBef>
                  <a:spcPts val="0"/>
                </a:spcBef>
                <a:spcAft>
                  <a:spcPts val="0"/>
                </a:spcAft>
                <a:defRPr/>
              </a:pPr>
              <a:r>
                <a:rPr lang="en-US" sz="1200" dirty="0"/>
                <a:t>(SAEON, SAEOS)</a:t>
              </a:r>
            </a:p>
            <a:p>
              <a:pPr algn="ctr" fontAlgn="auto">
                <a:spcBef>
                  <a:spcPts val="0"/>
                </a:spcBef>
                <a:spcAft>
                  <a:spcPts val="0"/>
                </a:spcAft>
                <a:defRPr/>
              </a:pPr>
              <a:r>
                <a:rPr lang="en-US" sz="1200" dirty="0" smtClean="0"/>
                <a:t>2010/11</a:t>
              </a:r>
              <a:endParaRPr lang="en-US" sz="1200" dirty="0"/>
            </a:p>
          </p:txBody>
        </p:sp>
        <p:cxnSp>
          <p:nvCxnSpPr>
            <p:cNvPr id="21" name="Elbow Connector 20"/>
            <p:cNvCxnSpPr>
              <a:stCxn id="11" idx="2"/>
              <a:endCxn id="19" idx="0"/>
            </p:cNvCxnSpPr>
            <p:nvPr/>
          </p:nvCxnSpPr>
          <p:spPr>
            <a:xfrm rot="5400000">
              <a:off x="4793916" y="3493584"/>
              <a:ext cx="199106" cy="1336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89439" y="4857750"/>
              <a:ext cx="1643062" cy="1070663"/>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1200" b="1" dirty="0"/>
                <a:t>Meta-Data II</a:t>
              </a:r>
            </a:p>
            <a:p>
              <a:pPr algn="ctr" fontAlgn="auto">
                <a:spcBef>
                  <a:spcPts val="0"/>
                </a:spcBef>
                <a:spcAft>
                  <a:spcPts val="0"/>
                </a:spcAft>
                <a:defRPr/>
              </a:pPr>
              <a:r>
                <a:rPr lang="en-US" sz="1200" dirty="0"/>
                <a:t>(SAEON, SAEOS, WDS, R&amp;VA)</a:t>
              </a:r>
            </a:p>
            <a:p>
              <a:pPr algn="ctr" fontAlgn="auto">
                <a:spcBef>
                  <a:spcPts val="0"/>
                </a:spcBef>
                <a:spcAft>
                  <a:spcPts val="0"/>
                </a:spcAft>
                <a:defRPr/>
              </a:pPr>
              <a:r>
                <a:rPr lang="en-US" sz="1200" dirty="0"/>
                <a:t>2009/10</a:t>
              </a:r>
            </a:p>
          </p:txBody>
        </p:sp>
        <p:cxnSp>
          <p:nvCxnSpPr>
            <p:cNvPr id="24" name="Elbow Connector 23"/>
            <p:cNvCxnSpPr>
              <a:stCxn id="6" idx="2"/>
              <a:endCxn id="22" idx="0"/>
            </p:cNvCxnSpPr>
            <p:nvPr/>
          </p:nvCxnSpPr>
          <p:spPr>
            <a:xfrm rot="5400000">
              <a:off x="1932252" y="3680514"/>
              <a:ext cx="2357437" cy="1336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72188" y="2392422"/>
              <a:ext cx="1643062" cy="100012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1200" b="1" dirty="0"/>
                <a:t>Structured Data</a:t>
              </a:r>
            </a:p>
            <a:p>
              <a:pPr algn="ctr" fontAlgn="auto">
                <a:spcBef>
                  <a:spcPts val="0"/>
                </a:spcBef>
                <a:spcAft>
                  <a:spcPts val="0"/>
                </a:spcAft>
                <a:defRPr/>
              </a:pPr>
              <a:r>
                <a:rPr lang="en-US" sz="1200" dirty="0"/>
                <a:t>(SAEON, SAEOS, WDS)</a:t>
              </a:r>
            </a:p>
            <a:p>
              <a:pPr algn="ctr" fontAlgn="auto">
                <a:spcBef>
                  <a:spcPts val="0"/>
                </a:spcBef>
                <a:spcAft>
                  <a:spcPts val="0"/>
                </a:spcAft>
                <a:defRPr/>
              </a:pPr>
              <a:r>
                <a:rPr lang="en-US" sz="1200" dirty="0"/>
                <a:t>2009/10</a:t>
              </a:r>
            </a:p>
          </p:txBody>
        </p:sp>
        <p:cxnSp>
          <p:nvCxnSpPr>
            <p:cNvPr id="27" name="Shape 26"/>
            <p:cNvCxnSpPr>
              <a:stCxn id="5" idx="3"/>
              <a:endCxn id="25" idx="0"/>
            </p:cNvCxnSpPr>
            <p:nvPr/>
          </p:nvCxnSpPr>
          <p:spPr>
            <a:xfrm>
              <a:off x="3932501" y="1107282"/>
              <a:ext cx="2961218" cy="128514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358063" y="6063121"/>
              <a:ext cx="1643062" cy="785812"/>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en-US" sz="1200" b="1" dirty="0"/>
                <a:t>Knowledge</a:t>
              </a:r>
            </a:p>
            <a:p>
              <a:pPr algn="ctr" fontAlgn="auto">
                <a:spcBef>
                  <a:spcPts val="0"/>
                </a:spcBef>
                <a:spcAft>
                  <a:spcPts val="0"/>
                </a:spcAft>
                <a:defRPr/>
              </a:pPr>
              <a:r>
                <a:rPr lang="en-US" sz="1200" dirty="0"/>
                <a:t>(CSIR, SAEON)</a:t>
              </a:r>
            </a:p>
            <a:p>
              <a:pPr algn="ctr" fontAlgn="auto">
                <a:spcBef>
                  <a:spcPts val="0"/>
                </a:spcBef>
                <a:spcAft>
                  <a:spcPts val="0"/>
                </a:spcAft>
                <a:defRPr/>
              </a:pPr>
              <a:r>
                <a:rPr lang="en-US" sz="1200" dirty="0" smtClean="0"/>
                <a:t>2011</a:t>
              </a:r>
              <a:endParaRPr lang="en-US" sz="1200" dirty="0"/>
            </a:p>
          </p:txBody>
        </p:sp>
        <p:cxnSp>
          <p:nvCxnSpPr>
            <p:cNvPr id="30" name="Shape 29"/>
            <p:cNvCxnSpPr>
              <a:stCxn id="4" idx="2"/>
              <a:endCxn id="28" idx="1"/>
            </p:cNvCxnSpPr>
            <p:nvPr/>
          </p:nvCxnSpPr>
          <p:spPr>
            <a:xfrm rot="16200000" flipH="1">
              <a:off x="1792191" y="890154"/>
              <a:ext cx="4955839" cy="6175905"/>
            </a:xfrm>
            <a:prstGeom prst="bentConnector2">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stCxn id="25" idx="2"/>
              <a:endCxn id="59" idx="0"/>
            </p:cNvCxnSpPr>
            <p:nvPr/>
          </p:nvCxnSpPr>
          <p:spPr>
            <a:xfrm rot="16200000" flipH="1">
              <a:off x="6797577" y="3488691"/>
              <a:ext cx="204984"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hape 33"/>
            <p:cNvCxnSpPr>
              <a:stCxn id="19" idx="2"/>
              <a:endCxn id="28" idx="1"/>
            </p:cNvCxnSpPr>
            <p:nvPr/>
          </p:nvCxnSpPr>
          <p:spPr>
            <a:xfrm rot="16200000" flipH="1">
              <a:off x="5326627" y="4424590"/>
              <a:ext cx="1598277" cy="246459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hape 35"/>
            <p:cNvCxnSpPr>
              <a:stCxn id="22" idx="2"/>
              <a:endCxn id="28" idx="1"/>
            </p:cNvCxnSpPr>
            <p:nvPr/>
          </p:nvCxnSpPr>
          <p:spPr>
            <a:xfrm rot="16200000" flipH="1">
              <a:off x="4970709" y="4068672"/>
              <a:ext cx="527614" cy="424709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358063" y="4991558"/>
              <a:ext cx="1643062" cy="78581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en-US" sz="1200" b="1" dirty="0"/>
                <a:t>Process</a:t>
              </a:r>
            </a:p>
            <a:p>
              <a:pPr algn="ctr" fontAlgn="auto">
                <a:spcBef>
                  <a:spcPts val="0"/>
                </a:spcBef>
                <a:spcAft>
                  <a:spcPts val="0"/>
                </a:spcAft>
                <a:defRPr/>
              </a:pPr>
              <a:r>
                <a:rPr lang="en-US" sz="1200" dirty="0"/>
                <a:t>(CSIR, SAEON)</a:t>
              </a:r>
            </a:p>
            <a:p>
              <a:pPr algn="ctr" fontAlgn="auto">
                <a:spcBef>
                  <a:spcPts val="0"/>
                </a:spcBef>
                <a:spcAft>
                  <a:spcPts val="0"/>
                </a:spcAft>
                <a:defRPr/>
              </a:pPr>
              <a:r>
                <a:rPr lang="en-US" sz="1200" dirty="0" smtClean="0"/>
                <a:t>2011</a:t>
              </a:r>
              <a:endParaRPr lang="en-US" sz="1200" dirty="0"/>
            </a:p>
          </p:txBody>
        </p:sp>
        <p:cxnSp>
          <p:nvCxnSpPr>
            <p:cNvPr id="29" name="Elbow Connector 28"/>
            <p:cNvCxnSpPr>
              <a:stCxn id="28" idx="0"/>
              <a:endCxn id="23" idx="2"/>
            </p:cNvCxnSpPr>
            <p:nvPr/>
          </p:nvCxnSpPr>
          <p:spPr>
            <a:xfrm rot="5400000" flipH="1" flipV="1">
              <a:off x="8036720" y="5921729"/>
              <a:ext cx="285750" cy="1336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hape 32"/>
            <p:cNvCxnSpPr>
              <a:stCxn id="25" idx="3"/>
              <a:endCxn id="23" idx="0"/>
            </p:cNvCxnSpPr>
            <p:nvPr/>
          </p:nvCxnSpPr>
          <p:spPr>
            <a:xfrm>
              <a:off x="7715250" y="2892486"/>
              <a:ext cx="464344" cy="209907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2" idx="3"/>
              <a:endCxn id="23" idx="1"/>
            </p:cNvCxnSpPr>
            <p:nvPr/>
          </p:nvCxnSpPr>
          <p:spPr>
            <a:xfrm flipV="1">
              <a:off x="3932501" y="5384465"/>
              <a:ext cx="3425562" cy="86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7358063" y="642938"/>
              <a:ext cx="1643062" cy="785812"/>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sz="1600" dirty="0"/>
                <a:t>Open Source</a:t>
              </a:r>
            </a:p>
          </p:txBody>
        </p:sp>
        <p:sp>
          <p:nvSpPr>
            <p:cNvPr id="39" name="Oval 38"/>
            <p:cNvSpPr/>
            <p:nvPr/>
          </p:nvSpPr>
          <p:spPr>
            <a:xfrm>
              <a:off x="7358063" y="1500188"/>
              <a:ext cx="1643062" cy="785812"/>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sz="1600" dirty="0"/>
                <a:t>Local</a:t>
              </a:r>
            </a:p>
            <a:p>
              <a:pPr algn="ctr" fontAlgn="auto">
                <a:spcBef>
                  <a:spcPts val="0"/>
                </a:spcBef>
                <a:spcAft>
                  <a:spcPts val="0"/>
                </a:spcAft>
                <a:defRPr/>
              </a:pPr>
              <a:r>
                <a:rPr lang="en-US" sz="1600" dirty="0"/>
                <a:t>Capacity</a:t>
              </a:r>
            </a:p>
          </p:txBody>
        </p:sp>
        <p:sp>
          <p:nvSpPr>
            <p:cNvPr id="31" name="Rectangle 30"/>
            <p:cNvSpPr/>
            <p:nvPr/>
          </p:nvSpPr>
          <p:spPr>
            <a:xfrm>
              <a:off x="79270" y="2357438"/>
              <a:ext cx="821531" cy="3571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200" b="1" dirty="0"/>
                <a:t>URS I</a:t>
              </a:r>
              <a:endParaRPr lang="en-US" sz="1200" dirty="0"/>
            </a:p>
          </p:txBody>
        </p:sp>
        <p:sp>
          <p:nvSpPr>
            <p:cNvPr id="35" name="Rectangle 34"/>
            <p:cNvSpPr/>
            <p:nvPr/>
          </p:nvSpPr>
          <p:spPr>
            <a:xfrm>
              <a:off x="79270" y="2857501"/>
              <a:ext cx="821531" cy="357189"/>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1200" b="1" dirty="0"/>
                <a:t>URS II</a:t>
              </a:r>
              <a:endParaRPr lang="en-US" sz="1200" dirty="0"/>
            </a:p>
          </p:txBody>
        </p:sp>
        <p:sp>
          <p:nvSpPr>
            <p:cNvPr id="40" name="Rectangle 39"/>
            <p:cNvSpPr/>
            <p:nvPr/>
          </p:nvSpPr>
          <p:spPr>
            <a:xfrm>
              <a:off x="79270" y="3357563"/>
              <a:ext cx="821531" cy="35718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1200" b="1" dirty="0"/>
                <a:t>URS III</a:t>
              </a:r>
              <a:endParaRPr lang="en-US" sz="1200" dirty="0"/>
            </a:p>
          </p:txBody>
        </p:sp>
        <p:sp>
          <p:nvSpPr>
            <p:cNvPr id="59" name="Rectangle 58"/>
            <p:cNvSpPr/>
            <p:nvPr/>
          </p:nvSpPr>
          <p:spPr>
            <a:xfrm>
              <a:off x="6084888" y="3597533"/>
              <a:ext cx="1643062" cy="1217498"/>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1200" b="1" dirty="0"/>
                <a:t>Citations</a:t>
              </a:r>
            </a:p>
            <a:p>
              <a:pPr algn="ctr" fontAlgn="auto">
                <a:spcBef>
                  <a:spcPts val="0"/>
                </a:spcBef>
                <a:spcAft>
                  <a:spcPts val="0"/>
                </a:spcAft>
                <a:defRPr/>
              </a:pPr>
              <a:r>
                <a:rPr lang="en-US" sz="1200" b="1" dirty="0"/>
                <a:t>Service Orientation</a:t>
              </a:r>
            </a:p>
            <a:p>
              <a:pPr algn="ctr" fontAlgn="auto">
                <a:spcBef>
                  <a:spcPts val="0"/>
                </a:spcBef>
                <a:spcAft>
                  <a:spcPts val="0"/>
                </a:spcAft>
                <a:defRPr/>
              </a:pPr>
              <a:r>
                <a:rPr lang="en-US" sz="1200" dirty="0"/>
                <a:t>(SAEON, SAEOS, R&amp;VA, </a:t>
              </a:r>
              <a:r>
                <a:rPr lang="en-US" sz="1200" dirty="0" smtClean="0"/>
                <a:t>WDC) 2010/11</a:t>
              </a:r>
              <a:endParaRPr lang="en-US" sz="1200" dirty="0"/>
            </a:p>
          </p:txBody>
        </p:sp>
        <p:cxnSp>
          <p:nvCxnSpPr>
            <p:cNvPr id="62" name="Shape 61"/>
            <p:cNvCxnSpPr>
              <a:stCxn id="59" idx="2"/>
              <a:endCxn id="28" idx="1"/>
            </p:cNvCxnSpPr>
            <p:nvPr/>
          </p:nvCxnSpPr>
          <p:spPr>
            <a:xfrm rot="16200000" flipH="1">
              <a:off x="6311744" y="5409707"/>
              <a:ext cx="1640996" cy="45164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0999" y="1853825"/>
            <a:ext cx="8407893" cy="4680520"/>
          </a:xfrm>
        </p:spPr>
        <p:txBody>
          <a:bodyPr rtlCol="0">
            <a:normAutofit fontScale="55000" lnSpcReduction="20000"/>
          </a:bodyPr>
          <a:lstStyle/>
          <a:p>
            <a:pPr eaLnBrk="1" fontAlgn="auto" hangingPunct="1">
              <a:spcAft>
                <a:spcPts val="0"/>
              </a:spcAft>
              <a:buFont typeface="Arial" pitchFamily="34" charset="0"/>
              <a:buChar char="•"/>
              <a:defRPr/>
            </a:pPr>
            <a:r>
              <a:rPr lang="en-ZA" sz="2800" dirty="0" smtClean="0"/>
              <a:t>Meta-Data Driven Catalogues</a:t>
            </a:r>
          </a:p>
          <a:p>
            <a:pPr lvl="1" eaLnBrk="1" fontAlgn="auto" hangingPunct="1">
              <a:spcAft>
                <a:spcPts val="0"/>
              </a:spcAft>
              <a:buFont typeface="Arial" pitchFamily="34" charset="0"/>
              <a:buChar char="–"/>
              <a:defRPr/>
            </a:pPr>
            <a:r>
              <a:rPr lang="en-ZA" sz="2400" dirty="0" smtClean="0"/>
              <a:t>Rely on widely adopted standards</a:t>
            </a:r>
          </a:p>
          <a:p>
            <a:pPr lvl="1" eaLnBrk="1" fontAlgn="auto" hangingPunct="1">
              <a:spcAft>
                <a:spcPts val="0"/>
              </a:spcAft>
              <a:buFont typeface="Arial" pitchFamily="34" charset="0"/>
              <a:buChar char="–"/>
              <a:defRPr/>
            </a:pPr>
            <a:r>
              <a:rPr lang="en-ZA" sz="2400" dirty="0" smtClean="0"/>
              <a:t>Describes data for discovery </a:t>
            </a:r>
            <a:r>
              <a:rPr lang="en-ZA" sz="2400" i="1" dirty="0" smtClean="0"/>
              <a:t>and future application</a:t>
            </a:r>
          </a:p>
          <a:p>
            <a:pPr lvl="1" eaLnBrk="1" fontAlgn="auto" hangingPunct="1">
              <a:spcAft>
                <a:spcPts val="0"/>
              </a:spcAft>
              <a:buFont typeface="Arial" pitchFamily="34" charset="0"/>
              <a:buChar char="–"/>
              <a:defRPr/>
            </a:pPr>
            <a:endParaRPr lang="en-ZA" sz="2400" i="1" dirty="0" smtClean="0"/>
          </a:p>
          <a:p>
            <a:pPr eaLnBrk="1" fontAlgn="auto" hangingPunct="1">
              <a:spcAft>
                <a:spcPts val="0"/>
              </a:spcAft>
              <a:buFont typeface="Arial" pitchFamily="34" charset="0"/>
              <a:buChar char="•"/>
              <a:defRPr/>
            </a:pPr>
            <a:r>
              <a:rPr lang="en-ZA" sz="3000" dirty="0" smtClean="0"/>
              <a:t>Search and Discovery</a:t>
            </a:r>
          </a:p>
          <a:p>
            <a:pPr lvl="1" eaLnBrk="1" fontAlgn="auto" hangingPunct="1">
              <a:spcAft>
                <a:spcPts val="0"/>
              </a:spcAft>
              <a:buFont typeface="Arial" pitchFamily="34" charset="0"/>
              <a:buChar char="–"/>
              <a:defRPr/>
            </a:pPr>
            <a:r>
              <a:rPr lang="en-ZA" sz="2600" dirty="0" smtClean="0"/>
              <a:t>Advanced Search Capabilities</a:t>
            </a:r>
          </a:p>
          <a:p>
            <a:pPr lvl="1" eaLnBrk="1" fontAlgn="auto" hangingPunct="1">
              <a:spcAft>
                <a:spcPts val="0"/>
              </a:spcAft>
              <a:buFont typeface="Arial" pitchFamily="34" charset="0"/>
              <a:buChar char="–"/>
              <a:defRPr/>
            </a:pPr>
            <a:r>
              <a:rPr lang="en-ZA" sz="2600" dirty="0" smtClean="0"/>
              <a:t>GEO compliance</a:t>
            </a:r>
          </a:p>
          <a:p>
            <a:pPr lvl="1" eaLnBrk="1" fontAlgn="auto" hangingPunct="1">
              <a:spcAft>
                <a:spcPts val="0"/>
              </a:spcAft>
              <a:buFont typeface="Arial" pitchFamily="34" charset="0"/>
              <a:buChar char="–"/>
              <a:defRPr/>
            </a:pPr>
            <a:endParaRPr lang="en-ZA" sz="2600" dirty="0" smtClean="0"/>
          </a:p>
          <a:p>
            <a:pPr eaLnBrk="1" fontAlgn="auto" hangingPunct="1">
              <a:spcAft>
                <a:spcPts val="0"/>
              </a:spcAft>
              <a:buFont typeface="Arial" pitchFamily="34" charset="0"/>
              <a:buChar char="•"/>
              <a:defRPr/>
            </a:pPr>
            <a:r>
              <a:rPr lang="en-ZA" sz="2800" dirty="0" smtClean="0"/>
              <a:t>Mapping, Charting, and Visualisation</a:t>
            </a:r>
          </a:p>
          <a:p>
            <a:pPr lvl="1" eaLnBrk="1" fontAlgn="auto" hangingPunct="1">
              <a:spcAft>
                <a:spcPts val="0"/>
              </a:spcAft>
              <a:buFont typeface="Arial" pitchFamily="34" charset="0"/>
              <a:buChar char="–"/>
              <a:defRPr/>
            </a:pPr>
            <a:r>
              <a:rPr lang="en-ZA" sz="2400" dirty="0" smtClean="0"/>
              <a:t>Rely on web sources </a:t>
            </a:r>
            <a:r>
              <a:rPr lang="en-ZA" sz="2000" dirty="0" smtClean="0"/>
              <a:t>(WMS, WFS, KML, </a:t>
            </a:r>
            <a:r>
              <a:rPr lang="en-ZA" sz="2000" dirty="0" err="1" smtClean="0"/>
              <a:t>GeoRSS</a:t>
            </a:r>
            <a:r>
              <a:rPr lang="en-ZA" sz="2000" dirty="0" smtClean="0"/>
              <a:t>, …)</a:t>
            </a:r>
          </a:p>
          <a:p>
            <a:pPr lvl="1" eaLnBrk="1" fontAlgn="auto" hangingPunct="1">
              <a:spcAft>
                <a:spcPts val="0"/>
              </a:spcAft>
              <a:buFont typeface="Arial" pitchFamily="34" charset="0"/>
              <a:buChar char="–"/>
              <a:defRPr/>
            </a:pPr>
            <a:r>
              <a:rPr lang="en-ZA" sz="2400" dirty="0" smtClean="0"/>
              <a:t>Allows map composition and persistence </a:t>
            </a:r>
            <a:r>
              <a:rPr lang="en-ZA" sz="2000" dirty="0" smtClean="0"/>
              <a:t>(Web Context)</a:t>
            </a:r>
          </a:p>
          <a:p>
            <a:pPr lvl="1" eaLnBrk="1" fontAlgn="auto" hangingPunct="1">
              <a:spcAft>
                <a:spcPts val="0"/>
              </a:spcAft>
              <a:buFont typeface="Arial" pitchFamily="34" charset="0"/>
              <a:buChar char="–"/>
              <a:defRPr/>
            </a:pPr>
            <a:r>
              <a:rPr lang="en-ZA" sz="2400" dirty="0" smtClean="0"/>
              <a:t>Allows integration with portal search facilities</a:t>
            </a:r>
          </a:p>
          <a:p>
            <a:pPr lvl="1" eaLnBrk="1" fontAlgn="auto" hangingPunct="1">
              <a:spcAft>
                <a:spcPts val="0"/>
              </a:spcAft>
              <a:buFont typeface="Arial" pitchFamily="34" charset="0"/>
              <a:buChar char="–"/>
              <a:defRPr/>
            </a:pPr>
            <a:r>
              <a:rPr lang="en-ZA" sz="2400" dirty="0" smtClean="0"/>
              <a:t>Visualisation and Informal Correlation</a:t>
            </a:r>
          </a:p>
          <a:p>
            <a:pPr lvl="1" eaLnBrk="1" fontAlgn="auto" hangingPunct="1">
              <a:spcAft>
                <a:spcPts val="0"/>
              </a:spcAft>
              <a:buFont typeface="Arial" pitchFamily="34" charset="0"/>
              <a:buChar char="–"/>
              <a:defRPr/>
            </a:pPr>
            <a:endParaRPr lang="en-ZA" sz="2400" dirty="0" smtClean="0"/>
          </a:p>
          <a:p>
            <a:pPr eaLnBrk="1" fontAlgn="auto" hangingPunct="1">
              <a:spcAft>
                <a:spcPts val="0"/>
              </a:spcAft>
              <a:buFont typeface="Arial" pitchFamily="34" charset="0"/>
              <a:buChar char="•"/>
              <a:defRPr/>
            </a:pPr>
            <a:r>
              <a:rPr lang="en-ZA" sz="2800" dirty="0" smtClean="0"/>
              <a:t>Admin</a:t>
            </a:r>
          </a:p>
          <a:p>
            <a:pPr lvl="1" eaLnBrk="1" fontAlgn="auto" hangingPunct="1">
              <a:spcAft>
                <a:spcPts val="0"/>
              </a:spcAft>
              <a:buFont typeface="Arial" pitchFamily="34" charset="0"/>
              <a:buChar char="–"/>
              <a:defRPr/>
            </a:pPr>
            <a:r>
              <a:rPr lang="en-ZA" sz="2400" dirty="0" smtClean="0"/>
              <a:t>Usage Statistics</a:t>
            </a:r>
          </a:p>
          <a:p>
            <a:pPr lvl="1" eaLnBrk="1" fontAlgn="auto" hangingPunct="1">
              <a:spcAft>
                <a:spcPts val="0"/>
              </a:spcAft>
              <a:buFont typeface="Arial" pitchFamily="34" charset="0"/>
              <a:buChar char="–"/>
              <a:defRPr/>
            </a:pPr>
            <a:r>
              <a:rPr lang="en-ZA" sz="2400" dirty="0" smtClean="0"/>
              <a:t>Registration</a:t>
            </a:r>
          </a:p>
          <a:p>
            <a:pPr lvl="1" eaLnBrk="1" fontAlgn="auto" hangingPunct="1">
              <a:spcAft>
                <a:spcPts val="0"/>
              </a:spcAft>
              <a:buFont typeface="Arial" pitchFamily="34" charset="0"/>
              <a:buChar char="–"/>
              <a:defRPr/>
            </a:pPr>
            <a:endParaRPr lang="en-ZA" sz="2400" dirty="0" smtClean="0"/>
          </a:p>
          <a:p>
            <a:pPr eaLnBrk="1" fontAlgn="auto" hangingPunct="1">
              <a:spcAft>
                <a:spcPts val="0"/>
              </a:spcAft>
              <a:buFont typeface="Arial" pitchFamily="34" charset="0"/>
              <a:buChar char="•"/>
              <a:defRPr/>
            </a:pPr>
            <a:r>
              <a:rPr lang="en-ZA" sz="2800" dirty="0" smtClean="0"/>
              <a:t>Structured Data</a:t>
            </a:r>
          </a:p>
          <a:p>
            <a:pPr lvl="1" eaLnBrk="1" fontAlgn="auto" hangingPunct="1">
              <a:spcAft>
                <a:spcPts val="0"/>
              </a:spcAft>
              <a:buFont typeface="Arial" pitchFamily="34" charset="0"/>
              <a:buChar char="–"/>
              <a:defRPr/>
            </a:pPr>
            <a:r>
              <a:rPr lang="en-ZA" sz="2400" dirty="0" smtClean="0"/>
              <a:t>Visualisation and Informal Correlation</a:t>
            </a:r>
          </a:p>
          <a:p>
            <a:pPr lvl="1" eaLnBrk="1" fontAlgn="auto" hangingPunct="1">
              <a:spcAft>
                <a:spcPts val="0"/>
              </a:spcAft>
              <a:buFont typeface="Arial" pitchFamily="34" charset="0"/>
              <a:buChar char="–"/>
              <a:defRPr/>
            </a:pPr>
            <a:endParaRPr lang="en-ZA" sz="2400" dirty="0"/>
          </a:p>
        </p:txBody>
      </p:sp>
      <p:sp>
        <p:nvSpPr>
          <p:cNvPr id="17410" name="Title 3"/>
          <p:cNvSpPr>
            <a:spLocks noGrp="1"/>
          </p:cNvSpPr>
          <p:nvPr>
            <p:ph type="title"/>
          </p:nvPr>
        </p:nvSpPr>
        <p:spPr bwMode="auto"/>
        <p:txBody>
          <a:bodyPr wrap="square" numCol="1" anchorCtr="0" compatLnSpc="1">
            <a:prstTxWarp prst="textNoShape">
              <a:avLst/>
            </a:prstTxWarp>
          </a:bodyPr>
          <a:lstStyle/>
          <a:p>
            <a:pPr eaLnBrk="1" hangingPunct="1"/>
            <a:r>
              <a:rPr lang="en-ZA" smtClean="0"/>
              <a:t>Broad Concept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ZA" sz="2000" dirty="0" smtClean="0"/>
              <a:t>The New Mining Resource</a:t>
            </a:r>
            <a:endParaRPr lang="en-ZA" dirty="0"/>
          </a:p>
        </p:txBody>
      </p:sp>
      <p:sp>
        <p:nvSpPr>
          <p:cNvPr id="4" name="Title 3"/>
          <p:cNvSpPr>
            <a:spLocks noGrp="1"/>
          </p:cNvSpPr>
          <p:nvPr>
            <p:ph type="title"/>
          </p:nvPr>
        </p:nvSpPr>
        <p:spPr/>
        <p:txBody>
          <a:bodyPr/>
          <a:lstStyle/>
          <a:p>
            <a:r>
              <a:rPr lang="en-ZA" sz="2800" dirty="0" smtClean="0"/>
              <a:t>PART 1</a:t>
            </a:r>
            <a:br>
              <a:rPr lang="en-ZA" sz="2800" dirty="0" smtClean="0"/>
            </a:br>
            <a:r>
              <a:rPr lang="en-ZA" sz="2800" dirty="0" smtClean="0"/>
              <a:t>Meta-Data</a:t>
            </a:r>
            <a:endParaRPr lang="en-ZA" sz="2800" dirty="0"/>
          </a:p>
        </p:txBody>
      </p:sp>
    </p:spTree>
    <p:extLst>
      <p:ext uri="{BB962C8B-B14F-4D97-AF65-F5344CB8AC3E}">
        <p14:creationId xmlns:p14="http://schemas.microsoft.com/office/powerpoint/2010/main" val="3027980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itle 1"/>
          <p:cNvSpPr>
            <a:spLocks noGrp="1"/>
          </p:cNvSpPr>
          <p:nvPr>
            <p:ph type="title"/>
          </p:nvPr>
        </p:nvSpPr>
        <p:spPr bwMode="auto"/>
        <p:txBody>
          <a:bodyPr wrap="square" numCol="1" anchorCtr="0" compatLnSpc="1">
            <a:prstTxWarp prst="textNoShape">
              <a:avLst/>
            </a:prstTxWarp>
            <a:normAutofit/>
          </a:bodyPr>
          <a:lstStyle/>
          <a:p>
            <a:r>
              <a:rPr lang="en-ZA" dirty="0" smtClean="0"/>
              <a:t>Portals and Platform </a:t>
            </a:r>
          </a:p>
        </p:txBody>
      </p:sp>
      <p:grpSp>
        <p:nvGrpSpPr>
          <p:cNvPr id="3" name="Group 2"/>
          <p:cNvGrpSpPr/>
          <p:nvPr/>
        </p:nvGrpSpPr>
        <p:grpSpPr>
          <a:xfrm>
            <a:off x="288925" y="1753116"/>
            <a:ext cx="8604250" cy="4860409"/>
            <a:chOff x="288925" y="908050"/>
            <a:chExt cx="8604250" cy="5705475"/>
          </a:xfrm>
        </p:grpSpPr>
        <p:sp>
          <p:nvSpPr>
            <p:cNvPr id="2" name="Rectangle 1"/>
            <p:cNvSpPr/>
            <p:nvPr/>
          </p:nvSpPr>
          <p:spPr>
            <a:xfrm>
              <a:off x="2533650" y="1519238"/>
              <a:ext cx="2160588" cy="433705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ZA" sz="1600">
                <a:solidFill>
                  <a:schemeClr val="bg1"/>
                </a:solidFill>
              </a:endParaRPr>
            </a:p>
          </p:txBody>
        </p:sp>
        <p:sp>
          <p:nvSpPr>
            <p:cNvPr id="39" name="Rectangle 38"/>
            <p:cNvSpPr/>
            <p:nvPr/>
          </p:nvSpPr>
          <p:spPr>
            <a:xfrm>
              <a:off x="5454650" y="1519238"/>
              <a:ext cx="3427413" cy="435768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ZA" sz="1200" dirty="0">
                <a:solidFill>
                  <a:schemeClr val="bg1"/>
                </a:solidFill>
              </a:endParaRPr>
            </a:p>
          </p:txBody>
        </p:sp>
        <p:sp>
          <p:nvSpPr>
            <p:cNvPr id="5127" name="TextBox 5"/>
            <p:cNvSpPr txBox="1">
              <a:spLocks noChangeArrowheads="1"/>
            </p:cNvSpPr>
            <p:nvPr/>
          </p:nvSpPr>
          <p:spPr bwMode="auto">
            <a:xfrm>
              <a:off x="7050088" y="908050"/>
              <a:ext cx="676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ZA" sz="1400"/>
                <a:t>Spatial</a:t>
              </a:r>
            </a:p>
            <a:p>
              <a:pPr algn="ctr"/>
              <a:r>
                <a:rPr lang="en-ZA" sz="1400"/>
                <a:t>Data</a:t>
              </a:r>
            </a:p>
          </p:txBody>
        </p:sp>
        <p:sp>
          <p:nvSpPr>
            <p:cNvPr id="5128" name="TextBox 9"/>
            <p:cNvSpPr txBox="1">
              <a:spLocks noChangeArrowheads="1"/>
            </p:cNvSpPr>
            <p:nvPr/>
          </p:nvSpPr>
          <p:spPr bwMode="auto">
            <a:xfrm>
              <a:off x="8142288" y="908050"/>
              <a:ext cx="611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ZA" sz="1400"/>
                <a:t>Other</a:t>
              </a:r>
            </a:p>
            <a:p>
              <a:pPr algn="ctr"/>
              <a:r>
                <a:rPr lang="en-ZA" sz="1400"/>
                <a:t>Data</a:t>
              </a:r>
            </a:p>
          </p:txBody>
        </p:sp>
        <p:sp>
          <p:nvSpPr>
            <p:cNvPr id="5129" name="TextBox 12"/>
            <p:cNvSpPr txBox="1">
              <a:spLocks noChangeArrowheads="1"/>
            </p:cNvSpPr>
            <p:nvPr/>
          </p:nvSpPr>
          <p:spPr bwMode="auto">
            <a:xfrm>
              <a:off x="5454650" y="908050"/>
              <a:ext cx="1387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ZA" sz="1400"/>
                <a:t>Documents </a:t>
              </a:r>
            </a:p>
            <a:p>
              <a:pPr algn="ctr"/>
              <a:r>
                <a:rPr lang="en-ZA" sz="1400"/>
                <a:t>and Publications</a:t>
              </a:r>
            </a:p>
          </p:txBody>
        </p:sp>
        <p:sp>
          <p:nvSpPr>
            <p:cNvPr id="14" name="Rectangle 13"/>
            <p:cNvSpPr/>
            <p:nvPr/>
          </p:nvSpPr>
          <p:spPr>
            <a:xfrm>
              <a:off x="2784475" y="3968750"/>
              <a:ext cx="1630363" cy="760413"/>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ZA" sz="1200" dirty="0">
                  <a:solidFill>
                    <a:schemeClr val="bg1"/>
                  </a:solidFill>
                </a:rPr>
                <a:t>Meta-Data and Data Management Functions</a:t>
              </a:r>
            </a:p>
          </p:txBody>
        </p:sp>
        <p:sp>
          <p:nvSpPr>
            <p:cNvPr id="15" name="Rectangle 14"/>
            <p:cNvSpPr/>
            <p:nvPr/>
          </p:nvSpPr>
          <p:spPr>
            <a:xfrm>
              <a:off x="2784475" y="3071813"/>
              <a:ext cx="1630363" cy="76041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ZA" sz="1200" dirty="0">
                  <a:solidFill>
                    <a:schemeClr val="bg1"/>
                  </a:solidFill>
                </a:rPr>
                <a:t>Content Visualisation and Presentation</a:t>
              </a:r>
            </a:p>
          </p:txBody>
        </p:sp>
        <p:sp>
          <p:nvSpPr>
            <p:cNvPr id="16" name="Rectangle 15"/>
            <p:cNvSpPr/>
            <p:nvPr/>
          </p:nvSpPr>
          <p:spPr>
            <a:xfrm>
              <a:off x="2784475" y="2205038"/>
              <a:ext cx="1630363" cy="76041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ZA" sz="1200" dirty="0">
                  <a:solidFill>
                    <a:schemeClr val="bg1"/>
                  </a:solidFill>
                </a:rPr>
                <a:t>Data Analysis and Processing</a:t>
              </a:r>
            </a:p>
          </p:txBody>
        </p:sp>
        <p:sp>
          <p:nvSpPr>
            <p:cNvPr id="5133" name="TextBox 16"/>
            <p:cNvSpPr txBox="1">
              <a:spLocks noChangeArrowheads="1"/>
            </p:cNvSpPr>
            <p:nvPr/>
          </p:nvSpPr>
          <p:spPr bwMode="auto">
            <a:xfrm>
              <a:off x="2965450" y="908050"/>
              <a:ext cx="1231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ZA" sz="1400"/>
                <a:t>Main Platform</a:t>
              </a:r>
            </a:p>
            <a:p>
              <a:pPr algn="ctr"/>
              <a:r>
                <a:rPr lang="en-ZA" sz="1400"/>
                <a:t>Services</a:t>
              </a:r>
            </a:p>
          </p:txBody>
        </p:sp>
        <p:sp>
          <p:nvSpPr>
            <p:cNvPr id="5134" name="TextBox 23"/>
            <p:cNvSpPr txBox="1">
              <a:spLocks noChangeArrowheads="1"/>
            </p:cNvSpPr>
            <p:nvPr/>
          </p:nvSpPr>
          <p:spPr bwMode="auto">
            <a:xfrm>
              <a:off x="338138" y="908050"/>
              <a:ext cx="161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ZA" sz="1400"/>
                <a:t>Main  Stakeholders </a:t>
              </a:r>
            </a:p>
            <a:p>
              <a:pPr algn="ctr"/>
              <a:r>
                <a:rPr lang="en-ZA" sz="1400"/>
                <a:t>and Initiatives</a:t>
              </a:r>
            </a:p>
          </p:txBody>
        </p:sp>
        <p:sp>
          <p:nvSpPr>
            <p:cNvPr id="19" name="Rectangle 18"/>
            <p:cNvSpPr/>
            <p:nvPr/>
          </p:nvSpPr>
          <p:spPr>
            <a:xfrm>
              <a:off x="288925" y="2260600"/>
              <a:ext cx="1660525" cy="62865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200" dirty="0">
                  <a:solidFill>
                    <a:schemeClr val="bg1"/>
                  </a:solidFill>
                </a:rPr>
                <a:t>SAEOS</a:t>
              </a:r>
            </a:p>
            <a:p>
              <a:pPr algn="ctr" fontAlgn="auto">
                <a:spcBef>
                  <a:spcPts val="0"/>
                </a:spcBef>
                <a:spcAft>
                  <a:spcPts val="0"/>
                </a:spcAft>
                <a:defRPr/>
              </a:pPr>
              <a:r>
                <a:rPr lang="en-ZA" sz="1200" dirty="0">
                  <a:solidFill>
                    <a:schemeClr val="bg1"/>
                  </a:solidFill>
                </a:rPr>
                <a:t>Portal</a:t>
              </a:r>
            </a:p>
          </p:txBody>
        </p:sp>
        <p:sp>
          <p:nvSpPr>
            <p:cNvPr id="18" name="Rectangle 17"/>
            <p:cNvSpPr/>
            <p:nvPr/>
          </p:nvSpPr>
          <p:spPr>
            <a:xfrm>
              <a:off x="288925" y="5984875"/>
              <a:ext cx="1660525" cy="62865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200" dirty="0">
                  <a:solidFill>
                    <a:schemeClr val="bg1"/>
                  </a:solidFill>
                </a:rPr>
                <a:t>NSIF</a:t>
              </a:r>
            </a:p>
            <a:p>
              <a:pPr algn="ctr" fontAlgn="auto">
                <a:spcBef>
                  <a:spcPts val="0"/>
                </a:spcBef>
                <a:spcAft>
                  <a:spcPts val="0"/>
                </a:spcAft>
                <a:defRPr/>
              </a:pPr>
              <a:r>
                <a:rPr lang="en-ZA" sz="1200" dirty="0">
                  <a:solidFill>
                    <a:schemeClr val="bg1"/>
                  </a:solidFill>
                </a:rPr>
                <a:t>Application</a:t>
              </a:r>
            </a:p>
          </p:txBody>
        </p:sp>
        <p:sp>
          <p:nvSpPr>
            <p:cNvPr id="21" name="Rectangle 20"/>
            <p:cNvSpPr/>
            <p:nvPr/>
          </p:nvSpPr>
          <p:spPr>
            <a:xfrm>
              <a:off x="288925" y="1519238"/>
              <a:ext cx="1660525" cy="62865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200" b="1" dirty="0">
                  <a:solidFill>
                    <a:schemeClr val="bg1"/>
                  </a:solidFill>
                </a:rPr>
                <a:t>SAEON  Nodes and Initiatives</a:t>
              </a:r>
            </a:p>
          </p:txBody>
        </p:sp>
        <p:sp>
          <p:nvSpPr>
            <p:cNvPr id="22" name="Rectangle 21"/>
            <p:cNvSpPr/>
            <p:nvPr/>
          </p:nvSpPr>
          <p:spPr>
            <a:xfrm>
              <a:off x="288925" y="4486275"/>
              <a:ext cx="1660525" cy="62706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200" dirty="0">
                  <a:solidFill>
                    <a:schemeClr val="bg1"/>
                  </a:solidFill>
                </a:rPr>
                <a:t>CSIR</a:t>
              </a:r>
            </a:p>
          </p:txBody>
        </p:sp>
        <p:sp>
          <p:nvSpPr>
            <p:cNvPr id="23" name="Rectangle 22"/>
            <p:cNvSpPr/>
            <p:nvPr/>
          </p:nvSpPr>
          <p:spPr>
            <a:xfrm>
              <a:off x="288925" y="3744913"/>
              <a:ext cx="1660525" cy="627062"/>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200" dirty="0">
                  <a:solidFill>
                    <a:schemeClr val="bg1"/>
                  </a:solidFill>
                </a:rPr>
                <a:t>Risk and Vulnerability Atlas</a:t>
              </a:r>
            </a:p>
          </p:txBody>
        </p:sp>
        <p:sp>
          <p:nvSpPr>
            <p:cNvPr id="25" name="Rectangle 24"/>
            <p:cNvSpPr/>
            <p:nvPr/>
          </p:nvSpPr>
          <p:spPr>
            <a:xfrm>
              <a:off x="288925" y="3001963"/>
              <a:ext cx="1660525" cy="62865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200" dirty="0">
                  <a:solidFill>
                    <a:schemeClr val="bg1"/>
                  </a:solidFill>
                </a:rPr>
                <a:t>World Data Centre for BHH</a:t>
              </a:r>
            </a:p>
          </p:txBody>
        </p:sp>
        <p:sp>
          <p:nvSpPr>
            <p:cNvPr id="41" name="Rectangle 40"/>
            <p:cNvSpPr/>
            <p:nvPr/>
          </p:nvSpPr>
          <p:spPr>
            <a:xfrm>
              <a:off x="288925" y="5248275"/>
              <a:ext cx="1660525" cy="62865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200" dirty="0">
                  <a:solidFill>
                    <a:schemeClr val="bg1"/>
                  </a:solidFill>
                </a:rPr>
                <a:t>Limpopo </a:t>
              </a:r>
              <a:r>
                <a:rPr lang="en-ZA" sz="1200" dirty="0" err="1">
                  <a:solidFill>
                    <a:schemeClr val="bg1"/>
                  </a:solidFill>
                </a:rPr>
                <a:t>GeoEconomic</a:t>
              </a:r>
              <a:r>
                <a:rPr lang="en-ZA" sz="1200" dirty="0">
                  <a:solidFill>
                    <a:schemeClr val="bg1"/>
                  </a:solidFill>
                </a:rPr>
                <a:t> Portal</a:t>
              </a:r>
            </a:p>
          </p:txBody>
        </p:sp>
        <p:sp>
          <p:nvSpPr>
            <p:cNvPr id="11" name="Rectangle 10"/>
            <p:cNvSpPr/>
            <p:nvPr/>
          </p:nvSpPr>
          <p:spPr>
            <a:xfrm>
              <a:off x="5454650" y="2260600"/>
              <a:ext cx="3427413" cy="62865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ZA" sz="1200" dirty="0">
                  <a:solidFill>
                    <a:schemeClr val="bg1"/>
                  </a:solidFill>
                </a:rPr>
                <a:t>SAEOS</a:t>
              </a:r>
            </a:p>
          </p:txBody>
        </p:sp>
        <p:sp>
          <p:nvSpPr>
            <p:cNvPr id="12" name="Rectangle 11"/>
            <p:cNvSpPr/>
            <p:nvPr/>
          </p:nvSpPr>
          <p:spPr>
            <a:xfrm>
              <a:off x="5454650" y="3001963"/>
              <a:ext cx="3427413" cy="62865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ZA" sz="1200" dirty="0">
                  <a:solidFill>
                    <a:schemeClr val="bg1"/>
                  </a:solidFill>
                </a:rPr>
                <a:t>WDC</a:t>
              </a:r>
            </a:p>
          </p:txBody>
        </p:sp>
        <p:sp>
          <p:nvSpPr>
            <p:cNvPr id="27" name="Rectangle 26"/>
            <p:cNvSpPr/>
            <p:nvPr/>
          </p:nvSpPr>
          <p:spPr>
            <a:xfrm>
              <a:off x="7050088" y="4486275"/>
              <a:ext cx="1831975" cy="627063"/>
            </a:xfrm>
            <a:prstGeom prst="rect">
              <a:avLst/>
            </a:prstGeom>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ZA" sz="1200" dirty="0">
                  <a:solidFill>
                    <a:schemeClr val="bg1"/>
                  </a:solidFill>
                </a:rPr>
                <a:t>CSIR</a:t>
              </a:r>
            </a:p>
          </p:txBody>
        </p:sp>
        <p:sp>
          <p:nvSpPr>
            <p:cNvPr id="30" name="Rectangle 29"/>
            <p:cNvSpPr/>
            <p:nvPr/>
          </p:nvSpPr>
          <p:spPr>
            <a:xfrm>
              <a:off x="5454650" y="1519238"/>
              <a:ext cx="3427413" cy="62865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ZA" sz="1200" b="1" dirty="0">
                  <a:solidFill>
                    <a:schemeClr val="bg1"/>
                  </a:solidFill>
                </a:rPr>
                <a:t>SAEON</a:t>
              </a:r>
            </a:p>
          </p:txBody>
        </p:sp>
        <p:sp>
          <p:nvSpPr>
            <p:cNvPr id="33" name="Rectangle 32"/>
            <p:cNvSpPr/>
            <p:nvPr/>
          </p:nvSpPr>
          <p:spPr>
            <a:xfrm>
              <a:off x="5454650" y="3744913"/>
              <a:ext cx="3438525" cy="6270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ZA" sz="1200" dirty="0">
                  <a:solidFill>
                    <a:schemeClr val="bg1"/>
                  </a:solidFill>
                </a:rPr>
                <a:t>RAVA</a:t>
              </a:r>
            </a:p>
          </p:txBody>
        </p:sp>
        <p:sp>
          <p:nvSpPr>
            <p:cNvPr id="35" name="Rectangle 34"/>
            <p:cNvSpPr/>
            <p:nvPr/>
          </p:nvSpPr>
          <p:spPr>
            <a:xfrm>
              <a:off x="7050088" y="5969000"/>
              <a:ext cx="915987" cy="628650"/>
            </a:xfrm>
            <a:prstGeom prst="rect">
              <a:avLst/>
            </a:prstGeom>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ZA" sz="1200" dirty="0">
                  <a:solidFill>
                    <a:schemeClr val="bg1"/>
                  </a:solidFill>
                </a:rPr>
                <a:t>NSIF</a:t>
              </a:r>
            </a:p>
          </p:txBody>
        </p:sp>
        <p:sp>
          <p:nvSpPr>
            <p:cNvPr id="36" name="Rectangle 35"/>
            <p:cNvSpPr/>
            <p:nvPr/>
          </p:nvSpPr>
          <p:spPr>
            <a:xfrm>
              <a:off x="7050088" y="5237163"/>
              <a:ext cx="1831975" cy="628650"/>
            </a:xfrm>
            <a:prstGeom prst="rect">
              <a:avLst/>
            </a:prstGeom>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ZA" sz="1200" dirty="0">
                  <a:solidFill>
                    <a:schemeClr val="bg1"/>
                  </a:solidFill>
                </a:rPr>
                <a:t>LGEP</a:t>
              </a:r>
            </a:p>
          </p:txBody>
        </p:sp>
        <p:sp>
          <p:nvSpPr>
            <p:cNvPr id="43" name="Rectangle 42"/>
            <p:cNvSpPr/>
            <p:nvPr/>
          </p:nvSpPr>
          <p:spPr>
            <a:xfrm>
              <a:off x="2784475" y="4873625"/>
              <a:ext cx="1630363" cy="760413"/>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ZA" sz="1200" dirty="0">
                  <a:solidFill>
                    <a:schemeClr val="bg1"/>
                  </a:solidFill>
                </a:rPr>
                <a:t>Meta-Data and Data Services</a:t>
              </a:r>
            </a:p>
          </p:txBody>
        </p:sp>
        <p:cxnSp>
          <p:nvCxnSpPr>
            <p:cNvPr id="44" name="Straight Arrow Connector 43"/>
            <p:cNvCxnSpPr/>
            <p:nvPr/>
          </p:nvCxnSpPr>
          <p:spPr>
            <a:xfrm>
              <a:off x="2000250" y="1833563"/>
              <a:ext cx="547688"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1985963" y="2574925"/>
              <a:ext cx="547687"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a:off x="1985963" y="3316288"/>
              <a:ext cx="547687"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a:off x="1985963" y="4057650"/>
              <a:ext cx="547687"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a:off x="1985963" y="4800600"/>
              <a:ext cx="547687"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50" name="Straight Arrow Connector 49"/>
            <p:cNvCxnSpPr/>
            <p:nvPr/>
          </p:nvCxnSpPr>
          <p:spPr>
            <a:xfrm>
              <a:off x="1985963" y="5541963"/>
              <a:ext cx="547687"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51" name="Straight Arrow Connector 50"/>
            <p:cNvCxnSpPr/>
            <p:nvPr/>
          </p:nvCxnSpPr>
          <p:spPr>
            <a:xfrm>
              <a:off x="1985963" y="6283325"/>
              <a:ext cx="547687"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53" name="Rectangle 52"/>
            <p:cNvSpPr/>
            <p:nvPr/>
          </p:nvSpPr>
          <p:spPr>
            <a:xfrm>
              <a:off x="2547938" y="5969000"/>
              <a:ext cx="2160587" cy="625475"/>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ZA" sz="1200" dirty="0">
                  <a:solidFill>
                    <a:schemeClr val="bg1"/>
                  </a:solidFill>
                </a:rPr>
                <a:t>NSIF Portal</a:t>
              </a:r>
            </a:p>
          </p:txBody>
        </p:sp>
        <p:cxnSp>
          <p:nvCxnSpPr>
            <p:cNvPr id="54" name="Straight Arrow Connector 53"/>
            <p:cNvCxnSpPr>
              <a:stCxn id="2" idx="3"/>
              <a:endCxn id="39" idx="1"/>
            </p:cNvCxnSpPr>
            <p:nvPr/>
          </p:nvCxnSpPr>
          <p:spPr>
            <a:xfrm>
              <a:off x="4694238" y="3687763"/>
              <a:ext cx="760412" cy="11112"/>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56" name="Straight Arrow Connector 55"/>
            <p:cNvCxnSpPr>
              <a:endCxn id="35" idx="1"/>
            </p:cNvCxnSpPr>
            <p:nvPr/>
          </p:nvCxnSpPr>
          <p:spPr>
            <a:xfrm flipV="1">
              <a:off x="4708525" y="6283325"/>
              <a:ext cx="2341563" cy="1587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grpSp>
      <p:cxnSp>
        <p:nvCxnSpPr>
          <p:cNvPr id="60" name="Straight Connector 59"/>
          <p:cNvCxnSpPr/>
          <p:nvPr/>
        </p:nvCxnSpPr>
        <p:spPr>
          <a:xfrm>
            <a:off x="6948488" y="1753116"/>
            <a:ext cx="0" cy="482865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027988" y="1753116"/>
            <a:ext cx="0" cy="484453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3824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2"/>
          <p:cNvSpPr>
            <a:spLocks noGrp="1"/>
          </p:cNvSpPr>
          <p:nvPr>
            <p:ph type="title"/>
          </p:nvPr>
        </p:nvSpPr>
        <p:spPr bwMode="auto"/>
        <p:txBody>
          <a:bodyPr wrap="square" numCol="1" anchorCtr="0" compatLnSpc="1">
            <a:prstTxWarp prst="textNoShape">
              <a:avLst/>
            </a:prstTxWarp>
          </a:bodyPr>
          <a:lstStyle/>
          <a:p>
            <a:r>
              <a:rPr lang="en-ZA" dirty="0" smtClean="0"/>
              <a:t>Main Use Cases</a:t>
            </a:r>
            <a:br>
              <a:rPr lang="en-ZA" dirty="0" smtClean="0"/>
            </a:br>
            <a:r>
              <a:rPr lang="en-ZA" dirty="0" smtClean="0"/>
              <a:t>Phase 1: DISCOVERY AND VISUALISATION</a:t>
            </a:r>
          </a:p>
        </p:txBody>
      </p:sp>
      <p:pic>
        <p:nvPicPr>
          <p:cNvPr id="4" name="Picture 9"/>
          <p:cNvPicPr>
            <a:picLocks noChangeAspect="1" noChangeArrowheads="1"/>
          </p:cNvPicPr>
          <p:nvPr/>
        </p:nvPicPr>
        <p:blipFill rotWithShape="1">
          <a:blip r:embed="rId2">
            <a:clrChange>
              <a:clrFrom>
                <a:srgbClr val="595959"/>
              </a:clrFrom>
              <a:clrTo>
                <a:srgbClr val="595959">
                  <a:alpha val="0"/>
                </a:srgbClr>
              </a:clrTo>
            </a:clrChange>
            <a:extLst>
              <a:ext uri="{28A0092B-C50C-407E-A947-70E740481C1C}">
                <a14:useLocalDpi xmlns:a14="http://schemas.microsoft.com/office/drawing/2010/main" val="0"/>
              </a:ext>
            </a:extLst>
          </a:blip>
          <a:srcRect l="2022" t="2172" r="1644" b="7927"/>
          <a:stretch/>
        </p:blipFill>
        <p:spPr bwMode="auto">
          <a:xfrm>
            <a:off x="2392504" y="1853825"/>
            <a:ext cx="6589986" cy="480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dirty="0" smtClean="0"/>
              <a:t>MAIN USE CASES</a:t>
            </a:r>
            <a:br>
              <a:rPr lang="en-ZA" sz="2800" dirty="0" smtClean="0"/>
            </a:br>
            <a:r>
              <a:rPr lang="en-ZA" sz="2800" dirty="0" smtClean="0"/>
              <a:t>Phase 2: Mediation and Collation</a:t>
            </a:r>
            <a:endParaRPr lang="en-ZA" sz="2800" dirty="0"/>
          </a:p>
        </p:txBody>
      </p:sp>
      <p:pic>
        <p:nvPicPr>
          <p:cNvPr id="3075" name="Picture 3"/>
          <p:cNvPicPr>
            <a:picLocks noChangeAspect="1" noChangeArrowheads="1"/>
          </p:cNvPicPr>
          <p:nvPr/>
        </p:nvPicPr>
        <p:blipFill rotWithShape="1">
          <a:blip r:embed="rId2">
            <a:clrChange>
              <a:clrFrom>
                <a:srgbClr val="595959"/>
              </a:clrFrom>
              <a:clrTo>
                <a:srgbClr val="595959">
                  <a:alpha val="0"/>
                </a:srgbClr>
              </a:clrTo>
            </a:clrChange>
            <a:extLst>
              <a:ext uri="{28A0092B-C50C-407E-A947-70E740481C1C}">
                <a14:useLocalDpi xmlns:a14="http://schemas.microsoft.com/office/drawing/2010/main" val="0"/>
              </a:ext>
            </a:extLst>
          </a:blip>
          <a:srcRect l="2167" t="2636"/>
          <a:stretch/>
        </p:blipFill>
        <p:spPr bwMode="auto">
          <a:xfrm>
            <a:off x="2411760" y="1709658"/>
            <a:ext cx="6558482" cy="496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775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609600" y="1600200"/>
            <a:ext cx="3733800" cy="4114800"/>
          </a:xfrm>
          <a:prstGeom prst="rect">
            <a:avLst/>
          </a:prstGeom>
        </p:spPr>
        <p:txBody>
          <a:bodyPr/>
          <a:lstStyle/>
          <a:p>
            <a:pPr eaLnBrk="1" hangingPunct="1">
              <a:defRPr/>
            </a:pPr>
            <a:endParaRPr lang="en-ZA"/>
          </a:p>
        </p:txBody>
      </p:sp>
      <p:sp>
        <p:nvSpPr>
          <p:cNvPr id="3" name="Content Placeholder 2"/>
          <p:cNvSpPr>
            <a:spLocks noGrp="1"/>
          </p:cNvSpPr>
          <p:nvPr>
            <p:ph sz="quarter" idx="4294967295"/>
          </p:nvPr>
        </p:nvSpPr>
        <p:spPr>
          <a:xfrm>
            <a:off x="4800600" y="2059505"/>
            <a:ext cx="3733800" cy="4114800"/>
          </a:xfrm>
          <a:prstGeom prst="rect">
            <a:avLst/>
          </a:prstGeom>
        </p:spPr>
        <p:txBody>
          <a:bodyPr>
            <a:normAutofit lnSpcReduction="10000"/>
          </a:bodyPr>
          <a:lstStyle/>
          <a:p>
            <a:pPr eaLnBrk="1" hangingPunct="1">
              <a:defRPr/>
            </a:pPr>
            <a:r>
              <a:rPr lang="en-ZA" dirty="0" smtClean="0"/>
              <a:t>Physical Platforms</a:t>
            </a:r>
          </a:p>
          <a:p>
            <a:pPr eaLnBrk="1" hangingPunct="1">
              <a:defRPr/>
            </a:pPr>
            <a:endParaRPr lang="en-ZA" dirty="0"/>
          </a:p>
          <a:p>
            <a:pPr eaLnBrk="1" hangingPunct="1">
              <a:defRPr/>
            </a:pPr>
            <a:r>
              <a:rPr lang="en-ZA" dirty="0" smtClean="0"/>
              <a:t>Support Platform: </a:t>
            </a:r>
            <a:r>
              <a:rPr lang="en-ZA" dirty="0" err="1" smtClean="0"/>
              <a:t>Egagasini</a:t>
            </a:r>
            <a:endParaRPr lang="en-ZA" dirty="0" smtClean="0"/>
          </a:p>
          <a:p>
            <a:pPr eaLnBrk="1" hangingPunct="1">
              <a:defRPr/>
            </a:pPr>
            <a:endParaRPr lang="en-ZA" dirty="0"/>
          </a:p>
          <a:p>
            <a:pPr eaLnBrk="1" hangingPunct="1">
              <a:defRPr/>
            </a:pPr>
            <a:r>
              <a:rPr lang="en-ZA" dirty="0" smtClean="0"/>
              <a:t>Live Platform: CSIR</a:t>
            </a:r>
          </a:p>
          <a:p>
            <a:pPr eaLnBrk="1" hangingPunct="1">
              <a:defRPr/>
            </a:pPr>
            <a:endParaRPr lang="en-ZA" dirty="0"/>
          </a:p>
          <a:p>
            <a:pPr eaLnBrk="1" hangingPunct="1">
              <a:defRPr/>
            </a:pPr>
            <a:r>
              <a:rPr lang="en-ZA" dirty="0" smtClean="0"/>
              <a:t>Test Platform: CHPC</a:t>
            </a:r>
          </a:p>
          <a:p>
            <a:pPr eaLnBrk="1" hangingPunct="1">
              <a:defRPr/>
            </a:pPr>
            <a:endParaRPr lang="en-ZA" dirty="0"/>
          </a:p>
          <a:p>
            <a:pPr eaLnBrk="1" hangingPunct="1">
              <a:defRPr/>
            </a:pPr>
            <a:r>
              <a:rPr lang="en-ZA" dirty="0" smtClean="0"/>
              <a:t>Development Platforms</a:t>
            </a:r>
          </a:p>
          <a:p>
            <a:pPr lvl="1" eaLnBrk="1" hangingPunct="1">
              <a:defRPr/>
            </a:pPr>
            <a:r>
              <a:rPr lang="en-ZA" dirty="0" err="1" smtClean="0"/>
              <a:t>Egagasini</a:t>
            </a:r>
            <a:r>
              <a:rPr lang="en-ZA" dirty="0" smtClean="0"/>
              <a:t>/ SAEON</a:t>
            </a:r>
          </a:p>
          <a:p>
            <a:pPr lvl="1" eaLnBrk="1" hangingPunct="1">
              <a:defRPr/>
            </a:pPr>
            <a:r>
              <a:rPr lang="en-ZA" dirty="0" smtClean="0"/>
              <a:t>3 Service Providers</a:t>
            </a:r>
            <a:endParaRPr lang="en-ZA" dirty="0"/>
          </a:p>
        </p:txBody>
      </p:sp>
      <p:sp>
        <p:nvSpPr>
          <p:cNvPr id="4" name="Title 3"/>
          <p:cNvSpPr>
            <a:spLocks noGrp="1"/>
          </p:cNvSpPr>
          <p:nvPr>
            <p:ph type="title"/>
          </p:nvPr>
        </p:nvSpPr>
        <p:spPr/>
        <p:txBody>
          <a:bodyPr/>
          <a:lstStyle/>
          <a:p>
            <a:pPr eaLnBrk="1" hangingPunct="1">
              <a:defRPr/>
            </a:pPr>
            <a:r>
              <a:rPr lang="en-ZA" dirty="0" smtClean="0"/>
              <a:t>Supporting systems and infrastructure</a:t>
            </a:r>
            <a:endParaRPr lang="en-ZA" dirty="0"/>
          </a:p>
        </p:txBody>
      </p:sp>
      <p:pic>
        <p:nvPicPr>
          <p:cNvPr id="19461" name="Picture 2"/>
          <p:cNvPicPr>
            <a:picLocks noChangeAspect="1" noChangeArrowheads="1"/>
          </p:cNvPicPr>
          <p:nvPr/>
        </p:nvPicPr>
        <p:blipFill>
          <a:blip r:embed="rId2">
            <a:clrChange>
              <a:clrFrom>
                <a:srgbClr val="595959"/>
              </a:clrFrom>
              <a:clrTo>
                <a:srgbClr val="595959">
                  <a:alpha val="0"/>
                </a:srgbClr>
              </a:clrTo>
            </a:clrChange>
            <a:extLst>
              <a:ext uri="{28A0092B-C50C-407E-A947-70E740481C1C}">
                <a14:useLocalDpi xmlns:a14="http://schemas.microsoft.com/office/drawing/2010/main" val="0"/>
              </a:ext>
            </a:extLst>
          </a:blip>
          <a:srcRect l="1996" t="1839" r="1489" b="1772"/>
          <a:stretch>
            <a:fillRect/>
          </a:stretch>
        </p:blipFill>
        <p:spPr bwMode="auto">
          <a:xfrm>
            <a:off x="611188" y="2049980"/>
            <a:ext cx="4224337" cy="32067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370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ZA" dirty="0" smtClean="0"/>
              <a:t>SUPPORT INFRASTRUCTURE</a:t>
            </a:r>
            <a:br>
              <a:rPr lang="en-ZA" dirty="0" smtClean="0"/>
            </a:br>
            <a:endParaRPr lang="en-ZA" dirty="0"/>
          </a:p>
        </p:txBody>
      </p:sp>
      <p:pic>
        <p:nvPicPr>
          <p:cNvPr id="20483" name="Picture 2"/>
          <p:cNvPicPr>
            <a:picLocks noChangeAspect="1" noChangeArrowheads="1"/>
          </p:cNvPicPr>
          <p:nvPr/>
        </p:nvPicPr>
        <p:blipFill>
          <a:blip r:embed="rId2">
            <a:clrChange>
              <a:clrFrom>
                <a:srgbClr val="595959"/>
              </a:clrFrom>
              <a:clrTo>
                <a:srgbClr val="595959">
                  <a:alpha val="0"/>
                </a:srgbClr>
              </a:clrTo>
            </a:clrChange>
            <a:extLst>
              <a:ext uri="{28A0092B-C50C-407E-A947-70E740481C1C}">
                <a14:useLocalDpi xmlns:a14="http://schemas.microsoft.com/office/drawing/2010/main" val="0"/>
              </a:ext>
            </a:extLst>
          </a:blip>
          <a:srcRect l="1996" t="1839" r="1489" b="1772"/>
          <a:stretch>
            <a:fillRect/>
          </a:stretch>
        </p:blipFill>
        <p:spPr bwMode="auto">
          <a:xfrm>
            <a:off x="1218800" y="1635089"/>
            <a:ext cx="6413540" cy="486721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452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Technology Platform Architecture: 2009-11</a:t>
            </a:r>
          </a:p>
        </p:txBody>
      </p:sp>
      <p:sp>
        <p:nvSpPr>
          <p:cNvPr id="8195" name="Rectangle 17"/>
          <p:cNvSpPr>
            <a:spLocks noChangeArrowheads="1"/>
          </p:cNvSpPr>
          <p:nvPr/>
        </p:nvSpPr>
        <p:spPr bwMode="auto">
          <a:xfrm>
            <a:off x="428625" y="1728274"/>
            <a:ext cx="2928938" cy="4195824"/>
          </a:xfrm>
          <a:prstGeom prst="rect">
            <a:avLst/>
          </a:prstGeom>
          <a:solidFill>
            <a:srgbClr val="FFFF00">
              <a:alpha val="29019"/>
            </a:srgbClr>
          </a:solidFill>
          <a:ln w="9525" algn="ctr">
            <a:solidFill>
              <a:schemeClr val="tx1"/>
            </a:solidFill>
            <a:prstDash val="dash"/>
            <a:round/>
            <a:headEnd/>
            <a:tailEnd/>
          </a:ln>
        </p:spPr>
        <p:txBody>
          <a:bodyPr wrap="none"/>
          <a:lstStyle/>
          <a:p>
            <a:pPr algn="ctr"/>
            <a:r>
              <a:rPr lang="en-US" sz="1200"/>
              <a:t>Data/ Primary Services Layer</a:t>
            </a:r>
          </a:p>
        </p:txBody>
      </p:sp>
      <p:sp>
        <p:nvSpPr>
          <p:cNvPr id="8196" name="Rectangle 12"/>
          <p:cNvSpPr>
            <a:spLocks noChangeArrowheads="1"/>
          </p:cNvSpPr>
          <p:nvPr/>
        </p:nvSpPr>
        <p:spPr bwMode="auto">
          <a:xfrm>
            <a:off x="3786188" y="1728274"/>
            <a:ext cx="1785937" cy="4013279"/>
          </a:xfrm>
          <a:prstGeom prst="rect">
            <a:avLst/>
          </a:prstGeom>
          <a:solidFill>
            <a:srgbClr val="FFFF00">
              <a:alpha val="29019"/>
            </a:srgbClr>
          </a:solidFill>
          <a:ln w="9525" algn="ctr">
            <a:solidFill>
              <a:schemeClr val="tx1"/>
            </a:solidFill>
            <a:prstDash val="dash"/>
            <a:round/>
            <a:headEnd/>
            <a:tailEnd/>
          </a:ln>
        </p:spPr>
        <p:txBody>
          <a:bodyPr wrap="none"/>
          <a:lstStyle/>
          <a:p>
            <a:pPr algn="ctr"/>
            <a:r>
              <a:rPr lang="en-US" sz="1200"/>
              <a:t>Application Layer</a:t>
            </a:r>
          </a:p>
        </p:txBody>
      </p:sp>
      <p:sp>
        <p:nvSpPr>
          <p:cNvPr id="3" name="Rectangle 4"/>
          <p:cNvSpPr>
            <a:spLocks noChangeArrowheads="1"/>
          </p:cNvSpPr>
          <p:nvPr/>
        </p:nvSpPr>
        <p:spPr bwMode="auto">
          <a:xfrm>
            <a:off x="1928813" y="2060911"/>
            <a:ext cx="1214437" cy="52059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GB" sz="1100">
                <a:latin typeface="Trebuchet MS" pitchFamily="34" charset="0"/>
              </a:rPr>
              <a:t>Catalogue and Related</a:t>
            </a:r>
          </a:p>
          <a:p>
            <a:pPr algn="ctr">
              <a:defRPr/>
            </a:pPr>
            <a:r>
              <a:rPr lang="en-GB" sz="1100">
                <a:latin typeface="Trebuchet MS" pitchFamily="34" charset="0"/>
              </a:rPr>
              <a:t>Services</a:t>
            </a:r>
            <a:endParaRPr lang="en-US" sz="1100">
              <a:latin typeface="Trebuchet MS" pitchFamily="34" charset="0"/>
            </a:endParaRPr>
          </a:p>
        </p:txBody>
      </p:sp>
      <p:sp>
        <p:nvSpPr>
          <p:cNvPr id="4" name="Rectangle 16"/>
          <p:cNvSpPr>
            <a:spLocks noChangeArrowheads="1"/>
          </p:cNvSpPr>
          <p:nvPr/>
        </p:nvSpPr>
        <p:spPr bwMode="auto">
          <a:xfrm>
            <a:off x="1928813" y="2684268"/>
            <a:ext cx="1217612" cy="5192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GB" sz="1100">
                <a:latin typeface="Trebuchet MS" pitchFamily="34" charset="0"/>
              </a:rPr>
              <a:t>Search Capabilities</a:t>
            </a:r>
            <a:endParaRPr lang="en-US" sz="1100">
              <a:latin typeface="Trebuchet MS" pitchFamily="34" charset="0"/>
            </a:endParaRPr>
          </a:p>
        </p:txBody>
      </p:sp>
      <p:sp>
        <p:nvSpPr>
          <p:cNvPr id="5" name="Rectangle 25"/>
          <p:cNvSpPr>
            <a:spLocks noChangeArrowheads="1"/>
          </p:cNvSpPr>
          <p:nvPr/>
        </p:nvSpPr>
        <p:spPr bwMode="auto">
          <a:xfrm>
            <a:off x="642938" y="2060911"/>
            <a:ext cx="1214437" cy="114259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100">
                <a:latin typeface="Trebuchet MS" pitchFamily="34" charset="0"/>
              </a:rPr>
              <a:t>Meta-Data Repository</a:t>
            </a:r>
          </a:p>
        </p:txBody>
      </p:sp>
      <p:sp>
        <p:nvSpPr>
          <p:cNvPr id="7" name="Rectangle 16"/>
          <p:cNvSpPr>
            <a:spLocks noChangeArrowheads="1"/>
          </p:cNvSpPr>
          <p:nvPr/>
        </p:nvSpPr>
        <p:spPr bwMode="auto">
          <a:xfrm>
            <a:off x="1928813" y="3826862"/>
            <a:ext cx="1217612" cy="5178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GB" sz="1100">
                <a:latin typeface="Trebuchet MS" pitchFamily="34" charset="0"/>
              </a:rPr>
              <a:t>Exchange/</a:t>
            </a:r>
          </a:p>
          <a:p>
            <a:pPr algn="ctr">
              <a:defRPr/>
            </a:pPr>
            <a:r>
              <a:rPr lang="en-GB" sz="1100">
                <a:latin typeface="Trebuchet MS" pitchFamily="34" charset="0"/>
              </a:rPr>
              <a:t>Query Services</a:t>
            </a:r>
            <a:endParaRPr lang="en-US" sz="1100">
              <a:latin typeface="Trebuchet MS" pitchFamily="34" charset="0"/>
            </a:endParaRPr>
          </a:p>
        </p:txBody>
      </p:sp>
      <p:sp>
        <p:nvSpPr>
          <p:cNvPr id="8" name="Rectangle 16"/>
          <p:cNvSpPr>
            <a:spLocks noChangeArrowheads="1"/>
          </p:cNvSpPr>
          <p:nvPr/>
        </p:nvSpPr>
        <p:spPr bwMode="auto">
          <a:xfrm>
            <a:off x="642938" y="3826862"/>
            <a:ext cx="1217612" cy="108445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GB" sz="1100">
                <a:latin typeface="Trebuchet MS" pitchFamily="34" charset="0"/>
              </a:rPr>
              <a:t>Data Repositories</a:t>
            </a:r>
            <a:endParaRPr lang="en-US" sz="1100">
              <a:latin typeface="Trebuchet MS" pitchFamily="34" charset="0"/>
            </a:endParaRPr>
          </a:p>
        </p:txBody>
      </p:sp>
      <p:sp>
        <p:nvSpPr>
          <p:cNvPr id="9" name="Rectangle 16"/>
          <p:cNvSpPr>
            <a:spLocks noChangeArrowheads="1"/>
          </p:cNvSpPr>
          <p:nvPr/>
        </p:nvSpPr>
        <p:spPr bwMode="auto">
          <a:xfrm>
            <a:off x="1928813" y="4397483"/>
            <a:ext cx="1217612" cy="5192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GB" sz="1100">
                <a:latin typeface="Trebuchet MS" pitchFamily="34" charset="0"/>
              </a:rPr>
              <a:t>Aggregation Services</a:t>
            </a:r>
            <a:endParaRPr lang="en-US" sz="1100">
              <a:latin typeface="Trebuchet MS" pitchFamily="34" charset="0"/>
            </a:endParaRPr>
          </a:p>
        </p:txBody>
      </p:sp>
      <p:sp>
        <p:nvSpPr>
          <p:cNvPr id="10" name="Rectangle 4"/>
          <p:cNvSpPr>
            <a:spLocks noChangeArrowheads="1"/>
          </p:cNvSpPr>
          <p:nvPr/>
        </p:nvSpPr>
        <p:spPr bwMode="auto">
          <a:xfrm>
            <a:off x="4071938" y="2060911"/>
            <a:ext cx="1214437" cy="52059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GB" sz="1100">
                <a:latin typeface="Trebuchet MS" pitchFamily="34" charset="0"/>
              </a:rPr>
              <a:t>Meta-Data Result</a:t>
            </a:r>
            <a:endParaRPr lang="en-US" sz="1100">
              <a:latin typeface="Trebuchet MS" pitchFamily="34" charset="0"/>
            </a:endParaRPr>
          </a:p>
        </p:txBody>
      </p:sp>
      <p:sp>
        <p:nvSpPr>
          <p:cNvPr id="11" name="Rectangle 4"/>
          <p:cNvSpPr>
            <a:spLocks noChangeArrowheads="1"/>
          </p:cNvSpPr>
          <p:nvPr/>
        </p:nvSpPr>
        <p:spPr bwMode="auto">
          <a:xfrm>
            <a:off x="4071938" y="3317089"/>
            <a:ext cx="1214437" cy="52059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GB" sz="1100">
                <a:latin typeface="Trebuchet MS" pitchFamily="34" charset="0"/>
              </a:rPr>
              <a:t>Data Referral</a:t>
            </a:r>
            <a:endParaRPr lang="en-US" sz="1100">
              <a:latin typeface="Trebuchet MS" pitchFamily="34" charset="0"/>
            </a:endParaRPr>
          </a:p>
        </p:txBody>
      </p:sp>
      <p:sp>
        <p:nvSpPr>
          <p:cNvPr id="12" name="Rectangle 4"/>
          <p:cNvSpPr>
            <a:spLocks noChangeArrowheads="1"/>
          </p:cNvSpPr>
          <p:nvPr/>
        </p:nvSpPr>
        <p:spPr bwMode="auto">
          <a:xfrm>
            <a:off x="4071938" y="4125694"/>
            <a:ext cx="1214437" cy="52059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GB" sz="1100">
                <a:latin typeface="Trebuchet MS" pitchFamily="34" charset="0"/>
              </a:rPr>
              <a:t>Data Result</a:t>
            </a:r>
          </a:p>
          <a:p>
            <a:pPr algn="ctr">
              <a:defRPr/>
            </a:pPr>
            <a:r>
              <a:rPr lang="en-GB" sz="1100">
                <a:latin typeface="Trebuchet MS" pitchFamily="34" charset="0"/>
              </a:rPr>
              <a:t>(Spatial/ Structured)</a:t>
            </a:r>
            <a:endParaRPr lang="en-US" sz="1100">
              <a:latin typeface="Trebuchet MS" pitchFamily="34" charset="0"/>
            </a:endParaRPr>
          </a:p>
        </p:txBody>
      </p:sp>
      <p:sp>
        <p:nvSpPr>
          <p:cNvPr id="14" name="Rectangle 4"/>
          <p:cNvSpPr>
            <a:spLocks noChangeArrowheads="1"/>
          </p:cNvSpPr>
          <p:nvPr/>
        </p:nvSpPr>
        <p:spPr bwMode="auto">
          <a:xfrm>
            <a:off x="4071938" y="6106642"/>
            <a:ext cx="1214437" cy="52059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GB" sz="1100" dirty="0">
                <a:latin typeface="Trebuchet MS" pitchFamily="34" charset="0"/>
              </a:rPr>
              <a:t>Dynamically Linked Content</a:t>
            </a:r>
            <a:endParaRPr lang="en-US" sz="1100" dirty="0">
              <a:latin typeface="Trebuchet MS" pitchFamily="34" charset="0"/>
            </a:endParaRPr>
          </a:p>
        </p:txBody>
      </p:sp>
      <p:sp>
        <p:nvSpPr>
          <p:cNvPr id="15" name="Rectangle 4"/>
          <p:cNvSpPr>
            <a:spLocks noChangeArrowheads="1"/>
          </p:cNvSpPr>
          <p:nvPr/>
        </p:nvSpPr>
        <p:spPr bwMode="auto">
          <a:xfrm>
            <a:off x="642938" y="6106642"/>
            <a:ext cx="1214437" cy="52059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GB" sz="1100" dirty="0">
                <a:latin typeface="Trebuchet MS" pitchFamily="34" charset="0"/>
              </a:rPr>
              <a:t>Large Variety of Services (RSS, CSW, …)</a:t>
            </a:r>
            <a:endParaRPr lang="en-US" sz="1100" dirty="0">
              <a:latin typeface="Trebuchet MS" pitchFamily="34" charset="0"/>
            </a:endParaRPr>
          </a:p>
        </p:txBody>
      </p:sp>
      <p:cxnSp>
        <p:nvCxnSpPr>
          <p:cNvPr id="8208" name="Elbow Connector 16"/>
          <p:cNvCxnSpPr>
            <a:cxnSpLocks noChangeShapeType="1"/>
            <a:stCxn id="15" idx="3"/>
            <a:endCxn id="14" idx="1"/>
          </p:cNvCxnSpPr>
          <p:nvPr/>
        </p:nvCxnSpPr>
        <p:spPr bwMode="auto">
          <a:xfrm>
            <a:off x="1857375" y="6366261"/>
            <a:ext cx="2214563" cy="1353"/>
          </a:xfrm>
          <a:prstGeom prst="bentConnector3">
            <a:avLst>
              <a:gd name="adj1" fmla="val 50000"/>
            </a:avLst>
          </a:prstGeom>
          <a:noFill/>
          <a:ln w="38100" algn="ctr">
            <a:solidFill>
              <a:srgbClr val="002060"/>
            </a:solidFill>
            <a:round/>
            <a:headEnd/>
            <a:tailEnd type="arrow" w="med" len="med"/>
          </a:ln>
        </p:spPr>
      </p:cxnSp>
      <p:cxnSp>
        <p:nvCxnSpPr>
          <p:cNvPr id="8209" name="Elbow Connector 22"/>
          <p:cNvCxnSpPr>
            <a:cxnSpLocks noChangeShapeType="1"/>
            <a:stCxn id="9" idx="3"/>
            <a:endCxn id="12" idx="1"/>
          </p:cNvCxnSpPr>
          <p:nvPr/>
        </p:nvCxnSpPr>
        <p:spPr bwMode="auto">
          <a:xfrm flipV="1">
            <a:off x="3146425" y="4386665"/>
            <a:ext cx="925513" cy="270437"/>
          </a:xfrm>
          <a:prstGeom prst="bentConnector3">
            <a:avLst>
              <a:gd name="adj1" fmla="val 50000"/>
            </a:avLst>
          </a:prstGeom>
          <a:noFill/>
          <a:ln w="38100" algn="ctr">
            <a:solidFill>
              <a:srgbClr val="002060"/>
            </a:solidFill>
            <a:round/>
            <a:headEnd/>
            <a:tailEnd type="arrow" w="med" len="med"/>
          </a:ln>
        </p:spPr>
      </p:cxnSp>
      <p:cxnSp>
        <p:nvCxnSpPr>
          <p:cNvPr id="8210" name="Elbow Connector 24"/>
          <p:cNvCxnSpPr>
            <a:cxnSpLocks noChangeShapeType="1"/>
            <a:stCxn id="7" idx="3"/>
            <a:endCxn id="12" idx="1"/>
          </p:cNvCxnSpPr>
          <p:nvPr/>
        </p:nvCxnSpPr>
        <p:spPr bwMode="auto">
          <a:xfrm>
            <a:off x="3146425" y="4086481"/>
            <a:ext cx="925513" cy="300185"/>
          </a:xfrm>
          <a:prstGeom prst="bentConnector3">
            <a:avLst>
              <a:gd name="adj1" fmla="val 50000"/>
            </a:avLst>
          </a:prstGeom>
          <a:noFill/>
          <a:ln w="38100" algn="ctr">
            <a:solidFill>
              <a:srgbClr val="002060"/>
            </a:solidFill>
            <a:round/>
            <a:headEnd/>
            <a:tailEnd type="arrow" w="med" len="med"/>
          </a:ln>
        </p:spPr>
      </p:cxnSp>
      <p:cxnSp>
        <p:nvCxnSpPr>
          <p:cNvPr id="8211" name="Shape 26"/>
          <p:cNvCxnSpPr>
            <a:cxnSpLocks noChangeShapeType="1"/>
            <a:endCxn id="11" idx="1"/>
          </p:cNvCxnSpPr>
          <p:nvPr/>
        </p:nvCxnSpPr>
        <p:spPr bwMode="auto">
          <a:xfrm rot="5400000" flipH="1" flipV="1">
            <a:off x="2566115" y="2262895"/>
            <a:ext cx="190658" cy="2820988"/>
          </a:xfrm>
          <a:prstGeom prst="bentConnector2">
            <a:avLst/>
          </a:prstGeom>
          <a:noFill/>
          <a:ln w="38100" algn="ctr">
            <a:solidFill>
              <a:srgbClr val="002060"/>
            </a:solidFill>
            <a:round/>
            <a:headEnd/>
            <a:tailEnd type="arrow" w="med" len="med"/>
          </a:ln>
        </p:spPr>
      </p:cxnSp>
      <p:cxnSp>
        <p:nvCxnSpPr>
          <p:cNvPr id="8212" name="Elbow Connector 28"/>
          <p:cNvCxnSpPr>
            <a:cxnSpLocks noChangeShapeType="1"/>
            <a:stCxn id="4" idx="3"/>
            <a:endCxn id="11" idx="1"/>
          </p:cNvCxnSpPr>
          <p:nvPr/>
        </p:nvCxnSpPr>
        <p:spPr bwMode="auto">
          <a:xfrm>
            <a:off x="3146425" y="2943887"/>
            <a:ext cx="925513" cy="634173"/>
          </a:xfrm>
          <a:prstGeom prst="bentConnector3">
            <a:avLst>
              <a:gd name="adj1" fmla="val 50000"/>
            </a:avLst>
          </a:prstGeom>
          <a:noFill/>
          <a:ln w="38100" algn="ctr">
            <a:solidFill>
              <a:srgbClr val="002060"/>
            </a:solidFill>
            <a:round/>
            <a:headEnd/>
            <a:tailEnd type="arrow" w="med" len="med"/>
          </a:ln>
        </p:spPr>
      </p:cxnSp>
      <p:cxnSp>
        <p:nvCxnSpPr>
          <p:cNvPr id="8213" name="Elbow Connector 34"/>
          <p:cNvCxnSpPr>
            <a:cxnSpLocks noChangeShapeType="1"/>
            <a:stCxn id="4" idx="3"/>
            <a:endCxn id="10" idx="1"/>
          </p:cNvCxnSpPr>
          <p:nvPr/>
        </p:nvCxnSpPr>
        <p:spPr bwMode="auto">
          <a:xfrm flipV="1">
            <a:off x="3146425" y="2321883"/>
            <a:ext cx="925513" cy="622004"/>
          </a:xfrm>
          <a:prstGeom prst="bentConnector3">
            <a:avLst>
              <a:gd name="adj1" fmla="val 50000"/>
            </a:avLst>
          </a:prstGeom>
          <a:noFill/>
          <a:ln w="38100" algn="ctr">
            <a:solidFill>
              <a:srgbClr val="002060"/>
            </a:solidFill>
            <a:round/>
            <a:headEnd/>
            <a:tailEnd type="arrow" w="med" len="med"/>
          </a:ln>
        </p:spPr>
      </p:cxnSp>
      <p:cxnSp>
        <p:nvCxnSpPr>
          <p:cNvPr id="8214" name="Elbow Connector 36"/>
          <p:cNvCxnSpPr>
            <a:cxnSpLocks noChangeShapeType="1"/>
            <a:stCxn id="3" idx="3"/>
            <a:endCxn id="10" idx="1"/>
          </p:cNvCxnSpPr>
          <p:nvPr/>
        </p:nvCxnSpPr>
        <p:spPr bwMode="auto">
          <a:xfrm>
            <a:off x="3143250" y="2321883"/>
            <a:ext cx="928688" cy="1352"/>
          </a:xfrm>
          <a:prstGeom prst="bentConnector3">
            <a:avLst>
              <a:gd name="adj1" fmla="val 50000"/>
            </a:avLst>
          </a:prstGeom>
          <a:noFill/>
          <a:ln w="38100" algn="ctr">
            <a:solidFill>
              <a:srgbClr val="002060"/>
            </a:solidFill>
            <a:round/>
            <a:headEnd/>
            <a:tailEnd type="arrow" w="med" len="med"/>
          </a:ln>
        </p:spPr>
      </p:cxnSp>
      <p:sp>
        <p:nvSpPr>
          <p:cNvPr id="8215" name="Rectangle 37"/>
          <p:cNvSpPr>
            <a:spLocks noChangeArrowheads="1"/>
          </p:cNvSpPr>
          <p:nvPr/>
        </p:nvSpPr>
        <p:spPr bwMode="auto">
          <a:xfrm>
            <a:off x="6000750" y="1718809"/>
            <a:ext cx="3000375" cy="4022743"/>
          </a:xfrm>
          <a:prstGeom prst="rect">
            <a:avLst/>
          </a:prstGeom>
          <a:solidFill>
            <a:srgbClr val="FFFF00">
              <a:alpha val="29019"/>
            </a:srgbClr>
          </a:solidFill>
          <a:ln w="9525" algn="ctr">
            <a:solidFill>
              <a:schemeClr val="tx1"/>
            </a:solidFill>
            <a:prstDash val="dash"/>
            <a:round/>
            <a:headEnd/>
            <a:tailEnd/>
          </a:ln>
        </p:spPr>
        <p:txBody>
          <a:bodyPr wrap="none"/>
          <a:lstStyle/>
          <a:p>
            <a:pPr algn="ctr"/>
            <a:r>
              <a:rPr lang="en-US" sz="1200"/>
              <a:t>Client Layer</a:t>
            </a:r>
          </a:p>
        </p:txBody>
      </p:sp>
      <p:sp>
        <p:nvSpPr>
          <p:cNvPr id="39" name="Rectangle 4"/>
          <p:cNvSpPr>
            <a:spLocks noChangeArrowheads="1"/>
          </p:cNvSpPr>
          <p:nvPr/>
        </p:nvSpPr>
        <p:spPr bwMode="auto">
          <a:xfrm>
            <a:off x="6215063" y="2060911"/>
            <a:ext cx="1214437" cy="52059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a:latin typeface="Trebuchet MS" pitchFamily="34" charset="0"/>
              </a:rPr>
              <a:t>Meta-Data View</a:t>
            </a:r>
            <a:endParaRPr lang="en-US" sz="1100">
              <a:latin typeface="Trebuchet MS" pitchFamily="34" charset="0"/>
            </a:endParaRPr>
          </a:p>
        </p:txBody>
      </p:sp>
      <p:sp>
        <p:nvSpPr>
          <p:cNvPr id="40" name="Rectangle 4"/>
          <p:cNvSpPr>
            <a:spLocks noChangeArrowheads="1"/>
          </p:cNvSpPr>
          <p:nvPr/>
        </p:nvSpPr>
        <p:spPr bwMode="auto">
          <a:xfrm>
            <a:off x="7643813" y="2060911"/>
            <a:ext cx="1214437" cy="52059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a:latin typeface="Trebuchet MS" pitchFamily="34" charset="0"/>
              </a:rPr>
              <a:t>Home/</a:t>
            </a:r>
          </a:p>
          <a:p>
            <a:pPr algn="ctr">
              <a:defRPr/>
            </a:pPr>
            <a:r>
              <a:rPr lang="en-GB" sz="1100">
                <a:latin typeface="Trebuchet MS" pitchFamily="34" charset="0"/>
              </a:rPr>
              <a:t>Static Links/</a:t>
            </a:r>
          </a:p>
          <a:p>
            <a:pPr algn="ctr">
              <a:defRPr/>
            </a:pPr>
            <a:r>
              <a:rPr lang="en-GB" sz="1100">
                <a:latin typeface="Trebuchet MS" pitchFamily="34" charset="0"/>
              </a:rPr>
              <a:t>Guides</a:t>
            </a:r>
            <a:endParaRPr lang="en-US" sz="1100">
              <a:latin typeface="Trebuchet MS" pitchFamily="34" charset="0"/>
            </a:endParaRPr>
          </a:p>
        </p:txBody>
      </p:sp>
      <p:sp>
        <p:nvSpPr>
          <p:cNvPr id="41" name="Rectangle 4"/>
          <p:cNvSpPr>
            <a:spLocks noChangeArrowheads="1"/>
          </p:cNvSpPr>
          <p:nvPr/>
        </p:nvSpPr>
        <p:spPr bwMode="auto">
          <a:xfrm>
            <a:off x="6215063" y="3317089"/>
            <a:ext cx="1214437" cy="52059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a:latin typeface="Trebuchet MS" pitchFamily="34" charset="0"/>
              </a:rPr>
              <a:t>Data Acquisition View</a:t>
            </a:r>
            <a:endParaRPr lang="en-US" sz="1100">
              <a:latin typeface="Trebuchet MS" pitchFamily="34" charset="0"/>
            </a:endParaRPr>
          </a:p>
        </p:txBody>
      </p:sp>
      <p:sp>
        <p:nvSpPr>
          <p:cNvPr id="42" name="Rectangle 4"/>
          <p:cNvSpPr>
            <a:spLocks noChangeArrowheads="1"/>
          </p:cNvSpPr>
          <p:nvPr/>
        </p:nvSpPr>
        <p:spPr bwMode="auto">
          <a:xfrm>
            <a:off x="6215063" y="3916106"/>
            <a:ext cx="1214437" cy="52059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a:latin typeface="Trebuchet MS" pitchFamily="34" charset="0"/>
              </a:rPr>
              <a:t>Structured Data View</a:t>
            </a:r>
            <a:endParaRPr lang="en-US" sz="1100">
              <a:latin typeface="Trebuchet MS" pitchFamily="34" charset="0"/>
            </a:endParaRPr>
          </a:p>
        </p:txBody>
      </p:sp>
      <p:sp>
        <p:nvSpPr>
          <p:cNvPr id="43" name="Rectangle 4"/>
          <p:cNvSpPr>
            <a:spLocks noChangeArrowheads="1"/>
          </p:cNvSpPr>
          <p:nvPr/>
        </p:nvSpPr>
        <p:spPr bwMode="auto">
          <a:xfrm>
            <a:off x="6215063" y="4524588"/>
            <a:ext cx="1214437" cy="52059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a:latin typeface="Trebuchet MS" pitchFamily="34" charset="0"/>
              </a:rPr>
              <a:t>Spatial Data View</a:t>
            </a:r>
            <a:endParaRPr lang="en-US" sz="1100">
              <a:latin typeface="Trebuchet MS" pitchFamily="34" charset="0"/>
            </a:endParaRPr>
          </a:p>
        </p:txBody>
      </p:sp>
      <p:sp>
        <p:nvSpPr>
          <p:cNvPr id="44" name="Rectangle 4"/>
          <p:cNvSpPr>
            <a:spLocks noChangeArrowheads="1"/>
          </p:cNvSpPr>
          <p:nvPr/>
        </p:nvSpPr>
        <p:spPr bwMode="auto">
          <a:xfrm>
            <a:off x="7643813" y="2677506"/>
            <a:ext cx="1214437" cy="52059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a:latin typeface="Trebuchet MS" pitchFamily="34" charset="0"/>
              </a:rPr>
              <a:t>Themes and Predefined Searches</a:t>
            </a:r>
            <a:endParaRPr lang="en-US" sz="1100">
              <a:latin typeface="Trebuchet MS" pitchFamily="34" charset="0"/>
            </a:endParaRPr>
          </a:p>
        </p:txBody>
      </p:sp>
      <p:sp>
        <p:nvSpPr>
          <p:cNvPr id="45" name="Rectangle 4"/>
          <p:cNvSpPr>
            <a:spLocks noChangeArrowheads="1"/>
          </p:cNvSpPr>
          <p:nvPr/>
        </p:nvSpPr>
        <p:spPr bwMode="auto">
          <a:xfrm>
            <a:off x="6215063" y="2677506"/>
            <a:ext cx="1214437" cy="52059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a:latin typeface="Trebuchet MS" pitchFamily="34" charset="0"/>
              </a:rPr>
              <a:t>Search Result View</a:t>
            </a:r>
            <a:endParaRPr lang="en-US" sz="1100">
              <a:latin typeface="Trebuchet MS" pitchFamily="34" charset="0"/>
            </a:endParaRPr>
          </a:p>
        </p:txBody>
      </p:sp>
      <p:sp>
        <p:nvSpPr>
          <p:cNvPr id="46" name="Rectangle 4"/>
          <p:cNvSpPr>
            <a:spLocks noChangeArrowheads="1"/>
          </p:cNvSpPr>
          <p:nvPr/>
        </p:nvSpPr>
        <p:spPr bwMode="auto">
          <a:xfrm>
            <a:off x="4071938" y="2677506"/>
            <a:ext cx="1214437" cy="52059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GB" sz="1100">
                <a:latin typeface="Trebuchet MS" pitchFamily="34" charset="0"/>
              </a:rPr>
              <a:t>Meta-Data Search Result</a:t>
            </a:r>
            <a:endParaRPr lang="en-US" sz="1100">
              <a:latin typeface="Trebuchet MS" pitchFamily="34" charset="0"/>
            </a:endParaRPr>
          </a:p>
        </p:txBody>
      </p:sp>
      <p:sp>
        <p:nvSpPr>
          <p:cNvPr id="47" name="Rectangle 4"/>
          <p:cNvSpPr>
            <a:spLocks noChangeArrowheads="1"/>
          </p:cNvSpPr>
          <p:nvPr/>
        </p:nvSpPr>
        <p:spPr bwMode="auto">
          <a:xfrm>
            <a:off x="7643813" y="3317089"/>
            <a:ext cx="1214437" cy="52059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a:latin typeface="Trebuchet MS" pitchFamily="34" charset="0"/>
              </a:rPr>
              <a:t>Resources</a:t>
            </a:r>
          </a:p>
          <a:p>
            <a:pPr algn="ctr">
              <a:defRPr/>
            </a:pPr>
            <a:r>
              <a:rPr lang="en-GB" sz="1100">
                <a:latin typeface="Trebuchet MS" pitchFamily="34" charset="0"/>
              </a:rPr>
              <a:t>Partner Links</a:t>
            </a:r>
          </a:p>
          <a:p>
            <a:pPr algn="ctr">
              <a:defRPr/>
            </a:pPr>
            <a:r>
              <a:rPr lang="en-GB" sz="1100">
                <a:latin typeface="Trebuchet MS" pitchFamily="34" charset="0"/>
              </a:rPr>
              <a:t>Publications</a:t>
            </a:r>
            <a:endParaRPr lang="en-US" sz="1100">
              <a:latin typeface="Trebuchet MS" pitchFamily="34" charset="0"/>
            </a:endParaRPr>
          </a:p>
        </p:txBody>
      </p:sp>
      <p:sp>
        <p:nvSpPr>
          <p:cNvPr id="48" name="Rectangle 4"/>
          <p:cNvSpPr>
            <a:spLocks noChangeArrowheads="1"/>
          </p:cNvSpPr>
          <p:nvPr/>
        </p:nvSpPr>
        <p:spPr bwMode="auto">
          <a:xfrm>
            <a:off x="7643813" y="3916106"/>
            <a:ext cx="1214437" cy="52059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a:latin typeface="Trebuchet MS" pitchFamily="34" charset="0"/>
              </a:rPr>
              <a:t>Maps and Data</a:t>
            </a:r>
          </a:p>
          <a:p>
            <a:pPr algn="ctr">
              <a:defRPr/>
            </a:pPr>
            <a:r>
              <a:rPr lang="en-GB" sz="1100">
                <a:latin typeface="Trebuchet MS" pitchFamily="34" charset="0"/>
              </a:rPr>
              <a:t>(Browse, Gallery, …)</a:t>
            </a:r>
            <a:endParaRPr lang="en-US" sz="1100">
              <a:latin typeface="Trebuchet MS" pitchFamily="34" charset="0"/>
            </a:endParaRPr>
          </a:p>
        </p:txBody>
      </p:sp>
      <p:cxnSp>
        <p:nvCxnSpPr>
          <p:cNvPr id="8226" name="Shape 49"/>
          <p:cNvCxnSpPr>
            <a:cxnSpLocks noChangeShapeType="1"/>
            <a:stCxn id="14" idx="3"/>
            <a:endCxn id="8215" idx="2"/>
          </p:cNvCxnSpPr>
          <p:nvPr/>
        </p:nvCxnSpPr>
        <p:spPr bwMode="auto">
          <a:xfrm flipV="1">
            <a:off x="5286375" y="5741552"/>
            <a:ext cx="2214563" cy="624708"/>
          </a:xfrm>
          <a:prstGeom prst="bentConnector2">
            <a:avLst/>
          </a:prstGeom>
          <a:noFill/>
          <a:ln w="38100" algn="ctr">
            <a:solidFill>
              <a:srgbClr val="00B0F0"/>
            </a:solidFill>
            <a:round/>
            <a:headEnd/>
            <a:tailEnd type="arrow" w="med" len="med"/>
          </a:ln>
        </p:spPr>
      </p:cxnSp>
      <p:sp>
        <p:nvSpPr>
          <p:cNvPr id="52" name="Rectangle 4"/>
          <p:cNvSpPr>
            <a:spLocks noChangeArrowheads="1"/>
          </p:cNvSpPr>
          <p:nvPr/>
        </p:nvSpPr>
        <p:spPr bwMode="auto">
          <a:xfrm>
            <a:off x="6072188" y="6029568"/>
            <a:ext cx="1500187" cy="685556"/>
          </a:xfrm>
          <a:prstGeom prst="ellipse">
            <a:avLst/>
          </a:prstGeom>
          <a:solidFill>
            <a:srgbClr val="CCFF99"/>
          </a:solidFill>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GB" sz="1100">
                <a:latin typeface="Trebuchet MS" pitchFamily="34" charset="0"/>
              </a:rPr>
              <a:t>Medium Client</a:t>
            </a:r>
            <a:endParaRPr lang="en-US" sz="1100">
              <a:latin typeface="Trebuchet MS" pitchFamily="34" charset="0"/>
            </a:endParaRPr>
          </a:p>
        </p:txBody>
      </p:sp>
      <p:sp>
        <p:nvSpPr>
          <p:cNvPr id="56" name="Rectangle 4"/>
          <p:cNvSpPr>
            <a:spLocks noChangeArrowheads="1"/>
          </p:cNvSpPr>
          <p:nvPr/>
        </p:nvSpPr>
        <p:spPr bwMode="auto">
          <a:xfrm>
            <a:off x="7643813" y="4524588"/>
            <a:ext cx="1214437" cy="52059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dirty="0">
                <a:latin typeface="Trebuchet MS" pitchFamily="34" charset="0"/>
              </a:rPr>
              <a:t>“Packager”</a:t>
            </a:r>
            <a:endParaRPr lang="en-US" sz="1100" dirty="0">
              <a:latin typeface="Trebuchet MS" pitchFamily="34" charset="0"/>
            </a:endParaRPr>
          </a:p>
        </p:txBody>
      </p:sp>
      <p:cxnSp>
        <p:nvCxnSpPr>
          <p:cNvPr id="8229" name="Shape 57"/>
          <p:cNvCxnSpPr>
            <a:cxnSpLocks noChangeShapeType="1"/>
            <a:stCxn id="56" idx="2"/>
            <a:endCxn id="52" idx="6"/>
          </p:cNvCxnSpPr>
          <p:nvPr/>
        </p:nvCxnSpPr>
        <p:spPr bwMode="auto">
          <a:xfrm rot="5400000">
            <a:off x="7248178" y="5369376"/>
            <a:ext cx="1327844" cy="679450"/>
          </a:xfrm>
          <a:prstGeom prst="bentConnector2">
            <a:avLst/>
          </a:prstGeom>
          <a:noFill/>
          <a:ln w="38100" algn="ctr">
            <a:solidFill>
              <a:srgbClr val="C00000"/>
            </a:solidFill>
            <a:round/>
            <a:headEnd/>
            <a:tailEnd type="arrow" w="med" len="med"/>
          </a:ln>
        </p:spPr>
      </p:cxnSp>
      <p:cxnSp>
        <p:nvCxnSpPr>
          <p:cNvPr id="8230" name="Elbow Connector 61"/>
          <p:cNvCxnSpPr>
            <a:cxnSpLocks noChangeShapeType="1"/>
            <a:stCxn id="12" idx="3"/>
            <a:endCxn id="42" idx="1"/>
          </p:cNvCxnSpPr>
          <p:nvPr/>
        </p:nvCxnSpPr>
        <p:spPr bwMode="auto">
          <a:xfrm flipV="1">
            <a:off x="5286375" y="4175725"/>
            <a:ext cx="928688" cy="210941"/>
          </a:xfrm>
          <a:prstGeom prst="bentConnector3">
            <a:avLst>
              <a:gd name="adj1" fmla="val 50000"/>
            </a:avLst>
          </a:prstGeom>
          <a:noFill/>
          <a:ln w="38100" algn="ctr">
            <a:solidFill>
              <a:srgbClr val="00B0F0"/>
            </a:solidFill>
            <a:round/>
            <a:headEnd/>
            <a:tailEnd type="arrow" w="med" len="med"/>
          </a:ln>
        </p:spPr>
      </p:cxnSp>
      <p:cxnSp>
        <p:nvCxnSpPr>
          <p:cNvPr id="8231" name="Elbow Connector 63"/>
          <p:cNvCxnSpPr>
            <a:cxnSpLocks noChangeShapeType="1"/>
            <a:stCxn id="11" idx="3"/>
            <a:endCxn id="41" idx="1"/>
          </p:cNvCxnSpPr>
          <p:nvPr/>
        </p:nvCxnSpPr>
        <p:spPr bwMode="auto">
          <a:xfrm>
            <a:off x="5286375" y="3578060"/>
            <a:ext cx="928688" cy="1353"/>
          </a:xfrm>
          <a:prstGeom prst="bentConnector3">
            <a:avLst>
              <a:gd name="adj1" fmla="val 50000"/>
            </a:avLst>
          </a:prstGeom>
          <a:noFill/>
          <a:ln w="38100" algn="ctr">
            <a:solidFill>
              <a:srgbClr val="00B0F0"/>
            </a:solidFill>
            <a:round/>
            <a:headEnd/>
            <a:tailEnd type="arrow" w="med" len="med"/>
          </a:ln>
        </p:spPr>
      </p:cxnSp>
      <p:cxnSp>
        <p:nvCxnSpPr>
          <p:cNvPr id="8232" name="Elbow Connector 65"/>
          <p:cNvCxnSpPr>
            <a:cxnSpLocks noChangeShapeType="1"/>
            <a:stCxn id="46" idx="3"/>
            <a:endCxn id="45" idx="1"/>
          </p:cNvCxnSpPr>
          <p:nvPr/>
        </p:nvCxnSpPr>
        <p:spPr bwMode="auto">
          <a:xfrm>
            <a:off x="5286375" y="2938478"/>
            <a:ext cx="928688" cy="1352"/>
          </a:xfrm>
          <a:prstGeom prst="bentConnector3">
            <a:avLst>
              <a:gd name="adj1" fmla="val 50000"/>
            </a:avLst>
          </a:prstGeom>
          <a:noFill/>
          <a:ln w="38100" algn="ctr">
            <a:solidFill>
              <a:srgbClr val="00B0F0"/>
            </a:solidFill>
            <a:round/>
            <a:headEnd/>
            <a:tailEnd type="arrow" w="med" len="med"/>
          </a:ln>
        </p:spPr>
      </p:cxnSp>
      <p:cxnSp>
        <p:nvCxnSpPr>
          <p:cNvPr id="8233" name="Elbow Connector 53"/>
          <p:cNvCxnSpPr>
            <a:cxnSpLocks noChangeShapeType="1"/>
            <a:stCxn id="12" idx="3"/>
            <a:endCxn id="52" idx="2"/>
          </p:cNvCxnSpPr>
          <p:nvPr/>
        </p:nvCxnSpPr>
        <p:spPr bwMode="auto">
          <a:xfrm>
            <a:off x="5286375" y="4386665"/>
            <a:ext cx="785813" cy="1986357"/>
          </a:xfrm>
          <a:prstGeom prst="bentConnector3">
            <a:avLst>
              <a:gd name="adj1" fmla="val 50000"/>
            </a:avLst>
          </a:prstGeom>
          <a:noFill/>
          <a:ln w="38100" algn="ctr">
            <a:solidFill>
              <a:srgbClr val="C00000"/>
            </a:solidFill>
            <a:round/>
            <a:headEnd/>
            <a:tailEnd type="arrow" w="med" len="med"/>
          </a:ln>
        </p:spPr>
      </p:cxnSp>
      <p:cxnSp>
        <p:nvCxnSpPr>
          <p:cNvPr id="8234" name="Elbow Connector 59"/>
          <p:cNvCxnSpPr>
            <a:cxnSpLocks noChangeShapeType="1"/>
            <a:stCxn id="12" idx="3"/>
            <a:endCxn id="43" idx="1"/>
          </p:cNvCxnSpPr>
          <p:nvPr/>
        </p:nvCxnSpPr>
        <p:spPr bwMode="auto">
          <a:xfrm>
            <a:off x="5286375" y="4386665"/>
            <a:ext cx="928688" cy="397542"/>
          </a:xfrm>
          <a:prstGeom prst="bentConnector3">
            <a:avLst>
              <a:gd name="adj1" fmla="val 50000"/>
            </a:avLst>
          </a:prstGeom>
          <a:noFill/>
          <a:ln w="38100" algn="ctr">
            <a:solidFill>
              <a:srgbClr val="00B0F0"/>
            </a:solidFill>
            <a:round/>
            <a:headEnd/>
            <a:tailEnd type="arrow" w="med" len="med"/>
          </a:ln>
        </p:spPr>
      </p:cxnSp>
      <p:cxnSp>
        <p:nvCxnSpPr>
          <p:cNvPr id="8235" name="Elbow Connector 68"/>
          <p:cNvCxnSpPr>
            <a:cxnSpLocks noChangeShapeType="1"/>
            <a:stCxn id="10" idx="3"/>
            <a:endCxn id="39" idx="1"/>
          </p:cNvCxnSpPr>
          <p:nvPr/>
        </p:nvCxnSpPr>
        <p:spPr bwMode="auto">
          <a:xfrm>
            <a:off x="5286375" y="2321883"/>
            <a:ext cx="928688" cy="1352"/>
          </a:xfrm>
          <a:prstGeom prst="bentConnector3">
            <a:avLst>
              <a:gd name="adj1" fmla="val 50000"/>
            </a:avLst>
          </a:prstGeom>
          <a:noFill/>
          <a:ln w="38100" algn="ctr">
            <a:solidFill>
              <a:srgbClr val="00B0F0"/>
            </a:solidFill>
            <a:round/>
            <a:headEnd/>
            <a:tailEnd type="arrow" w="med" len="med"/>
          </a:ln>
        </p:spPr>
      </p:cxnSp>
      <p:cxnSp>
        <p:nvCxnSpPr>
          <p:cNvPr id="8236" name="Elbow Connector 50"/>
          <p:cNvCxnSpPr>
            <a:cxnSpLocks noChangeShapeType="1"/>
            <a:stCxn id="4" idx="3"/>
            <a:endCxn id="46" idx="1"/>
          </p:cNvCxnSpPr>
          <p:nvPr/>
        </p:nvCxnSpPr>
        <p:spPr bwMode="auto">
          <a:xfrm flipV="1">
            <a:off x="3146425" y="2938478"/>
            <a:ext cx="925513" cy="5409"/>
          </a:xfrm>
          <a:prstGeom prst="bentConnector3">
            <a:avLst>
              <a:gd name="adj1" fmla="val 50000"/>
            </a:avLst>
          </a:prstGeom>
          <a:noFill/>
          <a:ln w="38100" algn="ctr">
            <a:solidFill>
              <a:srgbClr val="002060"/>
            </a:solidFill>
            <a:round/>
            <a:headEnd/>
            <a:tailEnd type="arrow" w="med" len="med"/>
          </a:ln>
        </p:spPr>
      </p:cxnSp>
      <p:sp>
        <p:nvSpPr>
          <p:cNvPr id="49" name="Rectangle 4"/>
          <p:cNvSpPr>
            <a:spLocks noChangeArrowheads="1"/>
          </p:cNvSpPr>
          <p:nvPr/>
        </p:nvSpPr>
        <p:spPr bwMode="auto">
          <a:xfrm>
            <a:off x="642938" y="5133070"/>
            <a:ext cx="1214437" cy="52059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GB" sz="1100" dirty="0">
                <a:latin typeface="Trebuchet MS" pitchFamily="34" charset="0"/>
              </a:rPr>
              <a:t>Processing Services</a:t>
            </a:r>
            <a:endParaRPr lang="en-US" sz="1100" dirty="0">
              <a:latin typeface="Trebuchet MS" pitchFamily="34" charset="0"/>
            </a:endParaRPr>
          </a:p>
        </p:txBody>
      </p:sp>
      <p:cxnSp>
        <p:nvCxnSpPr>
          <p:cNvPr id="63" name="Elbow Connector 62"/>
          <p:cNvCxnSpPr>
            <a:stCxn id="49" idx="1"/>
            <a:endCxn id="8" idx="1"/>
          </p:cNvCxnSpPr>
          <p:nvPr/>
        </p:nvCxnSpPr>
        <p:spPr>
          <a:xfrm rot="10800000">
            <a:off x="642938" y="4369087"/>
            <a:ext cx="1587" cy="1023602"/>
          </a:xfrm>
          <a:prstGeom prst="bentConnector3">
            <a:avLst>
              <a:gd name="adj1" fmla="val 27286910"/>
            </a:avLst>
          </a:prstGeom>
          <a:ln w="38100">
            <a:solidFill>
              <a:schemeClr val="accent1">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Rectangle 4"/>
          <p:cNvSpPr>
            <a:spLocks noChangeArrowheads="1"/>
          </p:cNvSpPr>
          <p:nvPr/>
        </p:nvSpPr>
        <p:spPr bwMode="auto">
          <a:xfrm>
            <a:off x="4071938" y="5133070"/>
            <a:ext cx="1214437" cy="52059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GB" sz="1100" dirty="0">
                <a:latin typeface="Trebuchet MS" pitchFamily="34" charset="0"/>
              </a:rPr>
              <a:t>Analysis Result/ Synchronisation</a:t>
            </a:r>
            <a:endParaRPr lang="en-US" sz="1100" dirty="0">
              <a:latin typeface="Trebuchet MS" pitchFamily="34" charset="0"/>
            </a:endParaRPr>
          </a:p>
        </p:txBody>
      </p:sp>
      <p:sp>
        <p:nvSpPr>
          <p:cNvPr id="73" name="Rectangle 4"/>
          <p:cNvSpPr>
            <a:spLocks noChangeArrowheads="1"/>
          </p:cNvSpPr>
          <p:nvPr/>
        </p:nvSpPr>
        <p:spPr bwMode="auto">
          <a:xfrm>
            <a:off x="6215063" y="5133070"/>
            <a:ext cx="1214437" cy="52059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GB" sz="1100" dirty="0">
                <a:latin typeface="Trebuchet MS" pitchFamily="34" charset="0"/>
              </a:rPr>
              <a:t>Analysis Request</a:t>
            </a:r>
            <a:endParaRPr lang="en-US" sz="1100" dirty="0">
              <a:latin typeface="Trebuchet MS" pitchFamily="34" charset="0"/>
            </a:endParaRPr>
          </a:p>
        </p:txBody>
      </p:sp>
      <p:cxnSp>
        <p:nvCxnSpPr>
          <p:cNvPr id="77" name="Elbow Connector 76"/>
          <p:cNvCxnSpPr>
            <a:stCxn id="72" idx="3"/>
            <a:endCxn id="73" idx="1"/>
          </p:cNvCxnSpPr>
          <p:nvPr/>
        </p:nvCxnSpPr>
        <p:spPr>
          <a:xfrm>
            <a:off x="5286375" y="5392689"/>
            <a:ext cx="928688" cy="1353"/>
          </a:xfrm>
          <a:prstGeom prst="bentConnector3">
            <a:avLst>
              <a:gd name="adj1" fmla="val 50000"/>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73" idx="2"/>
            <a:endCxn id="52" idx="0"/>
          </p:cNvCxnSpPr>
          <p:nvPr/>
        </p:nvCxnSpPr>
        <p:spPr>
          <a:xfrm rot="5400000">
            <a:off x="6633653" y="5841496"/>
            <a:ext cx="377259" cy="1587"/>
          </a:xfrm>
          <a:prstGeom prst="bentConnector3">
            <a:avLst>
              <a:gd name="adj1" fmla="val 50000"/>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49" idx="3"/>
            <a:endCxn id="72" idx="1"/>
          </p:cNvCxnSpPr>
          <p:nvPr/>
        </p:nvCxnSpPr>
        <p:spPr>
          <a:xfrm>
            <a:off x="1857375" y="5392689"/>
            <a:ext cx="2214563" cy="1353"/>
          </a:xfrm>
          <a:prstGeom prst="bentConnector3">
            <a:avLst>
              <a:gd name="adj1" fmla="val 50000"/>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Elbow Connector 89"/>
          <p:cNvCxnSpPr>
            <a:stCxn id="8" idx="1"/>
            <a:endCxn id="5" idx="1"/>
          </p:cNvCxnSpPr>
          <p:nvPr/>
        </p:nvCxnSpPr>
        <p:spPr>
          <a:xfrm rot="10800000">
            <a:off x="642938" y="2632885"/>
            <a:ext cx="1587" cy="1736203"/>
          </a:xfrm>
          <a:prstGeom prst="bentConnector3">
            <a:avLst>
              <a:gd name="adj1" fmla="val 27286973"/>
            </a:avLst>
          </a:prstGeom>
          <a:ln w="38100">
            <a:solidFill>
              <a:schemeClr val="accent1">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3214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The Case for META-DATA Management</a:t>
            </a:r>
            <a:endParaRPr lang="en-ZA" dirty="0"/>
          </a:p>
        </p:txBody>
      </p:sp>
      <p:sp>
        <p:nvSpPr>
          <p:cNvPr id="3" name="Content Placeholder 2"/>
          <p:cNvSpPr>
            <a:spLocks noGrp="1"/>
          </p:cNvSpPr>
          <p:nvPr>
            <p:ph sz="quarter" idx="4294967295"/>
          </p:nvPr>
        </p:nvSpPr>
        <p:spPr>
          <a:xfrm>
            <a:off x="609600" y="1924490"/>
            <a:ext cx="7924800" cy="4114800"/>
          </a:xfrm>
          <a:prstGeom prst="rect">
            <a:avLst/>
          </a:prstGeom>
        </p:spPr>
        <p:txBody>
          <a:bodyPr>
            <a:normAutofit fontScale="92500" lnSpcReduction="20000"/>
          </a:bodyPr>
          <a:lstStyle/>
          <a:p>
            <a:r>
              <a:rPr lang="en-ZA" sz="2400" dirty="0" smtClean="0"/>
              <a:t>Scientific Data is an ASSET</a:t>
            </a:r>
          </a:p>
          <a:p>
            <a:endParaRPr lang="en-ZA" sz="2400" dirty="0" smtClean="0"/>
          </a:p>
          <a:p>
            <a:r>
              <a:rPr lang="en-ZA" sz="2400" dirty="0" smtClean="0"/>
              <a:t>OECD/G20 Governments </a:t>
            </a:r>
            <a:r>
              <a:rPr lang="en-ZA" sz="2400" dirty="0"/>
              <a:t>and Public Companies </a:t>
            </a:r>
            <a:r>
              <a:rPr lang="en-ZA" sz="2400" dirty="0" smtClean="0"/>
              <a:t>spend 1.8% of GDP on average on R&amp;D</a:t>
            </a:r>
            <a:endParaRPr lang="en-ZA" sz="2400" dirty="0"/>
          </a:p>
          <a:p>
            <a:endParaRPr lang="en-ZA" sz="2400" dirty="0"/>
          </a:p>
          <a:p>
            <a:r>
              <a:rPr lang="en-ZA" sz="2400" dirty="0" smtClean="0"/>
              <a:t>Translates to approximately $ 600 billion a year on R&amp;D (GERD)</a:t>
            </a:r>
          </a:p>
          <a:p>
            <a:endParaRPr lang="en-ZA" sz="2400" dirty="0"/>
          </a:p>
          <a:p>
            <a:r>
              <a:rPr lang="en-ZA" sz="2400" dirty="0" smtClean="0"/>
              <a:t>3% Management and Preservation Fee: $ 18 billion per annum.</a:t>
            </a:r>
          </a:p>
          <a:p>
            <a:endParaRPr lang="en-ZA" sz="2400" dirty="0"/>
          </a:p>
          <a:p>
            <a:r>
              <a:rPr lang="en-ZA" sz="2400" dirty="0"/>
              <a:t>Publishing Industry: $ 19 billion per </a:t>
            </a:r>
            <a:r>
              <a:rPr lang="en-ZA" sz="2400" dirty="0" smtClean="0"/>
              <a:t>annum (2008)</a:t>
            </a:r>
            <a:endParaRPr lang="en-ZA" sz="2400" dirty="0"/>
          </a:p>
          <a:p>
            <a:endParaRPr lang="en-ZA" sz="2400" dirty="0"/>
          </a:p>
        </p:txBody>
      </p:sp>
      <p:sp>
        <p:nvSpPr>
          <p:cNvPr id="4" name="Rectangle 3"/>
          <p:cNvSpPr/>
          <p:nvPr/>
        </p:nvSpPr>
        <p:spPr>
          <a:xfrm>
            <a:off x="179513" y="6165304"/>
            <a:ext cx="8712968" cy="646331"/>
          </a:xfrm>
          <a:prstGeom prst="rect">
            <a:avLst/>
          </a:prstGeom>
        </p:spPr>
        <p:txBody>
          <a:bodyPr wrap="square">
            <a:spAutoFit/>
          </a:bodyPr>
          <a:lstStyle/>
          <a:p>
            <a:pPr algn="ctr"/>
            <a:r>
              <a:rPr lang="en-ZA" dirty="0"/>
              <a:t>http://</a:t>
            </a:r>
            <a:r>
              <a:rPr lang="en-ZA" dirty="0" smtClean="0"/>
              <a:t>www.oecd-ilibrary.org/sites/factbook-2010-en</a:t>
            </a:r>
          </a:p>
          <a:p>
            <a:pPr algn="ctr"/>
            <a:r>
              <a:rPr lang="en-ZA" dirty="0" err="1"/>
              <a:t>McGuigan</a:t>
            </a:r>
            <a:r>
              <a:rPr lang="en-ZA" dirty="0"/>
              <a:t> GS, Russell RD. (2008). </a:t>
            </a:r>
          </a:p>
        </p:txBody>
      </p:sp>
    </p:spTree>
    <p:extLst>
      <p:ext uri="{BB962C8B-B14F-4D97-AF65-F5344CB8AC3E}">
        <p14:creationId xmlns:p14="http://schemas.microsoft.com/office/powerpoint/2010/main" val="35056824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118" name="Text Box 30"/>
          <p:cNvSpPr txBox="1">
            <a:spLocks noChangeArrowheads="1"/>
          </p:cNvSpPr>
          <p:nvPr/>
        </p:nvSpPr>
        <p:spPr bwMode="auto">
          <a:xfrm>
            <a:off x="3857620" y="6472262"/>
            <a:ext cx="1524000" cy="457200"/>
          </a:xfrm>
          <a:prstGeom prst="rect">
            <a:avLst/>
          </a:prstGeom>
          <a:noFill/>
          <a:ln w="9525">
            <a:noFill/>
            <a:miter lim="800000"/>
            <a:headEnd/>
            <a:tailEnd/>
          </a:ln>
          <a:effectLst/>
        </p:spPr>
        <p:txBody>
          <a:bodyPr>
            <a:spAutoFit/>
          </a:bodyPr>
          <a:lstStyle/>
          <a:p>
            <a:pPr algn="ctr">
              <a:spcBef>
                <a:spcPct val="50000"/>
              </a:spcBef>
            </a:pPr>
            <a:r>
              <a:rPr lang="en-US" sz="2400" b="1" dirty="0" smtClean="0"/>
              <a:t>Time</a:t>
            </a:r>
            <a:endParaRPr lang="en-US" sz="2400" b="1" dirty="0"/>
          </a:p>
        </p:txBody>
      </p:sp>
      <p:sp>
        <p:nvSpPr>
          <p:cNvPr id="32" name="Title 31"/>
          <p:cNvSpPr>
            <a:spLocks noGrp="1"/>
          </p:cNvSpPr>
          <p:nvPr>
            <p:ph type="title"/>
          </p:nvPr>
        </p:nvSpPr>
        <p:spPr/>
        <p:txBody>
          <a:bodyPr>
            <a:normAutofit/>
          </a:bodyPr>
          <a:lstStyle/>
          <a:p>
            <a:r>
              <a:rPr lang="en-ZA" dirty="0" smtClean="0"/>
              <a:t>Information Entropy</a:t>
            </a:r>
            <a:endParaRPr lang="en-ZA" dirty="0"/>
          </a:p>
        </p:txBody>
      </p:sp>
      <p:grpSp>
        <p:nvGrpSpPr>
          <p:cNvPr id="2" name="Group 1"/>
          <p:cNvGrpSpPr/>
          <p:nvPr/>
        </p:nvGrpSpPr>
        <p:grpSpPr>
          <a:xfrm>
            <a:off x="153330" y="1838308"/>
            <a:ext cx="8566454" cy="4519650"/>
            <a:chOff x="63007" y="857232"/>
            <a:chExt cx="8795273" cy="5500726"/>
          </a:xfrm>
        </p:grpSpPr>
        <p:sp>
          <p:nvSpPr>
            <p:cNvPr id="33" name="Rectangle 32"/>
            <p:cNvSpPr/>
            <p:nvPr/>
          </p:nvSpPr>
          <p:spPr>
            <a:xfrm>
              <a:off x="642910" y="857232"/>
              <a:ext cx="8215370" cy="550072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latin typeface="Calibri" pitchFamily="34" charset="0"/>
                <a:cs typeface="Calibri" pitchFamily="34" charset="0"/>
              </a:endParaRPr>
            </a:p>
          </p:txBody>
        </p:sp>
        <p:sp>
          <p:nvSpPr>
            <p:cNvPr id="1113091" name="Text Box 3"/>
            <p:cNvSpPr txBox="1">
              <a:spLocks noChangeArrowheads="1"/>
            </p:cNvSpPr>
            <p:nvPr/>
          </p:nvSpPr>
          <p:spPr bwMode="auto">
            <a:xfrm>
              <a:off x="6281766" y="4810108"/>
              <a:ext cx="2362200" cy="449503"/>
            </a:xfrm>
            <a:prstGeom prst="rect">
              <a:avLst/>
            </a:prstGeom>
            <a:noFill/>
            <a:ln w="9525">
              <a:noFill/>
              <a:miter lim="800000"/>
              <a:headEnd/>
              <a:tailEnd/>
            </a:ln>
            <a:effectLst/>
          </p:spPr>
          <p:txBody>
            <a:bodyPr>
              <a:spAutoFit/>
            </a:bodyPr>
            <a:lstStyle/>
            <a:p>
              <a:pPr>
                <a:spcBef>
                  <a:spcPct val="50000"/>
                </a:spcBef>
              </a:pPr>
              <a:endParaRPr lang="en-US" b="1">
                <a:solidFill>
                  <a:srgbClr val="FFFF66"/>
                </a:solidFill>
                <a:latin typeface="Calibri" pitchFamily="34" charset="0"/>
                <a:cs typeface="Calibri" pitchFamily="34" charset="0"/>
              </a:endParaRPr>
            </a:p>
          </p:txBody>
        </p:sp>
        <p:sp>
          <p:nvSpPr>
            <p:cNvPr id="1113092" name="Text Box 4"/>
            <p:cNvSpPr txBox="1">
              <a:spLocks noChangeArrowheads="1"/>
            </p:cNvSpPr>
            <p:nvPr/>
          </p:nvSpPr>
          <p:spPr bwMode="auto">
            <a:xfrm rot="16200000">
              <a:off x="-919988" y="3197550"/>
              <a:ext cx="2439988" cy="473997"/>
            </a:xfrm>
            <a:prstGeom prst="rect">
              <a:avLst/>
            </a:prstGeom>
            <a:noFill/>
            <a:ln w="9525">
              <a:noFill/>
              <a:miter lim="800000"/>
              <a:headEnd/>
              <a:tailEnd/>
            </a:ln>
            <a:effectLst/>
          </p:spPr>
          <p:txBody>
            <a:bodyPr>
              <a:spAutoFit/>
            </a:bodyPr>
            <a:lstStyle/>
            <a:p>
              <a:pPr algn="ctr">
                <a:spcBef>
                  <a:spcPct val="50000"/>
                </a:spcBef>
              </a:pPr>
              <a:r>
                <a:rPr lang="en-US" sz="2400" b="1" dirty="0" smtClean="0">
                  <a:latin typeface="Calibri" pitchFamily="34" charset="0"/>
                  <a:cs typeface="Calibri" pitchFamily="34" charset="0"/>
                </a:rPr>
                <a:t>Usefulness</a:t>
              </a:r>
              <a:endParaRPr lang="en-US" sz="2400" b="1" dirty="0">
                <a:latin typeface="Calibri" pitchFamily="34" charset="0"/>
                <a:cs typeface="Calibri" pitchFamily="34" charset="0"/>
              </a:endParaRPr>
            </a:p>
          </p:txBody>
        </p:sp>
        <p:sp>
          <p:nvSpPr>
            <p:cNvPr id="1113095" name="Line 7"/>
            <p:cNvSpPr>
              <a:spLocks noChangeShapeType="1"/>
            </p:cNvSpPr>
            <p:nvPr/>
          </p:nvSpPr>
          <p:spPr bwMode="auto">
            <a:xfrm>
              <a:off x="795366" y="1838308"/>
              <a:ext cx="609600" cy="1588"/>
            </a:xfrm>
            <a:prstGeom prst="line">
              <a:avLst/>
            </a:prstGeom>
            <a:ln>
              <a:headEnd/>
              <a:tailEnd/>
            </a:ln>
          </p:spPr>
          <p:style>
            <a:lnRef idx="2">
              <a:schemeClr val="accent2"/>
            </a:lnRef>
            <a:fillRef idx="0">
              <a:schemeClr val="accent2"/>
            </a:fillRef>
            <a:effectRef idx="1">
              <a:schemeClr val="accent2"/>
            </a:effectRef>
            <a:fontRef idx="minor">
              <a:schemeClr val="tx1"/>
            </a:fontRef>
          </p:style>
          <p:txBody>
            <a:bodyPr/>
            <a:lstStyle/>
            <a:p>
              <a:endParaRPr lang="en-ZA">
                <a:latin typeface="Calibri" pitchFamily="34" charset="0"/>
                <a:cs typeface="Calibri" pitchFamily="34" charset="0"/>
              </a:endParaRPr>
            </a:p>
          </p:txBody>
        </p:sp>
        <p:sp>
          <p:nvSpPr>
            <p:cNvPr id="1113099" name="Freeform 11"/>
            <p:cNvSpPr>
              <a:spLocks/>
            </p:cNvSpPr>
            <p:nvPr/>
          </p:nvSpPr>
          <p:spPr bwMode="auto">
            <a:xfrm>
              <a:off x="3144866" y="4124308"/>
              <a:ext cx="546100" cy="2057400"/>
            </a:xfrm>
            <a:custGeom>
              <a:avLst/>
              <a:gdLst/>
              <a:ahLst/>
              <a:cxnLst>
                <a:cxn ang="0">
                  <a:pos x="8" y="0"/>
                </a:cxn>
                <a:cxn ang="0">
                  <a:pos x="8" y="576"/>
                </a:cxn>
                <a:cxn ang="0">
                  <a:pos x="56" y="816"/>
                </a:cxn>
                <a:cxn ang="0">
                  <a:pos x="152" y="1056"/>
                </a:cxn>
                <a:cxn ang="0">
                  <a:pos x="344" y="1296"/>
                </a:cxn>
              </a:cxnLst>
              <a:rect l="0" t="0" r="r" b="b"/>
              <a:pathLst>
                <a:path w="344" h="1296">
                  <a:moveTo>
                    <a:pt x="8" y="0"/>
                  </a:moveTo>
                  <a:cubicBezTo>
                    <a:pt x="4" y="220"/>
                    <a:pt x="0" y="440"/>
                    <a:pt x="8" y="576"/>
                  </a:cubicBezTo>
                  <a:cubicBezTo>
                    <a:pt x="16" y="712"/>
                    <a:pt x="32" y="736"/>
                    <a:pt x="56" y="816"/>
                  </a:cubicBezTo>
                  <a:cubicBezTo>
                    <a:pt x="80" y="896"/>
                    <a:pt x="104" y="976"/>
                    <a:pt x="152" y="1056"/>
                  </a:cubicBezTo>
                  <a:cubicBezTo>
                    <a:pt x="200" y="1136"/>
                    <a:pt x="272" y="1216"/>
                    <a:pt x="344" y="1296"/>
                  </a:cubicBezTo>
                </a:path>
              </a:pathLst>
            </a:custGeom>
            <a:noFill/>
            <a:ln w="28575" cap="flat" cmpd="sng">
              <a:solidFill>
                <a:schemeClr val="tx1"/>
              </a:solidFill>
              <a:prstDash val="dash"/>
              <a:round/>
              <a:headEnd/>
              <a:tailEnd/>
            </a:ln>
            <a:effectLst/>
          </p:spPr>
          <p:txBody>
            <a:bodyPr/>
            <a:lstStyle/>
            <a:p>
              <a:endParaRPr lang="en-ZA">
                <a:latin typeface="Calibri" pitchFamily="34" charset="0"/>
                <a:cs typeface="Calibri" pitchFamily="34" charset="0"/>
              </a:endParaRPr>
            </a:p>
          </p:txBody>
        </p:sp>
        <p:sp>
          <p:nvSpPr>
            <p:cNvPr id="1113100" name="Text Box 12"/>
            <p:cNvSpPr txBox="1">
              <a:spLocks noChangeArrowheads="1"/>
            </p:cNvSpPr>
            <p:nvPr/>
          </p:nvSpPr>
          <p:spPr bwMode="auto">
            <a:xfrm>
              <a:off x="719166" y="1000109"/>
              <a:ext cx="2698750" cy="48696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spcBef>
                  <a:spcPct val="50000"/>
                </a:spcBef>
              </a:pPr>
              <a:r>
                <a:rPr lang="en-US" sz="2000" b="1" dirty="0">
                  <a:latin typeface="Calibri" pitchFamily="34" charset="0"/>
                  <a:cs typeface="Calibri" pitchFamily="34" charset="0"/>
                </a:rPr>
                <a:t>Time of data </a:t>
              </a:r>
              <a:r>
                <a:rPr lang="en-US" sz="2000" b="1" dirty="0" smtClean="0">
                  <a:latin typeface="Calibri" pitchFamily="34" charset="0"/>
                  <a:cs typeface="Calibri" pitchFamily="34" charset="0"/>
                </a:rPr>
                <a:t>creation</a:t>
              </a:r>
              <a:endParaRPr lang="en-US" sz="2000" b="1" dirty="0">
                <a:latin typeface="Calibri" pitchFamily="34" charset="0"/>
                <a:cs typeface="Calibri" pitchFamily="34" charset="0"/>
              </a:endParaRPr>
            </a:p>
          </p:txBody>
        </p:sp>
        <p:sp>
          <p:nvSpPr>
            <p:cNvPr id="1113101" name="Text Box 13"/>
            <p:cNvSpPr txBox="1">
              <a:spLocks noChangeArrowheads="1"/>
            </p:cNvSpPr>
            <p:nvPr/>
          </p:nvSpPr>
          <p:spPr bwMode="auto">
            <a:xfrm>
              <a:off x="2090766" y="1762108"/>
              <a:ext cx="6324600" cy="786629"/>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a:spcBef>
                  <a:spcPct val="50000"/>
                </a:spcBef>
              </a:pPr>
              <a:r>
                <a:rPr lang="en-US" b="1">
                  <a:latin typeface="Calibri" pitchFamily="34" charset="0"/>
                  <a:cs typeface="Calibri" pitchFamily="34" charset="0"/>
                </a:rPr>
                <a:t>Specific details about problems with individual items or specific dates are lost relatively rapidly</a:t>
              </a:r>
            </a:p>
          </p:txBody>
        </p:sp>
        <p:sp>
          <p:nvSpPr>
            <p:cNvPr id="1113102" name="Text Box 14"/>
            <p:cNvSpPr txBox="1">
              <a:spLocks noChangeArrowheads="1"/>
            </p:cNvSpPr>
            <p:nvPr/>
          </p:nvSpPr>
          <p:spPr bwMode="auto">
            <a:xfrm>
              <a:off x="2776566" y="2568558"/>
              <a:ext cx="4343400" cy="82408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a:spcBef>
                  <a:spcPct val="50000"/>
                </a:spcBef>
              </a:pPr>
              <a:r>
                <a:rPr lang="en-US" b="1">
                  <a:latin typeface="Calibri" pitchFamily="34" charset="0"/>
                  <a:cs typeface="Calibri" pitchFamily="34" charset="0"/>
                </a:rPr>
                <a:t>General details about data set are lost through time</a:t>
              </a:r>
              <a:endParaRPr lang="en-US" sz="2000" b="1">
                <a:latin typeface="Calibri" pitchFamily="34" charset="0"/>
                <a:cs typeface="Calibri" pitchFamily="34" charset="0"/>
              </a:endParaRPr>
            </a:p>
          </p:txBody>
        </p:sp>
        <p:sp>
          <p:nvSpPr>
            <p:cNvPr id="1113103" name="Text Box 15"/>
            <p:cNvSpPr txBox="1">
              <a:spLocks noChangeArrowheads="1"/>
            </p:cNvSpPr>
            <p:nvPr/>
          </p:nvSpPr>
          <p:spPr bwMode="auto">
            <a:xfrm>
              <a:off x="871566" y="4429108"/>
              <a:ext cx="1752600" cy="179801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a:spcBef>
                  <a:spcPct val="50000"/>
                </a:spcBef>
              </a:pPr>
              <a:r>
                <a:rPr lang="en-US" b="1" dirty="0">
                  <a:latin typeface="Calibri" pitchFamily="34" charset="0"/>
                  <a:cs typeface="Calibri" pitchFamily="34" charset="0"/>
                </a:rPr>
                <a:t>Accident or technology change may make data unusable</a:t>
              </a:r>
            </a:p>
          </p:txBody>
        </p:sp>
        <p:sp>
          <p:nvSpPr>
            <p:cNvPr id="1113104" name="Text Box 16"/>
            <p:cNvSpPr txBox="1">
              <a:spLocks noChangeArrowheads="1"/>
            </p:cNvSpPr>
            <p:nvPr/>
          </p:nvSpPr>
          <p:spPr bwMode="auto">
            <a:xfrm>
              <a:off x="4757766" y="3438508"/>
              <a:ext cx="3581400" cy="112375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a:spcBef>
                  <a:spcPct val="50000"/>
                </a:spcBef>
              </a:pPr>
              <a:r>
                <a:rPr lang="en-US" b="1">
                  <a:latin typeface="Calibri" pitchFamily="34" charset="0"/>
                  <a:cs typeface="Calibri" pitchFamily="34" charset="0"/>
                </a:rPr>
                <a:t>Retirement or career change makes access to “mental storage” difficult or unlikely</a:t>
              </a:r>
            </a:p>
          </p:txBody>
        </p:sp>
        <p:sp>
          <p:nvSpPr>
            <p:cNvPr id="1113105" name="Text Box 17"/>
            <p:cNvSpPr txBox="1">
              <a:spLocks noChangeArrowheads="1"/>
            </p:cNvSpPr>
            <p:nvPr/>
          </p:nvSpPr>
          <p:spPr bwMode="auto">
            <a:xfrm>
              <a:off x="6281766" y="4505308"/>
              <a:ext cx="2362200" cy="112375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a:spcBef>
                  <a:spcPct val="50000"/>
                </a:spcBef>
              </a:pPr>
              <a:r>
                <a:rPr lang="en-US" b="1">
                  <a:latin typeface="Calibri" pitchFamily="34" charset="0"/>
                  <a:cs typeface="Calibri" pitchFamily="34" charset="0"/>
                </a:rPr>
                <a:t>Death of developer results in loss of remaining info</a:t>
              </a:r>
            </a:p>
          </p:txBody>
        </p:sp>
        <p:sp>
          <p:nvSpPr>
            <p:cNvPr id="1113106" name="Line 18"/>
            <p:cNvSpPr>
              <a:spLocks noChangeShapeType="1"/>
            </p:cNvSpPr>
            <p:nvPr/>
          </p:nvSpPr>
          <p:spPr bwMode="auto">
            <a:xfrm flipH="1">
              <a:off x="4286248" y="3714752"/>
              <a:ext cx="457200" cy="381000"/>
            </a:xfrm>
            <a:prstGeom prst="line">
              <a:avLst/>
            </a:prstGeom>
            <a:noFill/>
            <a:ln w="9525">
              <a:solidFill>
                <a:schemeClr val="tx1"/>
              </a:solidFill>
              <a:round/>
              <a:headEnd/>
              <a:tailEnd type="triangle" w="med" len="med"/>
            </a:ln>
            <a:effectLst/>
          </p:spPr>
          <p:txBody>
            <a:bodyPr/>
            <a:lstStyle/>
            <a:p>
              <a:endParaRPr lang="en-ZA">
                <a:latin typeface="Calibri" pitchFamily="34" charset="0"/>
                <a:cs typeface="Calibri" pitchFamily="34" charset="0"/>
              </a:endParaRPr>
            </a:p>
          </p:txBody>
        </p:sp>
        <p:sp>
          <p:nvSpPr>
            <p:cNvPr id="1113107" name="Line 19"/>
            <p:cNvSpPr>
              <a:spLocks noChangeShapeType="1"/>
            </p:cNvSpPr>
            <p:nvPr/>
          </p:nvSpPr>
          <p:spPr bwMode="auto">
            <a:xfrm flipH="1">
              <a:off x="1404966" y="1457308"/>
              <a:ext cx="609600" cy="381000"/>
            </a:xfrm>
            <a:prstGeom prst="line">
              <a:avLst/>
            </a:prstGeom>
            <a:noFill/>
            <a:ln w="9525">
              <a:solidFill>
                <a:schemeClr val="tx1"/>
              </a:solidFill>
              <a:round/>
              <a:headEnd/>
              <a:tailEnd type="triangle" w="med" len="med"/>
            </a:ln>
            <a:effectLst/>
          </p:spPr>
          <p:txBody>
            <a:bodyPr/>
            <a:lstStyle/>
            <a:p>
              <a:endParaRPr lang="en-ZA">
                <a:latin typeface="Calibri" pitchFamily="34" charset="0"/>
                <a:cs typeface="Calibri" pitchFamily="34" charset="0"/>
              </a:endParaRPr>
            </a:p>
          </p:txBody>
        </p:sp>
        <p:sp>
          <p:nvSpPr>
            <p:cNvPr id="1113108" name="Line 20"/>
            <p:cNvSpPr>
              <a:spLocks noChangeShapeType="1"/>
            </p:cNvSpPr>
            <p:nvPr/>
          </p:nvSpPr>
          <p:spPr bwMode="auto">
            <a:xfrm flipH="1">
              <a:off x="1571604" y="2066908"/>
              <a:ext cx="519162" cy="219084"/>
            </a:xfrm>
            <a:prstGeom prst="line">
              <a:avLst/>
            </a:prstGeom>
            <a:noFill/>
            <a:ln w="9525">
              <a:solidFill>
                <a:schemeClr val="tx1"/>
              </a:solidFill>
              <a:round/>
              <a:headEnd/>
              <a:tailEnd type="triangle" w="med" len="med"/>
            </a:ln>
            <a:effectLst/>
          </p:spPr>
          <p:txBody>
            <a:bodyPr/>
            <a:lstStyle/>
            <a:p>
              <a:endParaRPr lang="en-ZA">
                <a:latin typeface="Calibri" pitchFamily="34" charset="0"/>
                <a:cs typeface="Calibri" pitchFamily="34" charset="0"/>
              </a:endParaRPr>
            </a:p>
          </p:txBody>
        </p:sp>
        <p:sp>
          <p:nvSpPr>
            <p:cNvPr id="1113109" name="Line 21"/>
            <p:cNvSpPr>
              <a:spLocks noChangeShapeType="1"/>
            </p:cNvSpPr>
            <p:nvPr/>
          </p:nvSpPr>
          <p:spPr bwMode="auto">
            <a:xfrm flipH="1">
              <a:off x="2068541" y="2905107"/>
              <a:ext cx="708025" cy="702487"/>
            </a:xfrm>
            <a:prstGeom prst="line">
              <a:avLst/>
            </a:prstGeom>
            <a:noFill/>
            <a:ln w="9525">
              <a:solidFill>
                <a:schemeClr val="tx1"/>
              </a:solidFill>
              <a:round/>
              <a:headEnd/>
              <a:tailEnd type="triangle" w="med" len="med"/>
            </a:ln>
            <a:effectLst/>
          </p:spPr>
          <p:txBody>
            <a:bodyPr/>
            <a:lstStyle/>
            <a:p>
              <a:endParaRPr lang="en-ZA">
                <a:latin typeface="Calibri" pitchFamily="34" charset="0"/>
                <a:cs typeface="Calibri" pitchFamily="34" charset="0"/>
              </a:endParaRPr>
            </a:p>
          </p:txBody>
        </p:sp>
        <p:sp>
          <p:nvSpPr>
            <p:cNvPr id="1113110" name="Line 22"/>
            <p:cNvSpPr>
              <a:spLocks noChangeShapeType="1"/>
            </p:cNvSpPr>
            <p:nvPr/>
          </p:nvSpPr>
          <p:spPr bwMode="auto">
            <a:xfrm flipV="1">
              <a:off x="2500298" y="4143380"/>
              <a:ext cx="442954" cy="304824"/>
            </a:xfrm>
            <a:prstGeom prst="line">
              <a:avLst/>
            </a:prstGeom>
            <a:noFill/>
            <a:ln w="9525">
              <a:solidFill>
                <a:schemeClr val="tx1"/>
              </a:solidFill>
              <a:round/>
              <a:headEnd/>
              <a:tailEnd type="triangle" w="med" len="med"/>
            </a:ln>
            <a:effectLst/>
          </p:spPr>
          <p:txBody>
            <a:bodyPr/>
            <a:lstStyle/>
            <a:p>
              <a:endParaRPr lang="en-ZA">
                <a:latin typeface="Calibri" pitchFamily="34" charset="0"/>
                <a:cs typeface="Calibri" pitchFamily="34" charset="0"/>
              </a:endParaRPr>
            </a:p>
          </p:txBody>
        </p:sp>
        <p:sp>
          <p:nvSpPr>
            <p:cNvPr id="1113111" name="Line 23"/>
            <p:cNvSpPr>
              <a:spLocks noChangeShapeType="1"/>
            </p:cNvSpPr>
            <p:nvPr/>
          </p:nvSpPr>
          <p:spPr bwMode="auto">
            <a:xfrm flipH="1">
              <a:off x="6281766" y="5495908"/>
              <a:ext cx="1295400" cy="152400"/>
            </a:xfrm>
            <a:prstGeom prst="line">
              <a:avLst/>
            </a:prstGeom>
            <a:noFill/>
            <a:ln w="9525">
              <a:solidFill>
                <a:schemeClr val="tx1"/>
              </a:solidFill>
              <a:round/>
              <a:headEnd/>
              <a:tailEnd type="triangle" w="med" len="med"/>
            </a:ln>
            <a:effectLst/>
          </p:spPr>
          <p:txBody>
            <a:bodyPr/>
            <a:lstStyle/>
            <a:p>
              <a:endParaRPr lang="en-ZA">
                <a:latin typeface="Calibri" pitchFamily="34" charset="0"/>
                <a:cs typeface="Calibri" pitchFamily="34" charset="0"/>
              </a:endParaRPr>
            </a:p>
          </p:txBody>
        </p:sp>
        <p:sp>
          <p:nvSpPr>
            <p:cNvPr id="1113119" name="Text Box 31"/>
            <p:cNvSpPr txBox="1">
              <a:spLocks noChangeArrowheads="1"/>
            </p:cNvSpPr>
            <p:nvPr/>
          </p:nvSpPr>
          <p:spPr bwMode="auto">
            <a:xfrm>
              <a:off x="5572132" y="1000109"/>
              <a:ext cx="3067050" cy="449503"/>
            </a:xfrm>
            <a:prstGeom prst="rect">
              <a:avLst/>
            </a:prstGeom>
            <a:noFill/>
            <a:ln w="12700">
              <a:noFill/>
              <a:miter lim="800000"/>
              <a:headEnd/>
              <a:tailEnd/>
            </a:ln>
            <a:effectLst/>
          </p:spPr>
          <p:txBody>
            <a:bodyPr>
              <a:spAutoFit/>
            </a:bodyPr>
            <a:lstStyle/>
            <a:p>
              <a:pPr eaLnBrk="0" hangingPunct="0">
                <a:spcBef>
                  <a:spcPct val="50000"/>
                </a:spcBef>
              </a:pPr>
              <a:r>
                <a:rPr lang="en-US" dirty="0">
                  <a:latin typeface="Calibri" pitchFamily="34" charset="0"/>
                  <a:cs typeface="Calibri" pitchFamily="34" charset="0"/>
                </a:rPr>
                <a:t>(From Michener et al 1997)</a:t>
              </a:r>
            </a:p>
          </p:txBody>
        </p:sp>
        <p:sp>
          <p:nvSpPr>
            <p:cNvPr id="35" name="Freeform 34"/>
            <p:cNvSpPr/>
            <p:nvPr/>
          </p:nvSpPr>
          <p:spPr>
            <a:xfrm>
              <a:off x="1403401" y="1838941"/>
              <a:ext cx="2802193" cy="2330245"/>
            </a:xfrm>
            <a:custGeom>
              <a:avLst/>
              <a:gdLst>
                <a:gd name="connsiteX0" fmla="*/ 0 w 2802193"/>
                <a:gd name="connsiteY0" fmla="*/ 0 h 2330245"/>
                <a:gd name="connsiteX1" fmla="*/ 442451 w 2802193"/>
                <a:gd name="connsiteY1" fmla="*/ 1519083 h 2330245"/>
                <a:gd name="connsiteX2" fmla="*/ 1283109 w 2802193"/>
                <a:gd name="connsiteY2" fmla="*/ 2153264 h 2330245"/>
                <a:gd name="connsiteX3" fmla="*/ 2802193 w 2802193"/>
                <a:gd name="connsiteY3" fmla="*/ 2330245 h 2330245"/>
                <a:gd name="connsiteX4" fmla="*/ 2802193 w 2802193"/>
                <a:gd name="connsiteY4" fmla="*/ 2330245 h 2330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193" h="2330245">
                  <a:moveTo>
                    <a:pt x="0" y="0"/>
                  </a:moveTo>
                  <a:cubicBezTo>
                    <a:pt x="114299" y="580103"/>
                    <a:pt x="228599" y="1160206"/>
                    <a:pt x="442451" y="1519083"/>
                  </a:cubicBezTo>
                  <a:cubicBezTo>
                    <a:pt x="656303" y="1877960"/>
                    <a:pt x="889819" y="2018070"/>
                    <a:pt x="1283109" y="2153264"/>
                  </a:cubicBezTo>
                  <a:cubicBezTo>
                    <a:pt x="1676399" y="2288458"/>
                    <a:pt x="2802193" y="2330245"/>
                    <a:pt x="2802193" y="2330245"/>
                  </a:cubicBezTo>
                  <a:lnTo>
                    <a:pt x="2802193" y="2330245"/>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ZA">
                <a:latin typeface="Calibri" pitchFamily="34" charset="0"/>
                <a:cs typeface="Calibri" pitchFamily="34" charset="0"/>
              </a:endParaRPr>
            </a:p>
          </p:txBody>
        </p:sp>
        <p:sp>
          <p:nvSpPr>
            <p:cNvPr id="36" name="Freeform 35"/>
            <p:cNvSpPr/>
            <p:nvPr/>
          </p:nvSpPr>
          <p:spPr>
            <a:xfrm>
              <a:off x="4286249" y="4214818"/>
              <a:ext cx="2000264" cy="1428761"/>
            </a:xfrm>
            <a:custGeom>
              <a:avLst/>
              <a:gdLst>
                <a:gd name="connsiteX0" fmla="*/ 0 w 2802193"/>
                <a:gd name="connsiteY0" fmla="*/ 0 h 2330245"/>
                <a:gd name="connsiteX1" fmla="*/ 442451 w 2802193"/>
                <a:gd name="connsiteY1" fmla="*/ 1519083 h 2330245"/>
                <a:gd name="connsiteX2" fmla="*/ 1283109 w 2802193"/>
                <a:gd name="connsiteY2" fmla="*/ 2153264 h 2330245"/>
                <a:gd name="connsiteX3" fmla="*/ 2802193 w 2802193"/>
                <a:gd name="connsiteY3" fmla="*/ 2330245 h 2330245"/>
                <a:gd name="connsiteX4" fmla="*/ 2802193 w 2802193"/>
                <a:gd name="connsiteY4" fmla="*/ 2330245 h 2330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193" h="2330245">
                  <a:moveTo>
                    <a:pt x="0" y="0"/>
                  </a:moveTo>
                  <a:cubicBezTo>
                    <a:pt x="114299" y="580103"/>
                    <a:pt x="228599" y="1160206"/>
                    <a:pt x="442451" y="1519083"/>
                  </a:cubicBezTo>
                  <a:cubicBezTo>
                    <a:pt x="656303" y="1877960"/>
                    <a:pt x="889819" y="2018070"/>
                    <a:pt x="1283109" y="2153264"/>
                  </a:cubicBezTo>
                  <a:cubicBezTo>
                    <a:pt x="1676399" y="2288458"/>
                    <a:pt x="2802193" y="2330245"/>
                    <a:pt x="2802193" y="2330245"/>
                  </a:cubicBezTo>
                  <a:lnTo>
                    <a:pt x="2802193" y="2330245"/>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ZA">
                <a:latin typeface="Calibri" pitchFamily="34" charset="0"/>
                <a:cs typeface="Calibri" pitchFamily="34" charset="0"/>
              </a:endParaRPr>
            </a:p>
          </p:txBody>
        </p:sp>
        <p:sp>
          <p:nvSpPr>
            <p:cNvPr id="37" name="Freeform 36"/>
            <p:cNvSpPr/>
            <p:nvPr/>
          </p:nvSpPr>
          <p:spPr>
            <a:xfrm>
              <a:off x="6286512" y="5643578"/>
              <a:ext cx="1143008" cy="571504"/>
            </a:xfrm>
            <a:custGeom>
              <a:avLst/>
              <a:gdLst>
                <a:gd name="connsiteX0" fmla="*/ 0 w 2802193"/>
                <a:gd name="connsiteY0" fmla="*/ 0 h 2330245"/>
                <a:gd name="connsiteX1" fmla="*/ 442451 w 2802193"/>
                <a:gd name="connsiteY1" fmla="*/ 1519083 h 2330245"/>
                <a:gd name="connsiteX2" fmla="*/ 1283109 w 2802193"/>
                <a:gd name="connsiteY2" fmla="*/ 2153264 h 2330245"/>
                <a:gd name="connsiteX3" fmla="*/ 2802193 w 2802193"/>
                <a:gd name="connsiteY3" fmla="*/ 2330245 h 2330245"/>
                <a:gd name="connsiteX4" fmla="*/ 2802193 w 2802193"/>
                <a:gd name="connsiteY4" fmla="*/ 2330245 h 2330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193" h="2330245">
                  <a:moveTo>
                    <a:pt x="0" y="0"/>
                  </a:moveTo>
                  <a:cubicBezTo>
                    <a:pt x="114299" y="580103"/>
                    <a:pt x="228599" y="1160206"/>
                    <a:pt x="442451" y="1519083"/>
                  </a:cubicBezTo>
                  <a:cubicBezTo>
                    <a:pt x="656303" y="1877960"/>
                    <a:pt x="889819" y="2018070"/>
                    <a:pt x="1283109" y="2153264"/>
                  </a:cubicBezTo>
                  <a:cubicBezTo>
                    <a:pt x="1676399" y="2288458"/>
                    <a:pt x="2802193" y="2330245"/>
                    <a:pt x="2802193" y="2330245"/>
                  </a:cubicBezTo>
                  <a:lnTo>
                    <a:pt x="2802193" y="2330245"/>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ZA">
                <a:latin typeface="Calibri" pitchFamily="34" charset="0"/>
                <a:cs typeface="Calibri" pitchFamily="34" charset="0"/>
              </a:endParaRPr>
            </a:p>
          </p:txBody>
        </p:sp>
      </p:grpSp>
    </p:spTree>
    <p:extLst>
      <p:ext uri="{BB962C8B-B14F-4D97-AF65-F5344CB8AC3E}">
        <p14:creationId xmlns:p14="http://schemas.microsoft.com/office/powerpoint/2010/main" val="833769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857620" y="2673154"/>
            <a:ext cx="1428760" cy="2567446"/>
          </a:xfrm>
          <a:prstGeom prst="rect">
            <a:avLst/>
          </a:prstGeom>
          <a:solidFill>
            <a:srgbClr val="CCFF99">
              <a:alpha val="34000"/>
            </a:srgb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smtClean="0">
                <a:solidFill>
                  <a:schemeClr val="tx1"/>
                </a:solidFill>
                <a:latin typeface="Arial" charset="0"/>
                <a:cs typeface="Arial" charset="0"/>
              </a:rPr>
              <a:t>ISO 19115</a:t>
            </a:r>
            <a:endParaRPr kumimoji="0" lang="en-US" sz="1600" b="0" i="0" u="none" strike="noStrike" cap="none" normalizeH="0" baseline="0" smtClean="0">
              <a:ln>
                <a:noFill/>
              </a:ln>
              <a:solidFill>
                <a:schemeClr val="tx1"/>
              </a:solidFill>
              <a:effectLst/>
              <a:latin typeface="Arial" charset="0"/>
              <a:cs typeface="Arial" charset="0"/>
            </a:endParaRPr>
          </a:p>
        </p:txBody>
      </p:sp>
      <p:sp>
        <p:nvSpPr>
          <p:cNvPr id="4" name="Rectangle 3"/>
          <p:cNvSpPr/>
          <p:nvPr/>
        </p:nvSpPr>
        <p:spPr bwMode="auto">
          <a:xfrm>
            <a:off x="3929058" y="3033194"/>
            <a:ext cx="1285884" cy="2135968"/>
          </a:xfrm>
          <a:prstGeom prst="rect">
            <a:avLst/>
          </a:prstGeom>
          <a:solidFill>
            <a:srgbClr val="CCFF99">
              <a:alpha val="34000"/>
            </a:srgb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1600" smtClean="0">
                <a:solidFill>
                  <a:schemeClr val="tx1"/>
                </a:solidFill>
                <a:latin typeface="Arial" charset="0"/>
                <a:cs typeface="Arial" charset="0"/>
              </a:rPr>
              <a:t>SANS 1878</a:t>
            </a:r>
          </a:p>
        </p:txBody>
      </p:sp>
      <p:sp>
        <p:nvSpPr>
          <p:cNvPr id="7" name="Title 6"/>
          <p:cNvSpPr>
            <a:spLocks noGrp="1"/>
          </p:cNvSpPr>
          <p:nvPr>
            <p:ph type="title"/>
          </p:nvPr>
        </p:nvSpPr>
        <p:spPr>
          <a:xfrm>
            <a:off x="609600" y="305780"/>
            <a:ext cx="7924800" cy="1143000"/>
          </a:xfrm>
        </p:spPr>
        <p:txBody>
          <a:bodyPr/>
          <a:lstStyle/>
          <a:p>
            <a:r>
              <a:rPr lang="en-US" dirty="0"/>
              <a:t>Meta-Data  </a:t>
            </a:r>
            <a:r>
              <a:rPr lang="en-US" dirty="0" smtClean="0"/>
              <a:t>Standards Overlap</a:t>
            </a:r>
            <a:endParaRPr lang="en-ZA" dirty="0"/>
          </a:p>
        </p:txBody>
      </p:sp>
      <p:sp>
        <p:nvSpPr>
          <p:cNvPr id="6" name="Rectangle 5"/>
          <p:cNvSpPr/>
          <p:nvPr/>
        </p:nvSpPr>
        <p:spPr bwMode="auto">
          <a:xfrm>
            <a:off x="1571604" y="4026154"/>
            <a:ext cx="3643338" cy="1143008"/>
          </a:xfrm>
          <a:prstGeom prst="rect">
            <a:avLst/>
          </a:prstGeom>
          <a:solidFill>
            <a:srgbClr val="CCFF99">
              <a:alpha val="34000"/>
            </a:srgb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600" smtClean="0">
                <a:solidFill>
                  <a:schemeClr val="tx1"/>
                </a:solidFill>
                <a:latin typeface="Arial" charset="0"/>
                <a:cs typeface="Arial" charset="0"/>
              </a:rPr>
              <a:t>FGDC</a:t>
            </a:r>
            <a:endParaRPr kumimoji="0" lang="en-US" sz="1600" b="0" i="0" u="none" strike="noStrike" cap="none" normalizeH="0" baseline="0" smtClean="0">
              <a:ln>
                <a:noFill/>
              </a:ln>
              <a:solidFill>
                <a:schemeClr val="tx1"/>
              </a:solidFill>
              <a:effectLst/>
              <a:latin typeface="Arial" charset="0"/>
              <a:cs typeface="Arial" charset="0"/>
            </a:endParaRPr>
          </a:p>
        </p:txBody>
      </p:sp>
      <p:cxnSp>
        <p:nvCxnSpPr>
          <p:cNvPr id="8" name="Shape 7"/>
          <p:cNvCxnSpPr>
            <a:stCxn id="6" idx="0"/>
          </p:cNvCxnSpPr>
          <p:nvPr/>
        </p:nvCxnSpPr>
        <p:spPr bwMode="auto">
          <a:xfrm rot="5400000" flipH="1" flipV="1">
            <a:off x="3428992" y="3454651"/>
            <a:ext cx="535785" cy="607223"/>
          </a:xfrm>
          <a:prstGeom prst="bentConnector2">
            <a:avLst/>
          </a:prstGeom>
          <a:solidFill>
            <a:schemeClr val="accent1"/>
          </a:solidFill>
          <a:ln w="38100" cap="flat" cmpd="sng" algn="ctr">
            <a:solidFill>
              <a:srgbClr val="00B050"/>
            </a:solidFill>
            <a:prstDash val="solid"/>
            <a:round/>
            <a:headEnd type="arrow"/>
            <a:tailEnd type="arrow"/>
          </a:ln>
          <a:effectLst/>
        </p:spPr>
      </p:cxnSp>
      <p:sp>
        <p:nvSpPr>
          <p:cNvPr id="11" name="Rectangle 10"/>
          <p:cNvSpPr/>
          <p:nvPr/>
        </p:nvSpPr>
        <p:spPr bwMode="auto">
          <a:xfrm>
            <a:off x="500034" y="4026154"/>
            <a:ext cx="1071570" cy="1143008"/>
          </a:xfrm>
          <a:prstGeom prst="rect">
            <a:avLst/>
          </a:prstGeom>
          <a:solidFill>
            <a:srgbClr val="CCFF99">
              <a:alpha val="34000"/>
            </a:srgb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600" smtClean="0">
                <a:solidFill>
                  <a:schemeClr val="tx1"/>
                </a:solidFill>
                <a:latin typeface="Arial" charset="0"/>
                <a:cs typeface="Arial" charset="0"/>
              </a:rPr>
              <a:t>FGDC</a:t>
            </a:r>
          </a:p>
          <a:p>
            <a:pPr marL="0" marR="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Bio</a:t>
            </a:r>
          </a:p>
          <a:p>
            <a:pPr marL="0" marR="0" indent="0" defTabSz="914400" rtl="0" eaLnBrk="1" fontAlgn="base" latinLnBrk="0" hangingPunct="1">
              <a:lnSpc>
                <a:spcPct val="100000"/>
              </a:lnSpc>
              <a:spcBef>
                <a:spcPct val="0"/>
              </a:spcBef>
              <a:spcAft>
                <a:spcPct val="0"/>
              </a:spcAft>
              <a:buClrTx/>
              <a:buSzTx/>
              <a:buFontTx/>
              <a:buNone/>
              <a:tabLst/>
            </a:pPr>
            <a:r>
              <a:rPr lang="en-US" sz="1600" smtClean="0">
                <a:solidFill>
                  <a:schemeClr val="tx1"/>
                </a:solidFill>
                <a:latin typeface="Arial" charset="0"/>
                <a:cs typeface="Arial" charset="0"/>
              </a:rPr>
              <a:t>Profile</a:t>
            </a:r>
            <a:endParaRPr kumimoji="0" lang="en-US" sz="1600" b="0" i="0" u="none" strike="noStrike" cap="none" normalizeH="0" baseline="0" smtClean="0">
              <a:ln>
                <a:noFill/>
              </a:ln>
              <a:solidFill>
                <a:schemeClr val="tx1"/>
              </a:solidFill>
              <a:effectLst/>
              <a:latin typeface="Arial" charset="0"/>
              <a:cs typeface="Arial" charset="0"/>
            </a:endParaRPr>
          </a:p>
        </p:txBody>
      </p:sp>
      <p:sp>
        <p:nvSpPr>
          <p:cNvPr id="12" name="Rectangle 11"/>
          <p:cNvSpPr/>
          <p:nvPr/>
        </p:nvSpPr>
        <p:spPr bwMode="auto">
          <a:xfrm>
            <a:off x="3857620" y="4026154"/>
            <a:ext cx="4000528" cy="1143008"/>
          </a:xfrm>
          <a:prstGeom prst="rect">
            <a:avLst/>
          </a:prstGeom>
          <a:solidFill>
            <a:srgbClr val="CCFF99">
              <a:alpha val="34000"/>
            </a:srgb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sz="1600" smtClean="0">
                <a:solidFill>
                  <a:schemeClr val="tx1"/>
                </a:solidFill>
                <a:latin typeface="Arial" charset="0"/>
                <a:cs typeface="Arial" charset="0"/>
              </a:rPr>
              <a:t>EML</a:t>
            </a:r>
            <a:endParaRPr kumimoji="0" lang="en-US" sz="1600" b="0" i="0" u="none" strike="noStrike" cap="none" normalizeH="0" baseline="0" smtClean="0">
              <a:ln>
                <a:noFill/>
              </a:ln>
              <a:solidFill>
                <a:schemeClr val="tx1"/>
              </a:solidFill>
              <a:effectLst/>
              <a:latin typeface="Arial" charset="0"/>
              <a:cs typeface="Arial" charset="0"/>
            </a:endParaRPr>
          </a:p>
        </p:txBody>
      </p:sp>
      <p:sp>
        <p:nvSpPr>
          <p:cNvPr id="3" name="Rectangle 2"/>
          <p:cNvSpPr/>
          <p:nvPr/>
        </p:nvSpPr>
        <p:spPr bwMode="auto">
          <a:xfrm>
            <a:off x="4000496" y="4097592"/>
            <a:ext cx="1143008" cy="1000132"/>
          </a:xfrm>
          <a:prstGeom prst="rect">
            <a:avLst/>
          </a:prstGeom>
          <a:solidFill>
            <a:srgbClr val="CCFF99">
              <a:alpha val="34000"/>
            </a:srgb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Dublin Core</a:t>
            </a:r>
          </a:p>
        </p:txBody>
      </p:sp>
      <p:cxnSp>
        <p:nvCxnSpPr>
          <p:cNvPr id="13" name="Shape 12"/>
          <p:cNvCxnSpPr>
            <a:stCxn id="12" idx="2"/>
            <a:endCxn id="6" idx="2"/>
          </p:cNvCxnSpPr>
          <p:nvPr/>
        </p:nvCxnSpPr>
        <p:spPr bwMode="auto">
          <a:xfrm rot="5400000">
            <a:off x="4625579" y="3936857"/>
            <a:ext cx="1588" cy="2464611"/>
          </a:xfrm>
          <a:prstGeom prst="bentConnector3">
            <a:avLst>
              <a:gd name="adj1" fmla="val 54205181"/>
            </a:avLst>
          </a:prstGeom>
          <a:solidFill>
            <a:schemeClr val="accent1"/>
          </a:solidFill>
          <a:ln w="38100" cap="flat" cmpd="sng" algn="ctr">
            <a:solidFill>
              <a:srgbClr val="0070C0"/>
            </a:solidFill>
            <a:prstDash val="solid"/>
            <a:round/>
            <a:headEnd type="arrow"/>
            <a:tailEnd type="arrow"/>
          </a:ln>
          <a:effectLst/>
        </p:spPr>
      </p:cxnSp>
      <p:cxnSp>
        <p:nvCxnSpPr>
          <p:cNvPr id="17" name="Shape 12"/>
          <p:cNvCxnSpPr>
            <a:stCxn id="12" idx="2"/>
            <a:endCxn id="11" idx="2"/>
          </p:cNvCxnSpPr>
          <p:nvPr/>
        </p:nvCxnSpPr>
        <p:spPr bwMode="auto">
          <a:xfrm rot="5400000">
            <a:off x="3446852" y="2758130"/>
            <a:ext cx="1588" cy="4822065"/>
          </a:xfrm>
          <a:prstGeom prst="bentConnector3">
            <a:avLst>
              <a:gd name="adj1" fmla="val 78375465"/>
            </a:avLst>
          </a:prstGeom>
          <a:solidFill>
            <a:schemeClr val="accent1"/>
          </a:solidFill>
          <a:ln w="38100" cap="flat" cmpd="sng" algn="ctr">
            <a:solidFill>
              <a:srgbClr val="C00000"/>
            </a:solidFill>
            <a:prstDash val="solid"/>
            <a:round/>
            <a:headEnd type="arrow"/>
            <a:tailEnd type="arrow"/>
          </a:ln>
          <a:effectLst/>
        </p:spPr>
      </p:cxnSp>
      <p:cxnSp>
        <p:nvCxnSpPr>
          <p:cNvPr id="21" name="Shape 20"/>
          <p:cNvCxnSpPr>
            <a:endCxn id="12" idx="0"/>
          </p:cNvCxnSpPr>
          <p:nvPr/>
        </p:nvCxnSpPr>
        <p:spPr bwMode="auto">
          <a:xfrm>
            <a:off x="5214942" y="3490370"/>
            <a:ext cx="642942" cy="535784"/>
          </a:xfrm>
          <a:prstGeom prst="bentConnector2">
            <a:avLst/>
          </a:prstGeom>
          <a:solidFill>
            <a:schemeClr val="accent1"/>
          </a:solidFill>
          <a:ln w="38100" cap="flat" cmpd="sng" algn="ctr">
            <a:solidFill>
              <a:srgbClr val="002060"/>
            </a:solidFill>
            <a:prstDash val="solid"/>
            <a:round/>
            <a:headEnd type="arrow"/>
            <a:tailEnd type="arrow"/>
          </a:ln>
          <a:effectLst/>
        </p:spPr>
      </p:cxnSp>
      <p:sp>
        <p:nvSpPr>
          <p:cNvPr id="26" name="Oval 25"/>
          <p:cNvSpPr/>
          <p:nvPr/>
        </p:nvSpPr>
        <p:spPr bwMode="auto">
          <a:xfrm>
            <a:off x="3071802" y="3243969"/>
            <a:ext cx="500066" cy="50006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A</a:t>
            </a:r>
          </a:p>
        </p:txBody>
      </p:sp>
      <p:sp>
        <p:nvSpPr>
          <p:cNvPr id="27" name="Oval 26"/>
          <p:cNvSpPr/>
          <p:nvPr/>
        </p:nvSpPr>
        <p:spPr bwMode="auto">
          <a:xfrm>
            <a:off x="3214678" y="6169294"/>
            <a:ext cx="500066" cy="50006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B</a:t>
            </a:r>
          </a:p>
        </p:txBody>
      </p:sp>
      <p:sp>
        <p:nvSpPr>
          <p:cNvPr id="28" name="Oval 27"/>
          <p:cNvSpPr/>
          <p:nvPr/>
        </p:nvSpPr>
        <p:spPr bwMode="auto">
          <a:xfrm>
            <a:off x="4357686" y="5812104"/>
            <a:ext cx="500066" cy="50006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a:t>
            </a:r>
          </a:p>
        </p:txBody>
      </p:sp>
      <p:sp>
        <p:nvSpPr>
          <p:cNvPr id="29" name="Oval 28"/>
          <p:cNvSpPr/>
          <p:nvPr/>
        </p:nvSpPr>
        <p:spPr bwMode="auto">
          <a:xfrm>
            <a:off x="5643570" y="3243969"/>
            <a:ext cx="500066" cy="50006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D</a:t>
            </a:r>
          </a:p>
        </p:txBody>
      </p:sp>
      <p:sp>
        <p:nvSpPr>
          <p:cNvPr id="30" name="TextBox 29"/>
          <p:cNvSpPr txBox="1"/>
          <p:nvPr/>
        </p:nvSpPr>
        <p:spPr>
          <a:xfrm>
            <a:off x="489345" y="1723470"/>
            <a:ext cx="5950732" cy="830997"/>
          </a:xfrm>
          <a:prstGeom prst="rect">
            <a:avLst/>
          </a:prstGeom>
          <a:noFill/>
        </p:spPr>
        <p:txBody>
          <a:bodyPr wrap="none" rtlCol="0">
            <a:spAutoFit/>
          </a:bodyPr>
          <a:lstStyle/>
          <a:p>
            <a:r>
              <a:rPr lang="en-US" sz="1200" dirty="0" smtClean="0"/>
              <a:t>A: Translation between FGDC and ISO19115 / SANS 1878 (Spatial Meta-Data)</a:t>
            </a:r>
          </a:p>
          <a:p>
            <a:r>
              <a:rPr lang="en-US" sz="1200" dirty="0" smtClean="0"/>
              <a:t>B: Translation between FGDC Biological Profile and EML</a:t>
            </a:r>
          </a:p>
          <a:p>
            <a:r>
              <a:rPr lang="en-US" sz="1200" dirty="0" smtClean="0"/>
              <a:t>C: Translation between FGDC and EML ‘Spatial Coverage Element’</a:t>
            </a:r>
          </a:p>
          <a:p>
            <a:r>
              <a:rPr lang="en-US" sz="1200" dirty="0" smtClean="0"/>
              <a:t>D: Translation between ISO 19115/ SANS 1878 and EML ‘Spatial Coverage Element’</a:t>
            </a:r>
            <a:endParaRPr lang="en-US" sz="1200" dirty="0"/>
          </a:p>
        </p:txBody>
      </p:sp>
    </p:spTree>
    <p:extLst>
      <p:ext uri="{BB962C8B-B14F-4D97-AF65-F5344CB8AC3E}">
        <p14:creationId xmlns:p14="http://schemas.microsoft.com/office/powerpoint/2010/main" val="20358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wipe(down)">
                                      <p:cBhvr>
                                        <p:cTn id="15" dur="500"/>
                                        <p:tgtEl>
                                          <p:spTgt spid="4">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bg/>
                                          </p:spTgt>
                                        </p:tgtEl>
                                        <p:attrNameLst>
                                          <p:attrName>style.visibility</p:attrName>
                                        </p:attrNameLst>
                                      </p:cBhvr>
                                      <p:to>
                                        <p:strVal val="visible"/>
                                      </p:to>
                                    </p:set>
                                    <p:animEffect transition="in" filter="wipe(down)">
                                      <p:cBhvr>
                                        <p:cTn id="21" dur="500"/>
                                        <p:tgtEl>
                                          <p:spTgt spid="5">
                                            <p:bg/>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bg/>
                                          </p:spTgt>
                                        </p:tgtEl>
                                        <p:attrNameLst>
                                          <p:attrName>style.visibility</p:attrName>
                                        </p:attrNameLst>
                                      </p:cBhvr>
                                      <p:to>
                                        <p:strVal val="visible"/>
                                      </p:to>
                                    </p:set>
                                    <p:animEffect transition="in" filter="wipe(down)">
                                      <p:cBhvr>
                                        <p:cTn id="29" dur="500"/>
                                        <p:tgtEl>
                                          <p:spTgt spid="12">
                                            <p:bg/>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down)">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bg/>
                                          </p:spTgt>
                                        </p:tgtEl>
                                        <p:attrNameLst>
                                          <p:attrName>style.visibility</p:attrName>
                                        </p:attrNameLst>
                                      </p:cBhvr>
                                      <p:to>
                                        <p:strVal val="visible"/>
                                      </p:to>
                                    </p:set>
                                    <p:animEffect transition="in" filter="wipe(down)">
                                      <p:cBhvr>
                                        <p:cTn id="37" dur="500"/>
                                        <p:tgtEl>
                                          <p:spTgt spid="6">
                                            <p:bg/>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down)">
                                      <p:cBhvr>
                                        <p:cTn id="40" dur="500"/>
                                        <p:tgtEl>
                                          <p:spTgt spid="6">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1">
                                            <p:bg/>
                                          </p:spTgt>
                                        </p:tgtEl>
                                        <p:attrNameLst>
                                          <p:attrName>style.visibility</p:attrName>
                                        </p:attrNameLst>
                                      </p:cBhvr>
                                      <p:to>
                                        <p:strVal val="visible"/>
                                      </p:to>
                                    </p:set>
                                    <p:animEffect transition="in" filter="wipe(down)">
                                      <p:cBhvr>
                                        <p:cTn id="43" dur="500"/>
                                        <p:tgtEl>
                                          <p:spTgt spid="11">
                                            <p:bg/>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down)">
                                      <p:cBhvr>
                                        <p:cTn id="46" dur="500"/>
                                        <p:tgtEl>
                                          <p:spTgt spid="11">
                                            <p:txEl>
                                              <p:pRg st="0" end="0"/>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wipe(down)">
                                      <p:cBhvr>
                                        <p:cTn id="49" dur="500"/>
                                        <p:tgtEl>
                                          <p:spTgt spid="11">
                                            <p:txEl>
                                              <p:pRg st="1" end="1"/>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wipe(down)">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down)">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down)">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ppt_x"/>
                                          </p:val>
                                        </p:tav>
                                        <p:tav tm="100000">
                                          <p:val>
                                            <p:strVal val="#ppt_x"/>
                                          </p:val>
                                        </p:tav>
                                      </p:tavLst>
                                    </p:anim>
                                    <p:anim calcmode="lin" valueType="num">
                                      <p:cBhvr additive="base">
                                        <p:cTn id="84" dur="500" fill="hold"/>
                                        <p:tgtEl>
                                          <p:spTgt spid="2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30">
                                            <p:txEl>
                                              <p:pRg st="0" end="0"/>
                                            </p:txEl>
                                          </p:spTgt>
                                        </p:tgtEl>
                                        <p:attrNameLst>
                                          <p:attrName>style.visibility</p:attrName>
                                        </p:attrNameLst>
                                      </p:cBhvr>
                                      <p:to>
                                        <p:strVal val="visible"/>
                                      </p:to>
                                    </p:set>
                                    <p:animEffect transition="in" filter="wipe(down)">
                                      <p:cBhvr>
                                        <p:cTn id="93" dur="500"/>
                                        <p:tgtEl>
                                          <p:spTgt spid="30">
                                            <p:txEl>
                                              <p:pRg st="0" end="0"/>
                                            </p:txEl>
                                          </p:spTgt>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0">
                                            <p:txEl>
                                              <p:pRg st="1" end="1"/>
                                            </p:txEl>
                                          </p:spTgt>
                                        </p:tgtEl>
                                        <p:attrNameLst>
                                          <p:attrName>style.visibility</p:attrName>
                                        </p:attrNameLst>
                                      </p:cBhvr>
                                      <p:to>
                                        <p:strVal val="visible"/>
                                      </p:to>
                                    </p:set>
                                    <p:animEffect transition="in" filter="wipe(down)">
                                      <p:cBhvr>
                                        <p:cTn id="96" dur="500"/>
                                        <p:tgtEl>
                                          <p:spTgt spid="30">
                                            <p:txEl>
                                              <p:pRg st="1" end="1"/>
                                            </p:txEl>
                                          </p:spTgt>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0">
                                            <p:txEl>
                                              <p:pRg st="2" end="2"/>
                                            </p:txEl>
                                          </p:spTgt>
                                        </p:tgtEl>
                                        <p:attrNameLst>
                                          <p:attrName>style.visibility</p:attrName>
                                        </p:attrNameLst>
                                      </p:cBhvr>
                                      <p:to>
                                        <p:strVal val="visible"/>
                                      </p:to>
                                    </p:set>
                                    <p:animEffect transition="in" filter="wipe(down)">
                                      <p:cBhvr>
                                        <p:cTn id="99" dur="500"/>
                                        <p:tgtEl>
                                          <p:spTgt spid="30">
                                            <p:txEl>
                                              <p:pRg st="2" end="2"/>
                                            </p:txEl>
                                          </p:spTgt>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30">
                                            <p:txEl>
                                              <p:pRg st="3" end="3"/>
                                            </p:txEl>
                                          </p:spTgt>
                                        </p:tgtEl>
                                        <p:attrNameLst>
                                          <p:attrName>style.visibility</p:attrName>
                                        </p:attrNameLst>
                                      </p:cBhvr>
                                      <p:to>
                                        <p:strVal val="visible"/>
                                      </p:to>
                                    </p:set>
                                    <p:animEffect transition="in" filter="wipe(down)">
                                      <p:cBhvr>
                                        <p:cTn id="102"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4" grpId="0" build="allAtOnce" animBg="1"/>
      <p:bldP spid="6" grpId="0" build="p" animBg="1"/>
      <p:bldP spid="11" grpId="0" build="p" animBg="1"/>
      <p:bldP spid="12" grpId="0" build="p" animBg="1"/>
      <p:bldP spid="3" grpId="0" build="p" animBg="1"/>
      <p:bldP spid="26" grpId="0" animBg="1"/>
      <p:bldP spid="27" grpId="0" animBg="1"/>
      <p:bldP spid="28" grpId="0" animBg="1"/>
      <p:bldP spid="29" grpId="0" animBg="1"/>
      <p:bldP spid="30"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0"/>
            <a:ext cx="7924800" cy="649278"/>
          </a:xfrm>
        </p:spPr>
        <p:txBody>
          <a:bodyPr/>
          <a:lstStyle/>
          <a:p>
            <a:r>
              <a:rPr lang="en-US" dirty="0" smtClean="0"/>
              <a:t>Meta-Data Elements</a:t>
            </a:r>
            <a:endParaRPr lang="en-US" dirty="0"/>
          </a:p>
        </p:txBody>
      </p:sp>
      <p:grpSp>
        <p:nvGrpSpPr>
          <p:cNvPr id="17" name="Group 16"/>
          <p:cNvGrpSpPr/>
          <p:nvPr/>
        </p:nvGrpSpPr>
        <p:grpSpPr>
          <a:xfrm>
            <a:off x="683568" y="1956453"/>
            <a:ext cx="6572286" cy="4487882"/>
            <a:chOff x="683568" y="1052736"/>
            <a:chExt cx="6572286" cy="5295920"/>
          </a:xfrm>
        </p:grpSpPr>
        <p:grpSp>
          <p:nvGrpSpPr>
            <p:cNvPr id="3" name="Group 3"/>
            <p:cNvGrpSpPr>
              <a:grpSpLocks/>
            </p:cNvGrpSpPr>
            <p:nvPr/>
          </p:nvGrpSpPr>
          <p:grpSpPr bwMode="auto">
            <a:xfrm>
              <a:off x="2570144" y="3222858"/>
              <a:ext cx="1714500" cy="1219200"/>
              <a:chOff x="856" y="1560"/>
              <a:chExt cx="1080" cy="768"/>
            </a:xfrm>
          </p:grpSpPr>
          <p:sp>
            <p:nvSpPr>
              <p:cNvPr id="4" name="Rectangle 4"/>
              <p:cNvSpPr>
                <a:spLocks noChangeArrowheads="1"/>
              </p:cNvSpPr>
              <p:nvPr/>
            </p:nvSpPr>
            <p:spPr bwMode="auto">
              <a:xfrm>
                <a:off x="856" y="1560"/>
                <a:ext cx="1080" cy="2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smtClean="0">
                    <a:latin typeface="Tahoma" pitchFamily="34" charset="0"/>
                  </a:rPr>
                  <a:t>Meta-Data</a:t>
                </a:r>
                <a:endParaRPr lang="en-US" sz="1000">
                  <a:latin typeface="Tahoma" pitchFamily="34" charset="0"/>
                </a:endParaRPr>
              </a:p>
            </p:txBody>
          </p:sp>
          <p:sp>
            <p:nvSpPr>
              <p:cNvPr id="5" name="Rectangle 5"/>
              <p:cNvSpPr>
                <a:spLocks noChangeArrowheads="1"/>
              </p:cNvSpPr>
              <p:nvPr/>
            </p:nvSpPr>
            <p:spPr bwMode="auto">
              <a:xfrm>
                <a:off x="856" y="1816"/>
                <a:ext cx="1080" cy="51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lstStyle/>
              <a:p>
                <a:pPr algn="l"/>
                <a:endParaRPr lang="en-US" sz="1000">
                  <a:latin typeface="Tahoma" pitchFamily="34" charset="0"/>
                </a:endParaRPr>
              </a:p>
            </p:txBody>
          </p:sp>
        </p:grpSp>
        <p:grpSp>
          <p:nvGrpSpPr>
            <p:cNvPr id="6" name="Group 6"/>
            <p:cNvGrpSpPr>
              <a:grpSpLocks/>
            </p:cNvGrpSpPr>
            <p:nvPr/>
          </p:nvGrpSpPr>
          <p:grpSpPr bwMode="auto">
            <a:xfrm>
              <a:off x="5541352" y="3767380"/>
              <a:ext cx="1714500" cy="1219200"/>
              <a:chOff x="856" y="1560"/>
              <a:chExt cx="1080" cy="768"/>
            </a:xfrm>
          </p:grpSpPr>
          <p:sp>
            <p:nvSpPr>
              <p:cNvPr id="7" name="Rectangle 7"/>
              <p:cNvSpPr>
                <a:spLocks noChangeArrowheads="1"/>
              </p:cNvSpPr>
              <p:nvPr/>
            </p:nvSpPr>
            <p:spPr bwMode="auto">
              <a:xfrm>
                <a:off x="856" y="1560"/>
                <a:ext cx="1080" cy="2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GB" sz="1000" b="1" smtClean="0">
                    <a:latin typeface="Tahoma" pitchFamily="34" charset="0"/>
                  </a:rPr>
                  <a:t>Dataset/Extent/ </a:t>
                </a:r>
              </a:p>
              <a:p>
                <a:r>
                  <a:rPr lang="en-GB" sz="1000" b="1" smtClean="0">
                    <a:latin typeface="Tahoma" pitchFamily="34" charset="0"/>
                  </a:rPr>
                  <a:t>Coverage</a:t>
                </a:r>
                <a:endParaRPr lang="en-US" sz="1000">
                  <a:latin typeface="Tahoma" pitchFamily="34" charset="0"/>
                </a:endParaRPr>
              </a:p>
            </p:txBody>
          </p:sp>
          <p:sp>
            <p:nvSpPr>
              <p:cNvPr id="8" name="Rectangle 8"/>
              <p:cNvSpPr>
                <a:spLocks noChangeArrowheads="1"/>
              </p:cNvSpPr>
              <p:nvPr/>
            </p:nvSpPr>
            <p:spPr bwMode="auto">
              <a:xfrm>
                <a:off x="856" y="1816"/>
                <a:ext cx="1080" cy="51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lstStyle/>
              <a:p>
                <a:pPr algn="l"/>
                <a:r>
                  <a:rPr lang="en-US" sz="1000" dirty="0" smtClean="0">
                    <a:latin typeface="Tahoma" pitchFamily="34" charset="0"/>
                  </a:rPr>
                  <a:t>Attributes and Units</a:t>
                </a:r>
              </a:p>
              <a:p>
                <a:pPr algn="l"/>
                <a:r>
                  <a:rPr lang="en-US" sz="1000" dirty="0" smtClean="0">
                    <a:latin typeface="Tahoma" pitchFamily="34" charset="0"/>
                  </a:rPr>
                  <a:t>Spatial</a:t>
                </a:r>
              </a:p>
              <a:p>
                <a:pPr algn="l"/>
                <a:r>
                  <a:rPr lang="en-US" sz="1000" dirty="0" smtClean="0">
                    <a:latin typeface="Tahoma" pitchFamily="34" charset="0"/>
                  </a:rPr>
                  <a:t>Temporal</a:t>
                </a:r>
              </a:p>
              <a:p>
                <a:pPr algn="l"/>
                <a:r>
                  <a:rPr lang="en-US" sz="1000" dirty="0" smtClean="0">
                    <a:latin typeface="Tahoma" pitchFamily="34" charset="0"/>
                  </a:rPr>
                  <a:t>Topic</a:t>
                </a:r>
                <a:endParaRPr lang="en-US" sz="1000" dirty="0">
                  <a:latin typeface="Tahoma" pitchFamily="34" charset="0"/>
                </a:endParaRPr>
              </a:p>
            </p:txBody>
          </p:sp>
        </p:grpSp>
        <p:grpSp>
          <p:nvGrpSpPr>
            <p:cNvPr id="9" name="Group 11"/>
            <p:cNvGrpSpPr>
              <a:grpSpLocks/>
            </p:cNvGrpSpPr>
            <p:nvPr/>
          </p:nvGrpSpPr>
          <p:grpSpPr bwMode="auto">
            <a:xfrm>
              <a:off x="683568" y="5129456"/>
              <a:ext cx="1714500" cy="1219200"/>
              <a:chOff x="856" y="1560"/>
              <a:chExt cx="1080" cy="768"/>
            </a:xfrm>
          </p:grpSpPr>
          <p:sp>
            <p:nvSpPr>
              <p:cNvPr id="12" name="Rectangle 12"/>
              <p:cNvSpPr>
                <a:spLocks noChangeArrowheads="1"/>
              </p:cNvSpPr>
              <p:nvPr/>
            </p:nvSpPr>
            <p:spPr bwMode="auto">
              <a:xfrm>
                <a:off x="856" y="1560"/>
                <a:ext cx="1080" cy="256"/>
              </a:xfrm>
              <a:prstGeom prst="rect">
                <a:avLst/>
              </a:prstGeom>
              <a:ln>
                <a:prstDash val="solid"/>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smtClean="0">
                    <a:latin typeface="Tahoma" pitchFamily="34" charset="0"/>
                  </a:rPr>
                  <a:t>Rights and Distribution</a:t>
                </a:r>
                <a:endParaRPr lang="en-US" sz="1000">
                  <a:latin typeface="Tahoma" pitchFamily="34" charset="0"/>
                </a:endParaRPr>
              </a:p>
            </p:txBody>
          </p:sp>
          <p:sp>
            <p:nvSpPr>
              <p:cNvPr id="13" name="Rectangle 13"/>
              <p:cNvSpPr>
                <a:spLocks noChangeArrowheads="1"/>
              </p:cNvSpPr>
              <p:nvPr/>
            </p:nvSpPr>
            <p:spPr bwMode="auto">
              <a:xfrm>
                <a:off x="856" y="1816"/>
                <a:ext cx="1080" cy="512"/>
              </a:xfrm>
              <a:prstGeom prst="rect">
                <a:avLst/>
              </a:prstGeom>
              <a:ln>
                <a:prstDash val="solid"/>
                <a:headEnd/>
                <a:tailEnd/>
              </a:ln>
            </p:spPr>
            <p:style>
              <a:lnRef idx="1">
                <a:schemeClr val="accent4"/>
              </a:lnRef>
              <a:fillRef idx="2">
                <a:schemeClr val="accent4"/>
              </a:fillRef>
              <a:effectRef idx="1">
                <a:schemeClr val="accent4"/>
              </a:effectRef>
              <a:fontRef idx="minor">
                <a:schemeClr val="dk1"/>
              </a:fontRef>
            </p:style>
            <p:txBody>
              <a:bodyPr wrap="none"/>
              <a:lstStyle/>
              <a:p>
                <a:pPr algn="l"/>
                <a:endParaRPr lang="en-US" sz="1000">
                  <a:latin typeface="Tahoma" pitchFamily="34" charset="0"/>
                </a:endParaRPr>
              </a:p>
            </p:txBody>
          </p:sp>
        </p:grpSp>
        <p:cxnSp>
          <p:nvCxnSpPr>
            <p:cNvPr id="14" name="AutoShape 14"/>
            <p:cNvCxnSpPr>
              <a:cxnSpLocks noChangeShapeType="1"/>
            </p:cNvCxnSpPr>
            <p:nvPr/>
          </p:nvCxnSpPr>
          <p:spPr bwMode="auto">
            <a:xfrm>
              <a:off x="4284644" y="4035658"/>
              <a:ext cx="1256708" cy="544522"/>
            </a:xfrm>
            <a:prstGeom prst="bentConnector3">
              <a:avLst>
                <a:gd name="adj1" fmla="val 50000"/>
              </a:avLst>
            </a:prstGeom>
            <a:noFill/>
            <a:ln w="9525">
              <a:solidFill>
                <a:schemeClr val="tx1"/>
              </a:solidFill>
              <a:round/>
              <a:headEnd type="arrow" w="med" len="med"/>
              <a:tailEnd/>
            </a:ln>
            <a:effectLst/>
          </p:spPr>
        </p:cxnSp>
        <p:grpSp>
          <p:nvGrpSpPr>
            <p:cNvPr id="10" name="Group 25"/>
            <p:cNvGrpSpPr>
              <a:grpSpLocks/>
            </p:cNvGrpSpPr>
            <p:nvPr/>
          </p:nvGrpSpPr>
          <p:grpSpPr bwMode="auto">
            <a:xfrm>
              <a:off x="5541352" y="1052736"/>
              <a:ext cx="1714502" cy="1214438"/>
              <a:chOff x="856" y="1560"/>
              <a:chExt cx="1080" cy="765"/>
            </a:xfrm>
          </p:grpSpPr>
          <p:sp>
            <p:nvSpPr>
              <p:cNvPr id="26" name="Rectangle 26"/>
              <p:cNvSpPr>
                <a:spLocks noChangeArrowheads="1"/>
              </p:cNvSpPr>
              <p:nvPr/>
            </p:nvSpPr>
            <p:spPr bwMode="auto">
              <a:xfrm>
                <a:off x="856" y="1560"/>
                <a:ext cx="1080" cy="256"/>
              </a:xfrm>
              <a:prstGeom prst="rect">
                <a:avLst/>
              </a:prstGeom>
              <a:ln>
                <a:prstDash val="solid"/>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smtClean="0">
                    <a:latin typeface="Tahoma" pitchFamily="34" charset="0"/>
                  </a:rPr>
                  <a:t>Citation/ Abstraction</a:t>
                </a:r>
                <a:endParaRPr lang="en-US" sz="1000">
                  <a:latin typeface="Tahoma" pitchFamily="34" charset="0"/>
                </a:endParaRPr>
              </a:p>
            </p:txBody>
          </p:sp>
          <p:sp>
            <p:nvSpPr>
              <p:cNvPr id="27" name="Rectangle 27"/>
              <p:cNvSpPr>
                <a:spLocks noChangeArrowheads="1"/>
              </p:cNvSpPr>
              <p:nvPr/>
            </p:nvSpPr>
            <p:spPr bwMode="auto">
              <a:xfrm>
                <a:off x="856" y="1813"/>
                <a:ext cx="1080" cy="512"/>
              </a:xfrm>
              <a:prstGeom prst="rect">
                <a:avLst/>
              </a:prstGeom>
              <a:ln>
                <a:prstDash val="solid"/>
                <a:headEnd/>
                <a:tailEnd/>
              </a:ln>
            </p:spPr>
            <p:style>
              <a:lnRef idx="1">
                <a:schemeClr val="accent4"/>
              </a:lnRef>
              <a:fillRef idx="2">
                <a:schemeClr val="accent4"/>
              </a:fillRef>
              <a:effectRef idx="1">
                <a:schemeClr val="accent4"/>
              </a:effectRef>
              <a:fontRef idx="minor">
                <a:schemeClr val="dk1"/>
              </a:fontRef>
            </p:style>
            <p:txBody>
              <a:bodyPr wrap="none"/>
              <a:lstStyle/>
              <a:p>
                <a:pPr algn="l"/>
                <a:r>
                  <a:rPr lang="en-US" sz="1000" dirty="0" smtClean="0">
                    <a:latin typeface="Tahoma" pitchFamily="34" charset="0"/>
                  </a:rPr>
                  <a:t>Authors and Collaborators</a:t>
                </a:r>
              </a:p>
              <a:p>
                <a:pPr algn="l"/>
                <a:r>
                  <a:rPr lang="en-US" sz="1000" dirty="0" smtClean="0">
                    <a:latin typeface="Tahoma" pitchFamily="34" charset="0"/>
                  </a:rPr>
                  <a:t>Relationships</a:t>
                </a:r>
              </a:p>
              <a:p>
                <a:pPr algn="l"/>
                <a:r>
                  <a:rPr lang="en-US" sz="1000" dirty="0" err="1" smtClean="0">
                    <a:latin typeface="Tahoma" pitchFamily="34" charset="0"/>
                  </a:rPr>
                  <a:t>Organisations</a:t>
                </a:r>
                <a:endParaRPr lang="en-US" sz="1000" dirty="0" smtClean="0">
                  <a:latin typeface="Tahoma" pitchFamily="34" charset="0"/>
                </a:endParaRPr>
              </a:p>
              <a:p>
                <a:pPr algn="l"/>
                <a:r>
                  <a:rPr lang="en-US" sz="1000" dirty="0" smtClean="0">
                    <a:latin typeface="Tahoma" pitchFamily="34" charset="0"/>
                  </a:rPr>
                  <a:t>Publishing Vehicles</a:t>
                </a:r>
              </a:p>
              <a:p>
                <a:pPr algn="l"/>
                <a:endParaRPr lang="en-US" sz="1000" dirty="0">
                  <a:latin typeface="Tahoma" pitchFamily="34" charset="0"/>
                </a:endParaRPr>
              </a:p>
            </p:txBody>
          </p:sp>
        </p:grpSp>
        <p:cxnSp>
          <p:nvCxnSpPr>
            <p:cNvPr id="32" name="AutoShape 32"/>
            <p:cNvCxnSpPr>
              <a:cxnSpLocks noChangeShapeType="1"/>
            </p:cNvCxnSpPr>
            <p:nvPr/>
          </p:nvCxnSpPr>
          <p:spPr bwMode="auto">
            <a:xfrm rot="10800000" flipV="1">
              <a:off x="3427394" y="1860774"/>
              <a:ext cx="2113958" cy="1362084"/>
            </a:xfrm>
            <a:prstGeom prst="bentConnector2">
              <a:avLst/>
            </a:prstGeom>
            <a:noFill/>
            <a:ln w="9525">
              <a:solidFill>
                <a:schemeClr val="tx1"/>
              </a:solidFill>
              <a:round/>
              <a:headEnd type="none" w="med" len="med"/>
              <a:tailEnd type="none" w="med" len="med"/>
            </a:ln>
            <a:effectLst/>
          </p:spPr>
        </p:cxnSp>
        <p:grpSp>
          <p:nvGrpSpPr>
            <p:cNvPr id="11" name="Group 25"/>
            <p:cNvGrpSpPr>
              <a:grpSpLocks/>
            </p:cNvGrpSpPr>
            <p:nvPr/>
          </p:nvGrpSpPr>
          <p:grpSpPr bwMode="auto">
            <a:xfrm>
              <a:off x="5541352" y="2410058"/>
              <a:ext cx="1714500" cy="1219200"/>
              <a:chOff x="856" y="1560"/>
              <a:chExt cx="1080" cy="768"/>
            </a:xfrm>
          </p:grpSpPr>
          <p:sp>
            <p:nvSpPr>
              <p:cNvPr id="36" name="Rectangle 26"/>
              <p:cNvSpPr>
                <a:spLocks noChangeArrowheads="1"/>
              </p:cNvSpPr>
              <p:nvPr/>
            </p:nvSpPr>
            <p:spPr bwMode="auto">
              <a:xfrm>
                <a:off x="856" y="1560"/>
                <a:ext cx="1080" cy="256"/>
              </a:xfrm>
              <a:prstGeom prst="rect">
                <a:avLst/>
              </a:prstGeom>
              <a:ln>
                <a:prstDash val="solid"/>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dirty="0" smtClean="0">
                    <a:latin typeface="Tahoma" pitchFamily="34" charset="0"/>
                  </a:rPr>
                  <a:t>Management/</a:t>
                </a:r>
                <a:r>
                  <a:rPr lang="en-US" sz="1000" b="1" dirty="0" err="1" smtClean="0">
                    <a:latin typeface="Tahoma" pitchFamily="34" charset="0"/>
                  </a:rPr>
                  <a:t>Curation</a:t>
                </a:r>
                <a:endParaRPr lang="en-US" sz="1000" dirty="0">
                  <a:latin typeface="Tahoma" pitchFamily="34" charset="0"/>
                </a:endParaRPr>
              </a:p>
            </p:txBody>
          </p:sp>
          <p:sp>
            <p:nvSpPr>
              <p:cNvPr id="37" name="Rectangle 27"/>
              <p:cNvSpPr>
                <a:spLocks noChangeArrowheads="1"/>
              </p:cNvSpPr>
              <p:nvPr/>
            </p:nvSpPr>
            <p:spPr bwMode="auto">
              <a:xfrm>
                <a:off x="856" y="1816"/>
                <a:ext cx="1080" cy="512"/>
              </a:xfrm>
              <a:prstGeom prst="rect">
                <a:avLst/>
              </a:prstGeom>
              <a:ln>
                <a:prstDash val="solid"/>
                <a:headEnd/>
                <a:tailEnd/>
              </a:ln>
            </p:spPr>
            <p:style>
              <a:lnRef idx="1">
                <a:schemeClr val="accent4"/>
              </a:lnRef>
              <a:fillRef idx="2">
                <a:schemeClr val="accent4"/>
              </a:fillRef>
              <a:effectRef idx="1">
                <a:schemeClr val="accent4"/>
              </a:effectRef>
              <a:fontRef idx="minor">
                <a:schemeClr val="dk1"/>
              </a:fontRef>
            </p:style>
            <p:txBody>
              <a:bodyPr wrap="none"/>
              <a:lstStyle/>
              <a:p>
                <a:pPr algn="l"/>
                <a:endParaRPr lang="en-US" sz="1000">
                  <a:latin typeface="Tahoma" pitchFamily="34" charset="0"/>
                </a:endParaRPr>
              </a:p>
            </p:txBody>
          </p:sp>
        </p:grpSp>
        <p:cxnSp>
          <p:nvCxnSpPr>
            <p:cNvPr id="39" name="AutoShape 32"/>
            <p:cNvCxnSpPr>
              <a:cxnSpLocks noChangeShapeType="1"/>
            </p:cNvCxnSpPr>
            <p:nvPr/>
          </p:nvCxnSpPr>
          <p:spPr bwMode="auto">
            <a:xfrm rot="10800000" flipV="1">
              <a:off x="4326896" y="3222858"/>
              <a:ext cx="1214456" cy="549276"/>
            </a:xfrm>
            <a:prstGeom prst="bentConnector3">
              <a:avLst>
                <a:gd name="adj1" fmla="val 50000"/>
              </a:avLst>
            </a:prstGeom>
            <a:noFill/>
            <a:ln w="9525">
              <a:solidFill>
                <a:schemeClr val="tx1"/>
              </a:solidFill>
              <a:round/>
              <a:headEnd type="none" w="med" len="med"/>
              <a:tailEnd type="none" w="med" len="med"/>
            </a:ln>
            <a:effectLst/>
          </p:spPr>
        </p:cxnSp>
        <p:grpSp>
          <p:nvGrpSpPr>
            <p:cNvPr id="15" name="Group 6"/>
            <p:cNvGrpSpPr>
              <a:grpSpLocks/>
            </p:cNvGrpSpPr>
            <p:nvPr/>
          </p:nvGrpSpPr>
          <p:grpSpPr bwMode="auto">
            <a:xfrm>
              <a:off x="5541352" y="5129456"/>
              <a:ext cx="1714500" cy="1219200"/>
              <a:chOff x="856" y="1560"/>
              <a:chExt cx="1080" cy="768"/>
            </a:xfrm>
          </p:grpSpPr>
          <p:sp>
            <p:nvSpPr>
              <p:cNvPr id="45" name="Rectangle 7"/>
              <p:cNvSpPr>
                <a:spLocks noChangeArrowheads="1"/>
              </p:cNvSpPr>
              <p:nvPr/>
            </p:nvSpPr>
            <p:spPr bwMode="auto">
              <a:xfrm>
                <a:off x="856" y="1560"/>
                <a:ext cx="1080" cy="2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GB" sz="1000" b="1" smtClean="0">
                    <a:latin typeface="Tahoma" pitchFamily="34" charset="0"/>
                  </a:rPr>
                  <a:t>Lineage/ Protocols/</a:t>
                </a:r>
              </a:p>
              <a:p>
                <a:r>
                  <a:rPr lang="en-GB" sz="1000" b="1" smtClean="0">
                    <a:latin typeface="Tahoma" pitchFamily="34" charset="0"/>
                  </a:rPr>
                  <a:t>Methods/ Provenance</a:t>
                </a:r>
                <a:endParaRPr lang="en-US" sz="1000">
                  <a:latin typeface="Tahoma" pitchFamily="34" charset="0"/>
                </a:endParaRPr>
              </a:p>
            </p:txBody>
          </p:sp>
          <p:sp>
            <p:nvSpPr>
              <p:cNvPr id="46" name="Rectangle 8"/>
              <p:cNvSpPr>
                <a:spLocks noChangeArrowheads="1"/>
              </p:cNvSpPr>
              <p:nvPr/>
            </p:nvSpPr>
            <p:spPr bwMode="auto">
              <a:xfrm>
                <a:off x="856" y="1816"/>
                <a:ext cx="1080" cy="51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lstStyle/>
              <a:p>
                <a:pPr algn="l"/>
                <a:r>
                  <a:rPr lang="en-US" sz="1000" dirty="0" smtClean="0">
                    <a:latin typeface="Tahoma" pitchFamily="34" charset="0"/>
                  </a:rPr>
                  <a:t>Process Knowledge</a:t>
                </a:r>
                <a:endParaRPr lang="en-US" sz="1000" dirty="0">
                  <a:latin typeface="Tahoma" pitchFamily="34" charset="0"/>
                </a:endParaRPr>
              </a:p>
            </p:txBody>
          </p:sp>
        </p:grpSp>
        <p:cxnSp>
          <p:nvCxnSpPr>
            <p:cNvPr id="48" name="Shape 47"/>
            <p:cNvCxnSpPr/>
            <p:nvPr/>
          </p:nvCxnSpPr>
          <p:spPr>
            <a:xfrm rot="10800000">
              <a:off x="3427394" y="4442058"/>
              <a:ext cx="2113958" cy="1500198"/>
            </a:xfrm>
            <a:prstGeom prst="bentConnector2">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hape 53"/>
            <p:cNvCxnSpPr/>
            <p:nvPr/>
          </p:nvCxnSpPr>
          <p:spPr>
            <a:xfrm flipV="1">
              <a:off x="2398068" y="4415076"/>
              <a:ext cx="642954" cy="1527180"/>
            </a:xfrm>
            <a:prstGeom prst="bentConnector2">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Group 11"/>
            <p:cNvGrpSpPr>
              <a:grpSpLocks/>
            </p:cNvGrpSpPr>
            <p:nvPr/>
          </p:nvGrpSpPr>
          <p:grpSpPr bwMode="auto">
            <a:xfrm>
              <a:off x="683568" y="1057490"/>
              <a:ext cx="1714500" cy="1219200"/>
              <a:chOff x="856" y="1560"/>
              <a:chExt cx="1080" cy="768"/>
            </a:xfrm>
          </p:grpSpPr>
          <p:sp>
            <p:nvSpPr>
              <p:cNvPr id="57" name="Rectangle 12"/>
              <p:cNvSpPr>
                <a:spLocks noChangeArrowheads="1"/>
              </p:cNvSpPr>
              <p:nvPr/>
            </p:nvSpPr>
            <p:spPr bwMode="auto">
              <a:xfrm>
                <a:off x="856" y="1560"/>
                <a:ext cx="1080" cy="256"/>
              </a:xfrm>
              <a:prstGeom prst="rect">
                <a:avLst/>
              </a:prstGeom>
              <a:ln>
                <a:prstDash val="solid"/>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smtClean="0">
                    <a:latin typeface="Tahoma" pitchFamily="34" charset="0"/>
                  </a:rPr>
                  <a:t>Formats/ Language</a:t>
                </a:r>
                <a:endParaRPr lang="en-US" sz="1000">
                  <a:latin typeface="Tahoma" pitchFamily="34" charset="0"/>
                </a:endParaRPr>
              </a:p>
            </p:txBody>
          </p:sp>
          <p:sp>
            <p:nvSpPr>
              <p:cNvPr id="58" name="Rectangle 13"/>
              <p:cNvSpPr>
                <a:spLocks noChangeArrowheads="1"/>
              </p:cNvSpPr>
              <p:nvPr/>
            </p:nvSpPr>
            <p:spPr bwMode="auto">
              <a:xfrm>
                <a:off x="856" y="1816"/>
                <a:ext cx="1080" cy="512"/>
              </a:xfrm>
              <a:prstGeom prst="rect">
                <a:avLst/>
              </a:prstGeom>
              <a:ln>
                <a:prstDash val="solid"/>
                <a:headEnd/>
                <a:tailEnd/>
              </a:ln>
            </p:spPr>
            <p:style>
              <a:lnRef idx="1">
                <a:schemeClr val="accent4"/>
              </a:lnRef>
              <a:fillRef idx="2">
                <a:schemeClr val="accent4"/>
              </a:fillRef>
              <a:effectRef idx="1">
                <a:schemeClr val="accent4"/>
              </a:effectRef>
              <a:fontRef idx="minor">
                <a:schemeClr val="dk1"/>
              </a:fontRef>
            </p:style>
            <p:txBody>
              <a:bodyPr wrap="none"/>
              <a:lstStyle/>
              <a:p>
                <a:pPr algn="l"/>
                <a:endParaRPr lang="en-US" sz="1000">
                  <a:latin typeface="Tahoma" pitchFamily="34" charset="0"/>
                </a:endParaRPr>
              </a:p>
            </p:txBody>
          </p:sp>
        </p:grpSp>
        <p:cxnSp>
          <p:nvCxnSpPr>
            <p:cNvPr id="60" name="Shape 59"/>
            <p:cNvCxnSpPr/>
            <p:nvPr/>
          </p:nvCxnSpPr>
          <p:spPr>
            <a:xfrm>
              <a:off x="2398068" y="1870290"/>
              <a:ext cx="571516" cy="1330340"/>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4238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ZA" dirty="0" smtClean="0"/>
              <a:t>The ICT Age …</a:t>
            </a:r>
            <a:endParaRPr lang="en-ZA" dirty="0"/>
          </a:p>
        </p:txBody>
      </p:sp>
      <p:sp>
        <p:nvSpPr>
          <p:cNvPr id="3" name="Title 2"/>
          <p:cNvSpPr>
            <a:spLocks noGrp="1"/>
          </p:cNvSpPr>
          <p:nvPr>
            <p:ph type="ctrTitle"/>
          </p:nvPr>
        </p:nvSpPr>
        <p:spPr/>
        <p:txBody>
          <a:bodyPr/>
          <a:lstStyle/>
          <a:p>
            <a:r>
              <a:rPr lang="en-ZA" dirty="0" smtClean="0"/>
              <a:t>Part 1.1</a:t>
            </a:r>
            <a:endParaRPr lang="en-ZA" dirty="0"/>
          </a:p>
        </p:txBody>
      </p:sp>
    </p:spTree>
    <p:extLst>
      <p:ext uri="{BB962C8B-B14F-4D97-AF65-F5344CB8AC3E}">
        <p14:creationId xmlns:p14="http://schemas.microsoft.com/office/powerpoint/2010/main" val="8996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0"/>
            <a:ext cx="7924800" cy="649278"/>
          </a:xfrm>
        </p:spPr>
        <p:txBody>
          <a:bodyPr/>
          <a:lstStyle/>
          <a:p>
            <a:r>
              <a:rPr lang="en-US" dirty="0" smtClean="0"/>
              <a:t>Meta-Data: Implicit Relationships</a:t>
            </a:r>
            <a:endParaRPr lang="en-US" dirty="0"/>
          </a:p>
        </p:txBody>
      </p:sp>
      <p:grpSp>
        <p:nvGrpSpPr>
          <p:cNvPr id="17" name="Group 16"/>
          <p:cNvGrpSpPr/>
          <p:nvPr/>
        </p:nvGrpSpPr>
        <p:grpSpPr>
          <a:xfrm>
            <a:off x="521550" y="1744044"/>
            <a:ext cx="8280920" cy="4790301"/>
            <a:chOff x="683568" y="1052736"/>
            <a:chExt cx="8280920" cy="5295920"/>
          </a:xfrm>
        </p:grpSpPr>
        <p:grpSp>
          <p:nvGrpSpPr>
            <p:cNvPr id="3" name="Group 3"/>
            <p:cNvGrpSpPr>
              <a:grpSpLocks/>
            </p:cNvGrpSpPr>
            <p:nvPr/>
          </p:nvGrpSpPr>
          <p:grpSpPr bwMode="auto">
            <a:xfrm>
              <a:off x="2570144" y="3222858"/>
              <a:ext cx="1714500" cy="1219200"/>
              <a:chOff x="856" y="1560"/>
              <a:chExt cx="1080" cy="768"/>
            </a:xfrm>
          </p:grpSpPr>
          <p:sp>
            <p:nvSpPr>
              <p:cNvPr id="4" name="Rectangle 4"/>
              <p:cNvSpPr>
                <a:spLocks noChangeArrowheads="1"/>
              </p:cNvSpPr>
              <p:nvPr/>
            </p:nvSpPr>
            <p:spPr bwMode="auto">
              <a:xfrm>
                <a:off x="856" y="1560"/>
                <a:ext cx="1080" cy="2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smtClean="0">
                    <a:latin typeface="Tahoma" pitchFamily="34" charset="0"/>
                  </a:rPr>
                  <a:t>Meta-Data</a:t>
                </a:r>
                <a:endParaRPr lang="en-US" sz="1000">
                  <a:latin typeface="Tahoma" pitchFamily="34" charset="0"/>
                </a:endParaRPr>
              </a:p>
            </p:txBody>
          </p:sp>
          <p:sp>
            <p:nvSpPr>
              <p:cNvPr id="5" name="Rectangle 5"/>
              <p:cNvSpPr>
                <a:spLocks noChangeArrowheads="1"/>
              </p:cNvSpPr>
              <p:nvPr/>
            </p:nvSpPr>
            <p:spPr bwMode="auto">
              <a:xfrm>
                <a:off x="856" y="1816"/>
                <a:ext cx="1080" cy="51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lstStyle/>
              <a:p>
                <a:pPr algn="l"/>
                <a:endParaRPr lang="en-US" sz="1000">
                  <a:latin typeface="Tahoma" pitchFamily="34" charset="0"/>
                </a:endParaRPr>
              </a:p>
            </p:txBody>
          </p:sp>
        </p:grpSp>
        <p:grpSp>
          <p:nvGrpSpPr>
            <p:cNvPr id="6" name="Group 6"/>
            <p:cNvGrpSpPr>
              <a:grpSpLocks/>
            </p:cNvGrpSpPr>
            <p:nvPr/>
          </p:nvGrpSpPr>
          <p:grpSpPr bwMode="auto">
            <a:xfrm>
              <a:off x="5541352" y="3767380"/>
              <a:ext cx="1714500" cy="1219200"/>
              <a:chOff x="856" y="1560"/>
              <a:chExt cx="1080" cy="768"/>
            </a:xfrm>
          </p:grpSpPr>
          <p:sp>
            <p:nvSpPr>
              <p:cNvPr id="7" name="Rectangle 7"/>
              <p:cNvSpPr>
                <a:spLocks noChangeArrowheads="1"/>
              </p:cNvSpPr>
              <p:nvPr/>
            </p:nvSpPr>
            <p:spPr bwMode="auto">
              <a:xfrm>
                <a:off x="856" y="1560"/>
                <a:ext cx="1080" cy="2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GB" sz="1000" b="1" smtClean="0">
                    <a:latin typeface="Tahoma" pitchFamily="34" charset="0"/>
                  </a:rPr>
                  <a:t>Dataset/Extent/ </a:t>
                </a:r>
              </a:p>
              <a:p>
                <a:r>
                  <a:rPr lang="en-GB" sz="1000" b="1" smtClean="0">
                    <a:latin typeface="Tahoma" pitchFamily="34" charset="0"/>
                  </a:rPr>
                  <a:t>Coverage</a:t>
                </a:r>
                <a:endParaRPr lang="en-US" sz="1000">
                  <a:latin typeface="Tahoma" pitchFamily="34" charset="0"/>
                </a:endParaRPr>
              </a:p>
            </p:txBody>
          </p:sp>
          <p:sp>
            <p:nvSpPr>
              <p:cNvPr id="8" name="Rectangle 8"/>
              <p:cNvSpPr>
                <a:spLocks noChangeArrowheads="1"/>
              </p:cNvSpPr>
              <p:nvPr/>
            </p:nvSpPr>
            <p:spPr bwMode="auto">
              <a:xfrm>
                <a:off x="856" y="1816"/>
                <a:ext cx="1080" cy="51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lstStyle/>
              <a:p>
                <a:pPr algn="l"/>
                <a:r>
                  <a:rPr lang="en-US" sz="1000" dirty="0" smtClean="0">
                    <a:latin typeface="Tahoma" pitchFamily="34" charset="0"/>
                  </a:rPr>
                  <a:t>Attributes and Units</a:t>
                </a:r>
              </a:p>
              <a:p>
                <a:pPr algn="l"/>
                <a:r>
                  <a:rPr lang="en-US" sz="1000" dirty="0" smtClean="0">
                    <a:latin typeface="Tahoma" pitchFamily="34" charset="0"/>
                  </a:rPr>
                  <a:t>Spatial</a:t>
                </a:r>
              </a:p>
              <a:p>
                <a:pPr algn="l"/>
                <a:r>
                  <a:rPr lang="en-US" sz="1000" dirty="0" smtClean="0">
                    <a:latin typeface="Tahoma" pitchFamily="34" charset="0"/>
                  </a:rPr>
                  <a:t>Temporal</a:t>
                </a:r>
              </a:p>
              <a:p>
                <a:pPr algn="l"/>
                <a:r>
                  <a:rPr lang="en-US" sz="1000" dirty="0" smtClean="0">
                    <a:latin typeface="Tahoma" pitchFamily="34" charset="0"/>
                  </a:rPr>
                  <a:t>Topic</a:t>
                </a:r>
                <a:endParaRPr lang="en-US" sz="1000" dirty="0">
                  <a:latin typeface="Tahoma" pitchFamily="34" charset="0"/>
                </a:endParaRPr>
              </a:p>
            </p:txBody>
          </p:sp>
        </p:grpSp>
        <p:grpSp>
          <p:nvGrpSpPr>
            <p:cNvPr id="9" name="Group 11"/>
            <p:cNvGrpSpPr>
              <a:grpSpLocks/>
            </p:cNvGrpSpPr>
            <p:nvPr/>
          </p:nvGrpSpPr>
          <p:grpSpPr bwMode="auto">
            <a:xfrm>
              <a:off x="683568" y="5129456"/>
              <a:ext cx="1714500" cy="1219200"/>
              <a:chOff x="856" y="1560"/>
              <a:chExt cx="1080" cy="768"/>
            </a:xfrm>
          </p:grpSpPr>
          <p:sp>
            <p:nvSpPr>
              <p:cNvPr id="12" name="Rectangle 12"/>
              <p:cNvSpPr>
                <a:spLocks noChangeArrowheads="1"/>
              </p:cNvSpPr>
              <p:nvPr/>
            </p:nvSpPr>
            <p:spPr bwMode="auto">
              <a:xfrm>
                <a:off x="856" y="1560"/>
                <a:ext cx="1080" cy="256"/>
              </a:xfrm>
              <a:prstGeom prst="rect">
                <a:avLst/>
              </a:prstGeom>
              <a:ln>
                <a:prstDash val="solid"/>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smtClean="0">
                    <a:latin typeface="Tahoma" pitchFamily="34" charset="0"/>
                  </a:rPr>
                  <a:t>Rights and Distribution</a:t>
                </a:r>
                <a:endParaRPr lang="en-US" sz="1000">
                  <a:latin typeface="Tahoma" pitchFamily="34" charset="0"/>
                </a:endParaRPr>
              </a:p>
            </p:txBody>
          </p:sp>
          <p:sp>
            <p:nvSpPr>
              <p:cNvPr id="13" name="Rectangle 13"/>
              <p:cNvSpPr>
                <a:spLocks noChangeArrowheads="1"/>
              </p:cNvSpPr>
              <p:nvPr/>
            </p:nvSpPr>
            <p:spPr bwMode="auto">
              <a:xfrm>
                <a:off x="856" y="1816"/>
                <a:ext cx="1080" cy="512"/>
              </a:xfrm>
              <a:prstGeom prst="rect">
                <a:avLst/>
              </a:prstGeom>
              <a:ln>
                <a:prstDash val="solid"/>
                <a:headEnd/>
                <a:tailEnd/>
              </a:ln>
            </p:spPr>
            <p:style>
              <a:lnRef idx="1">
                <a:schemeClr val="accent4"/>
              </a:lnRef>
              <a:fillRef idx="2">
                <a:schemeClr val="accent4"/>
              </a:fillRef>
              <a:effectRef idx="1">
                <a:schemeClr val="accent4"/>
              </a:effectRef>
              <a:fontRef idx="minor">
                <a:schemeClr val="dk1"/>
              </a:fontRef>
            </p:style>
            <p:txBody>
              <a:bodyPr wrap="none"/>
              <a:lstStyle/>
              <a:p>
                <a:pPr algn="l"/>
                <a:endParaRPr lang="en-US" sz="1000">
                  <a:latin typeface="Tahoma" pitchFamily="34" charset="0"/>
                </a:endParaRPr>
              </a:p>
            </p:txBody>
          </p:sp>
        </p:grpSp>
        <p:cxnSp>
          <p:nvCxnSpPr>
            <p:cNvPr id="14" name="AutoShape 14"/>
            <p:cNvCxnSpPr>
              <a:cxnSpLocks noChangeShapeType="1"/>
            </p:cNvCxnSpPr>
            <p:nvPr/>
          </p:nvCxnSpPr>
          <p:spPr bwMode="auto">
            <a:xfrm>
              <a:off x="4284644" y="4035658"/>
              <a:ext cx="1256708" cy="544522"/>
            </a:xfrm>
            <a:prstGeom prst="bentConnector3">
              <a:avLst>
                <a:gd name="adj1" fmla="val 50000"/>
              </a:avLst>
            </a:prstGeom>
            <a:noFill/>
            <a:ln w="9525">
              <a:solidFill>
                <a:schemeClr val="tx1"/>
              </a:solidFill>
              <a:round/>
              <a:headEnd type="arrow" w="med" len="med"/>
              <a:tailEnd/>
            </a:ln>
            <a:effectLst/>
          </p:spPr>
        </p:cxnSp>
        <p:grpSp>
          <p:nvGrpSpPr>
            <p:cNvPr id="10" name="Group 25"/>
            <p:cNvGrpSpPr>
              <a:grpSpLocks/>
            </p:cNvGrpSpPr>
            <p:nvPr/>
          </p:nvGrpSpPr>
          <p:grpSpPr bwMode="auto">
            <a:xfrm>
              <a:off x="5541352" y="1052736"/>
              <a:ext cx="1714502" cy="1214438"/>
              <a:chOff x="856" y="1560"/>
              <a:chExt cx="1080" cy="765"/>
            </a:xfrm>
          </p:grpSpPr>
          <p:sp>
            <p:nvSpPr>
              <p:cNvPr id="26" name="Rectangle 26"/>
              <p:cNvSpPr>
                <a:spLocks noChangeArrowheads="1"/>
              </p:cNvSpPr>
              <p:nvPr/>
            </p:nvSpPr>
            <p:spPr bwMode="auto">
              <a:xfrm>
                <a:off x="856" y="1560"/>
                <a:ext cx="1080" cy="256"/>
              </a:xfrm>
              <a:prstGeom prst="rect">
                <a:avLst/>
              </a:prstGeom>
              <a:ln>
                <a:prstDash val="solid"/>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smtClean="0">
                    <a:latin typeface="Tahoma" pitchFamily="34" charset="0"/>
                  </a:rPr>
                  <a:t>Citation/ Abstraction</a:t>
                </a:r>
                <a:endParaRPr lang="en-US" sz="1000">
                  <a:latin typeface="Tahoma" pitchFamily="34" charset="0"/>
                </a:endParaRPr>
              </a:p>
            </p:txBody>
          </p:sp>
          <p:sp>
            <p:nvSpPr>
              <p:cNvPr id="27" name="Rectangle 27"/>
              <p:cNvSpPr>
                <a:spLocks noChangeArrowheads="1"/>
              </p:cNvSpPr>
              <p:nvPr/>
            </p:nvSpPr>
            <p:spPr bwMode="auto">
              <a:xfrm>
                <a:off x="856" y="1813"/>
                <a:ext cx="1080" cy="512"/>
              </a:xfrm>
              <a:prstGeom prst="rect">
                <a:avLst/>
              </a:prstGeom>
              <a:ln>
                <a:prstDash val="solid"/>
                <a:headEnd/>
                <a:tailEnd/>
              </a:ln>
            </p:spPr>
            <p:style>
              <a:lnRef idx="1">
                <a:schemeClr val="accent4"/>
              </a:lnRef>
              <a:fillRef idx="2">
                <a:schemeClr val="accent4"/>
              </a:fillRef>
              <a:effectRef idx="1">
                <a:schemeClr val="accent4"/>
              </a:effectRef>
              <a:fontRef idx="minor">
                <a:schemeClr val="dk1"/>
              </a:fontRef>
            </p:style>
            <p:txBody>
              <a:bodyPr wrap="none"/>
              <a:lstStyle/>
              <a:p>
                <a:pPr algn="l"/>
                <a:r>
                  <a:rPr lang="en-US" sz="1000" dirty="0" smtClean="0">
                    <a:latin typeface="Tahoma" pitchFamily="34" charset="0"/>
                  </a:rPr>
                  <a:t>Authors and Collaborators</a:t>
                </a:r>
              </a:p>
              <a:p>
                <a:pPr algn="l"/>
                <a:r>
                  <a:rPr lang="en-US" sz="1000" dirty="0" smtClean="0">
                    <a:latin typeface="Tahoma" pitchFamily="34" charset="0"/>
                  </a:rPr>
                  <a:t>Relationships</a:t>
                </a:r>
              </a:p>
              <a:p>
                <a:pPr algn="l"/>
                <a:r>
                  <a:rPr lang="en-US" sz="1000" dirty="0" err="1" smtClean="0">
                    <a:latin typeface="Tahoma" pitchFamily="34" charset="0"/>
                  </a:rPr>
                  <a:t>Organisations</a:t>
                </a:r>
                <a:endParaRPr lang="en-US" sz="1000" dirty="0" smtClean="0">
                  <a:latin typeface="Tahoma" pitchFamily="34" charset="0"/>
                </a:endParaRPr>
              </a:p>
              <a:p>
                <a:pPr algn="l"/>
                <a:r>
                  <a:rPr lang="en-US" sz="1000" dirty="0" smtClean="0">
                    <a:latin typeface="Tahoma" pitchFamily="34" charset="0"/>
                  </a:rPr>
                  <a:t>Publishing Vehicles</a:t>
                </a:r>
              </a:p>
              <a:p>
                <a:pPr algn="l"/>
                <a:endParaRPr lang="en-US" sz="1000" dirty="0">
                  <a:latin typeface="Tahoma" pitchFamily="34" charset="0"/>
                </a:endParaRPr>
              </a:p>
            </p:txBody>
          </p:sp>
        </p:grpSp>
        <p:cxnSp>
          <p:nvCxnSpPr>
            <p:cNvPr id="32" name="AutoShape 32"/>
            <p:cNvCxnSpPr>
              <a:cxnSpLocks noChangeShapeType="1"/>
            </p:cNvCxnSpPr>
            <p:nvPr/>
          </p:nvCxnSpPr>
          <p:spPr bwMode="auto">
            <a:xfrm rot="10800000" flipV="1">
              <a:off x="3427394" y="1860774"/>
              <a:ext cx="2113958" cy="1362084"/>
            </a:xfrm>
            <a:prstGeom prst="bentConnector2">
              <a:avLst/>
            </a:prstGeom>
            <a:noFill/>
            <a:ln w="9525">
              <a:solidFill>
                <a:schemeClr val="tx1"/>
              </a:solidFill>
              <a:round/>
              <a:headEnd type="none" w="med" len="med"/>
              <a:tailEnd type="none" w="med" len="med"/>
            </a:ln>
            <a:effectLst/>
          </p:spPr>
        </p:cxnSp>
        <p:cxnSp>
          <p:nvCxnSpPr>
            <p:cNvPr id="52" name="AutoShape 34"/>
            <p:cNvCxnSpPr>
              <a:cxnSpLocks noChangeShapeType="1"/>
            </p:cNvCxnSpPr>
            <p:nvPr/>
          </p:nvCxnSpPr>
          <p:spPr bwMode="auto">
            <a:xfrm rot="10800000">
              <a:off x="2570144" y="3426058"/>
              <a:ext cx="1588" cy="609600"/>
            </a:xfrm>
            <a:prstGeom prst="bentConnector3">
              <a:avLst>
                <a:gd name="adj1" fmla="val 23575189"/>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25"/>
            <p:cNvGrpSpPr>
              <a:grpSpLocks/>
            </p:cNvGrpSpPr>
            <p:nvPr/>
          </p:nvGrpSpPr>
          <p:grpSpPr bwMode="auto">
            <a:xfrm>
              <a:off x="5541352" y="2410058"/>
              <a:ext cx="1714500" cy="1219200"/>
              <a:chOff x="856" y="1560"/>
              <a:chExt cx="1080" cy="768"/>
            </a:xfrm>
          </p:grpSpPr>
          <p:sp>
            <p:nvSpPr>
              <p:cNvPr id="36" name="Rectangle 26"/>
              <p:cNvSpPr>
                <a:spLocks noChangeArrowheads="1"/>
              </p:cNvSpPr>
              <p:nvPr/>
            </p:nvSpPr>
            <p:spPr bwMode="auto">
              <a:xfrm>
                <a:off x="856" y="1560"/>
                <a:ext cx="1080" cy="256"/>
              </a:xfrm>
              <a:prstGeom prst="rect">
                <a:avLst/>
              </a:prstGeom>
              <a:ln>
                <a:prstDash val="solid"/>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dirty="0" smtClean="0">
                    <a:latin typeface="Tahoma" pitchFamily="34" charset="0"/>
                  </a:rPr>
                  <a:t>Management/</a:t>
                </a:r>
                <a:r>
                  <a:rPr lang="en-US" sz="1000" b="1" dirty="0" err="1" smtClean="0">
                    <a:latin typeface="Tahoma" pitchFamily="34" charset="0"/>
                  </a:rPr>
                  <a:t>Curation</a:t>
                </a:r>
                <a:endParaRPr lang="en-US" sz="1000" dirty="0">
                  <a:latin typeface="Tahoma" pitchFamily="34" charset="0"/>
                </a:endParaRPr>
              </a:p>
            </p:txBody>
          </p:sp>
          <p:sp>
            <p:nvSpPr>
              <p:cNvPr id="37" name="Rectangle 27"/>
              <p:cNvSpPr>
                <a:spLocks noChangeArrowheads="1"/>
              </p:cNvSpPr>
              <p:nvPr/>
            </p:nvSpPr>
            <p:spPr bwMode="auto">
              <a:xfrm>
                <a:off x="856" y="1816"/>
                <a:ext cx="1080" cy="512"/>
              </a:xfrm>
              <a:prstGeom prst="rect">
                <a:avLst/>
              </a:prstGeom>
              <a:ln>
                <a:prstDash val="solid"/>
                <a:headEnd/>
                <a:tailEnd/>
              </a:ln>
            </p:spPr>
            <p:style>
              <a:lnRef idx="1">
                <a:schemeClr val="accent4"/>
              </a:lnRef>
              <a:fillRef idx="2">
                <a:schemeClr val="accent4"/>
              </a:fillRef>
              <a:effectRef idx="1">
                <a:schemeClr val="accent4"/>
              </a:effectRef>
              <a:fontRef idx="minor">
                <a:schemeClr val="dk1"/>
              </a:fontRef>
            </p:style>
            <p:txBody>
              <a:bodyPr wrap="none"/>
              <a:lstStyle/>
              <a:p>
                <a:pPr algn="l"/>
                <a:endParaRPr lang="en-US" sz="1000">
                  <a:latin typeface="Tahoma" pitchFamily="34" charset="0"/>
                </a:endParaRPr>
              </a:p>
            </p:txBody>
          </p:sp>
        </p:grpSp>
        <p:cxnSp>
          <p:nvCxnSpPr>
            <p:cNvPr id="39" name="AutoShape 32"/>
            <p:cNvCxnSpPr>
              <a:cxnSpLocks noChangeShapeType="1"/>
            </p:cNvCxnSpPr>
            <p:nvPr/>
          </p:nvCxnSpPr>
          <p:spPr bwMode="auto">
            <a:xfrm rot="10800000" flipV="1">
              <a:off x="4326896" y="3222858"/>
              <a:ext cx="1214456" cy="549276"/>
            </a:xfrm>
            <a:prstGeom prst="bentConnector3">
              <a:avLst>
                <a:gd name="adj1" fmla="val 50000"/>
              </a:avLst>
            </a:prstGeom>
            <a:noFill/>
            <a:ln w="9525">
              <a:solidFill>
                <a:schemeClr val="tx1"/>
              </a:solidFill>
              <a:round/>
              <a:headEnd type="none" w="med" len="med"/>
              <a:tailEnd type="none" w="med" len="med"/>
            </a:ln>
            <a:effectLst/>
          </p:spPr>
        </p:cxnSp>
        <p:grpSp>
          <p:nvGrpSpPr>
            <p:cNvPr id="15" name="Group 6"/>
            <p:cNvGrpSpPr>
              <a:grpSpLocks/>
            </p:cNvGrpSpPr>
            <p:nvPr/>
          </p:nvGrpSpPr>
          <p:grpSpPr bwMode="auto">
            <a:xfrm>
              <a:off x="5541352" y="5129456"/>
              <a:ext cx="1714500" cy="1219200"/>
              <a:chOff x="856" y="1560"/>
              <a:chExt cx="1080" cy="768"/>
            </a:xfrm>
          </p:grpSpPr>
          <p:sp>
            <p:nvSpPr>
              <p:cNvPr id="45" name="Rectangle 7"/>
              <p:cNvSpPr>
                <a:spLocks noChangeArrowheads="1"/>
              </p:cNvSpPr>
              <p:nvPr/>
            </p:nvSpPr>
            <p:spPr bwMode="auto">
              <a:xfrm>
                <a:off x="856" y="1560"/>
                <a:ext cx="1080" cy="2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GB" sz="1000" b="1" smtClean="0">
                    <a:latin typeface="Tahoma" pitchFamily="34" charset="0"/>
                  </a:rPr>
                  <a:t>Lineage/ Protocols/</a:t>
                </a:r>
              </a:p>
              <a:p>
                <a:r>
                  <a:rPr lang="en-GB" sz="1000" b="1" smtClean="0">
                    <a:latin typeface="Tahoma" pitchFamily="34" charset="0"/>
                  </a:rPr>
                  <a:t>Methods/ Provenance</a:t>
                </a:r>
                <a:endParaRPr lang="en-US" sz="1000">
                  <a:latin typeface="Tahoma" pitchFamily="34" charset="0"/>
                </a:endParaRPr>
              </a:p>
            </p:txBody>
          </p:sp>
          <p:sp>
            <p:nvSpPr>
              <p:cNvPr id="46" name="Rectangle 8"/>
              <p:cNvSpPr>
                <a:spLocks noChangeArrowheads="1"/>
              </p:cNvSpPr>
              <p:nvPr/>
            </p:nvSpPr>
            <p:spPr bwMode="auto">
              <a:xfrm>
                <a:off x="856" y="1816"/>
                <a:ext cx="1080" cy="51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lstStyle/>
              <a:p>
                <a:pPr algn="l"/>
                <a:r>
                  <a:rPr lang="en-US" sz="1000" dirty="0" smtClean="0">
                    <a:latin typeface="Tahoma" pitchFamily="34" charset="0"/>
                  </a:rPr>
                  <a:t>Process Knowledge</a:t>
                </a:r>
                <a:endParaRPr lang="en-US" sz="1000" dirty="0">
                  <a:latin typeface="Tahoma" pitchFamily="34" charset="0"/>
                </a:endParaRPr>
              </a:p>
            </p:txBody>
          </p:sp>
        </p:grpSp>
        <p:cxnSp>
          <p:nvCxnSpPr>
            <p:cNvPr id="48" name="Shape 47"/>
            <p:cNvCxnSpPr/>
            <p:nvPr/>
          </p:nvCxnSpPr>
          <p:spPr>
            <a:xfrm rot="10800000">
              <a:off x="3427394" y="4442058"/>
              <a:ext cx="2113958" cy="1500198"/>
            </a:xfrm>
            <a:prstGeom prst="bentConnector2">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hape 53"/>
            <p:cNvCxnSpPr/>
            <p:nvPr/>
          </p:nvCxnSpPr>
          <p:spPr>
            <a:xfrm flipV="1">
              <a:off x="2398068" y="4415076"/>
              <a:ext cx="642954" cy="1527180"/>
            </a:xfrm>
            <a:prstGeom prst="bentConnector2">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Group 11"/>
            <p:cNvGrpSpPr>
              <a:grpSpLocks/>
            </p:cNvGrpSpPr>
            <p:nvPr/>
          </p:nvGrpSpPr>
          <p:grpSpPr bwMode="auto">
            <a:xfrm>
              <a:off x="683568" y="1057490"/>
              <a:ext cx="1714500" cy="1219200"/>
              <a:chOff x="856" y="1560"/>
              <a:chExt cx="1080" cy="768"/>
            </a:xfrm>
          </p:grpSpPr>
          <p:sp>
            <p:nvSpPr>
              <p:cNvPr id="57" name="Rectangle 12"/>
              <p:cNvSpPr>
                <a:spLocks noChangeArrowheads="1"/>
              </p:cNvSpPr>
              <p:nvPr/>
            </p:nvSpPr>
            <p:spPr bwMode="auto">
              <a:xfrm>
                <a:off x="856" y="1560"/>
                <a:ext cx="1080" cy="256"/>
              </a:xfrm>
              <a:prstGeom prst="rect">
                <a:avLst/>
              </a:prstGeom>
              <a:ln>
                <a:prstDash val="solid"/>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en-US" sz="1000" b="1" smtClean="0">
                    <a:latin typeface="Tahoma" pitchFamily="34" charset="0"/>
                  </a:rPr>
                  <a:t>Formats/ Language</a:t>
                </a:r>
                <a:endParaRPr lang="en-US" sz="1000">
                  <a:latin typeface="Tahoma" pitchFamily="34" charset="0"/>
                </a:endParaRPr>
              </a:p>
            </p:txBody>
          </p:sp>
          <p:sp>
            <p:nvSpPr>
              <p:cNvPr id="58" name="Rectangle 13"/>
              <p:cNvSpPr>
                <a:spLocks noChangeArrowheads="1"/>
              </p:cNvSpPr>
              <p:nvPr/>
            </p:nvSpPr>
            <p:spPr bwMode="auto">
              <a:xfrm>
                <a:off x="856" y="1816"/>
                <a:ext cx="1080" cy="512"/>
              </a:xfrm>
              <a:prstGeom prst="rect">
                <a:avLst/>
              </a:prstGeom>
              <a:ln>
                <a:prstDash val="solid"/>
                <a:headEnd/>
                <a:tailEnd/>
              </a:ln>
            </p:spPr>
            <p:style>
              <a:lnRef idx="1">
                <a:schemeClr val="accent4"/>
              </a:lnRef>
              <a:fillRef idx="2">
                <a:schemeClr val="accent4"/>
              </a:fillRef>
              <a:effectRef idx="1">
                <a:schemeClr val="accent4"/>
              </a:effectRef>
              <a:fontRef idx="minor">
                <a:schemeClr val="dk1"/>
              </a:fontRef>
            </p:style>
            <p:txBody>
              <a:bodyPr wrap="none"/>
              <a:lstStyle/>
              <a:p>
                <a:pPr algn="l"/>
                <a:endParaRPr lang="en-US" sz="1000">
                  <a:latin typeface="Tahoma" pitchFamily="34" charset="0"/>
                </a:endParaRPr>
              </a:p>
            </p:txBody>
          </p:sp>
        </p:grpSp>
        <p:cxnSp>
          <p:nvCxnSpPr>
            <p:cNvPr id="60" name="Shape 59"/>
            <p:cNvCxnSpPr/>
            <p:nvPr/>
          </p:nvCxnSpPr>
          <p:spPr>
            <a:xfrm>
              <a:off x="2398068" y="1870290"/>
              <a:ext cx="571516" cy="1330340"/>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26" idx="3"/>
              <a:endCxn id="27" idx="3"/>
            </p:cNvCxnSpPr>
            <p:nvPr/>
          </p:nvCxnSpPr>
          <p:spPr>
            <a:xfrm>
              <a:off x="7255854" y="1255936"/>
              <a:ext cx="12700" cy="604838"/>
            </a:xfrm>
            <a:prstGeom prst="bentConnector3">
              <a:avLst>
                <a:gd name="adj1" fmla="val 3260882"/>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7" idx="3"/>
              <a:endCxn id="8" idx="3"/>
            </p:cNvCxnSpPr>
            <p:nvPr/>
          </p:nvCxnSpPr>
          <p:spPr>
            <a:xfrm>
              <a:off x="7255852" y="3970580"/>
              <a:ext cx="12700" cy="609600"/>
            </a:xfrm>
            <a:prstGeom prst="bentConnector3">
              <a:avLst>
                <a:gd name="adj1" fmla="val 3782614"/>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45" idx="3"/>
              <a:endCxn id="46" idx="3"/>
            </p:cNvCxnSpPr>
            <p:nvPr/>
          </p:nvCxnSpPr>
          <p:spPr>
            <a:xfrm>
              <a:off x="7255852" y="5332656"/>
              <a:ext cx="12700" cy="609600"/>
            </a:xfrm>
            <a:prstGeom prst="bentConnector3">
              <a:avLst>
                <a:gd name="adj1" fmla="val 3991299"/>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871082" y="3413804"/>
              <a:ext cx="1152128" cy="36937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ZA" sz="1200" dirty="0" smtClean="0"/>
                <a:t>Structure</a:t>
              </a:r>
            </a:p>
          </p:txBody>
        </p:sp>
        <p:sp>
          <p:nvSpPr>
            <p:cNvPr id="62" name="Rounded Rectangle 61"/>
            <p:cNvSpPr/>
            <p:nvPr/>
          </p:nvSpPr>
          <p:spPr>
            <a:xfrm>
              <a:off x="7783850" y="1245374"/>
              <a:ext cx="1152128" cy="36937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ZA" sz="1200" dirty="0" smtClean="0"/>
                <a:t>Relationships</a:t>
              </a:r>
            </a:p>
          </p:txBody>
        </p:sp>
        <p:sp>
          <p:nvSpPr>
            <p:cNvPr id="63" name="Rounded Rectangle 62"/>
            <p:cNvSpPr/>
            <p:nvPr/>
          </p:nvSpPr>
          <p:spPr>
            <a:xfrm>
              <a:off x="7783850" y="2546426"/>
              <a:ext cx="1152128" cy="36937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ZA" sz="1200" dirty="0" smtClean="0"/>
                <a:t>Infrastructure</a:t>
              </a:r>
            </a:p>
          </p:txBody>
        </p:sp>
        <p:cxnSp>
          <p:nvCxnSpPr>
            <p:cNvPr id="64" name="Elbow Connector 63"/>
            <p:cNvCxnSpPr/>
            <p:nvPr/>
          </p:nvCxnSpPr>
          <p:spPr>
            <a:xfrm>
              <a:off x="7268554" y="2595792"/>
              <a:ext cx="12700" cy="604838"/>
            </a:xfrm>
            <a:prstGeom prst="bentConnector3">
              <a:avLst>
                <a:gd name="adj1" fmla="val 3260882"/>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7812360" y="3933056"/>
              <a:ext cx="1152128" cy="36937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ZA" sz="1200" dirty="0" smtClean="0"/>
                <a:t>Coverage</a:t>
              </a:r>
            </a:p>
          </p:txBody>
        </p:sp>
        <p:sp>
          <p:nvSpPr>
            <p:cNvPr id="72" name="Rounded Rectangle 71"/>
            <p:cNvSpPr/>
            <p:nvPr/>
          </p:nvSpPr>
          <p:spPr>
            <a:xfrm>
              <a:off x="7812360" y="5268081"/>
              <a:ext cx="1152128" cy="36937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ZA" sz="1200" dirty="0" smtClean="0"/>
                <a:t>Knowledge</a:t>
              </a:r>
            </a:p>
          </p:txBody>
        </p:sp>
      </p:grpSp>
    </p:spTree>
    <p:extLst>
      <p:ext uri="{BB962C8B-B14F-4D97-AF65-F5344CB8AC3E}">
        <p14:creationId xmlns:p14="http://schemas.microsoft.com/office/powerpoint/2010/main" val="33619766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10000"/>
          </a:bodyPr>
          <a:lstStyle/>
          <a:p>
            <a:r>
              <a:rPr lang="en-ZA" dirty="0" smtClean="0"/>
              <a:t>Meta-Data</a:t>
            </a:r>
          </a:p>
          <a:p>
            <a:r>
              <a:rPr lang="en-ZA" dirty="0" smtClean="0"/>
              <a:t>Searches</a:t>
            </a:r>
          </a:p>
          <a:p>
            <a:r>
              <a:rPr lang="en-ZA" dirty="0" smtClean="0"/>
              <a:t>Themes</a:t>
            </a:r>
          </a:p>
          <a:p>
            <a:r>
              <a:rPr lang="en-ZA" dirty="0" smtClean="0"/>
              <a:t>Maps</a:t>
            </a:r>
          </a:p>
          <a:p>
            <a:r>
              <a:rPr lang="en-ZA" dirty="0" smtClean="0"/>
              <a:t>Services</a:t>
            </a:r>
            <a:endParaRPr lang="en-ZA" dirty="0"/>
          </a:p>
        </p:txBody>
      </p:sp>
      <p:sp>
        <p:nvSpPr>
          <p:cNvPr id="21506" name="Title 3"/>
          <p:cNvSpPr>
            <a:spLocks noGrp="1"/>
          </p:cNvSpPr>
          <p:nvPr>
            <p:ph type="title"/>
          </p:nvPr>
        </p:nvSpPr>
        <p:spPr bwMode="auto"/>
        <p:txBody>
          <a:bodyPr wrap="square" numCol="1" anchorCtr="0" compatLnSpc="1">
            <a:prstTxWarp prst="textNoShape">
              <a:avLst/>
            </a:prstTxWarp>
          </a:bodyPr>
          <a:lstStyle/>
          <a:p>
            <a:pPr eaLnBrk="1" hangingPunct="1"/>
            <a:r>
              <a:rPr lang="en-ZA" dirty="0" smtClean="0"/>
              <a:t>Part 2.2</a:t>
            </a:r>
            <a:br>
              <a:rPr lang="en-ZA" dirty="0" smtClean="0"/>
            </a:br>
            <a:r>
              <a:rPr lang="en-ZA" dirty="0" smtClean="0"/>
              <a:t>Walk-Through</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bwMode="auto"/>
        <p:txBody>
          <a:bodyPr wrap="square" numCol="1" anchorCtr="0" compatLnSpc="1">
            <a:prstTxWarp prst="textNoShape">
              <a:avLst/>
            </a:prstTxWarp>
          </a:bodyPr>
          <a:lstStyle/>
          <a:p>
            <a:pPr eaLnBrk="1" hangingPunct="1"/>
            <a:r>
              <a:rPr lang="en-ZA" smtClean="0"/>
              <a:t>Main Functions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045713605"/>
              </p:ext>
            </p:extLst>
          </p:nvPr>
        </p:nvGraphicFramePr>
        <p:xfrm>
          <a:off x="476545" y="198884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85000" lnSpcReduction="20000"/>
          </a:bodyPr>
          <a:lstStyle/>
          <a:p>
            <a:r>
              <a:rPr lang="en-ZA" dirty="0" smtClean="0"/>
              <a:t>CSAG</a:t>
            </a:r>
          </a:p>
          <a:p>
            <a:r>
              <a:rPr lang="en-ZA" dirty="0" smtClean="0"/>
              <a:t>BGIS</a:t>
            </a:r>
          </a:p>
          <a:p>
            <a:r>
              <a:rPr lang="en-ZA" dirty="0" smtClean="0"/>
              <a:t>TIP</a:t>
            </a:r>
          </a:p>
          <a:p>
            <a:endParaRPr lang="en-ZA" dirty="0"/>
          </a:p>
          <a:p>
            <a:r>
              <a:rPr lang="en-ZA" dirty="0" smtClean="0"/>
              <a:t>External Sources</a:t>
            </a:r>
            <a:endParaRPr lang="en-ZA" dirty="0"/>
          </a:p>
        </p:txBody>
      </p:sp>
      <p:sp>
        <p:nvSpPr>
          <p:cNvPr id="24578" name="Title 1"/>
          <p:cNvSpPr>
            <a:spLocks noGrp="1"/>
          </p:cNvSpPr>
          <p:nvPr>
            <p:ph type="title"/>
          </p:nvPr>
        </p:nvSpPr>
        <p:spPr bwMode="auto"/>
        <p:txBody>
          <a:bodyPr wrap="square" numCol="1" anchorCtr="0" compatLnSpc="1">
            <a:prstTxWarp prst="textNoShape">
              <a:avLst/>
            </a:prstTxWarp>
          </a:bodyPr>
          <a:lstStyle/>
          <a:p>
            <a:pPr eaLnBrk="1" hangingPunct="1"/>
            <a:r>
              <a:rPr lang="en-ZA" dirty="0" smtClean="0"/>
              <a:t>PART 3</a:t>
            </a:r>
            <a:br>
              <a:rPr lang="en-ZA" dirty="0" smtClean="0"/>
            </a:br>
            <a:r>
              <a:rPr lang="en-ZA" dirty="0" smtClean="0"/>
              <a:t>Data Status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State of Meta-Data</a:t>
            </a:r>
            <a:endParaRPr lang="en-ZA" dirty="0"/>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18810"/>
            <a:ext cx="8640960" cy="48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2965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State of Meta-Data (2)</a:t>
            </a:r>
            <a:endParaRPr lang="en-ZA" dirty="0"/>
          </a:p>
        </p:txBody>
      </p:sp>
      <p:pic>
        <p:nvPicPr>
          <p:cNvPr id="409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862"/>
          <a:stretch/>
        </p:blipFill>
        <p:spPr bwMode="auto">
          <a:xfrm>
            <a:off x="251520" y="1718810"/>
            <a:ext cx="8640960" cy="467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7707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State of Meta-Data (3)</a:t>
            </a:r>
            <a:endParaRPr lang="en-Z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853825"/>
            <a:ext cx="6667500" cy="492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7249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Meta-Data Sources</a:t>
            </a:r>
            <a:endParaRPr lang="en-ZA" dirty="0"/>
          </a:p>
        </p:txBody>
      </p:sp>
      <p:graphicFrame>
        <p:nvGraphicFramePr>
          <p:cNvPr id="3" name="Chart 2"/>
          <p:cNvGraphicFramePr>
            <a:graphicFrameLocks/>
          </p:cNvGraphicFramePr>
          <p:nvPr>
            <p:extLst>
              <p:ext uri="{D42A27DB-BD31-4B8C-83A1-F6EECF244321}">
                <p14:modId xmlns:p14="http://schemas.microsoft.com/office/powerpoint/2010/main" val="1003835639"/>
              </p:ext>
            </p:extLst>
          </p:nvPr>
        </p:nvGraphicFramePr>
        <p:xfrm>
          <a:off x="323528" y="1808820"/>
          <a:ext cx="8496944" cy="48605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63035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Meta-Data Resolution Problem</a:t>
            </a:r>
            <a:endParaRPr lang="en-ZA" dirty="0"/>
          </a:p>
        </p:txBody>
      </p:sp>
      <p:graphicFrame>
        <p:nvGraphicFramePr>
          <p:cNvPr id="3" name="Chart 2"/>
          <p:cNvGraphicFramePr>
            <a:graphicFrameLocks/>
          </p:cNvGraphicFramePr>
          <p:nvPr>
            <p:extLst>
              <p:ext uri="{D42A27DB-BD31-4B8C-83A1-F6EECF244321}">
                <p14:modId xmlns:p14="http://schemas.microsoft.com/office/powerpoint/2010/main" val="1060491598"/>
              </p:ext>
            </p:extLst>
          </p:nvPr>
        </p:nvGraphicFramePr>
        <p:xfrm>
          <a:off x="179512" y="1763814"/>
          <a:ext cx="8784976" cy="490554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ular Callout 3"/>
          <p:cNvSpPr/>
          <p:nvPr/>
        </p:nvSpPr>
        <p:spPr>
          <a:xfrm>
            <a:off x="2771800" y="4509120"/>
            <a:ext cx="2304256" cy="1008112"/>
          </a:xfrm>
          <a:prstGeom prst="wedgeRectCallout">
            <a:avLst>
              <a:gd name="adj1" fmla="val -91792"/>
              <a:gd name="adj2" fmla="val -22944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ZA" dirty="0" smtClean="0"/>
              <a:t>Large Number of Sources contribute a few Records</a:t>
            </a:r>
            <a:endParaRPr lang="en-ZA" dirty="0"/>
          </a:p>
        </p:txBody>
      </p:sp>
      <p:sp>
        <p:nvSpPr>
          <p:cNvPr id="5" name="Rectangular Callout 4"/>
          <p:cNvSpPr/>
          <p:nvPr/>
        </p:nvSpPr>
        <p:spPr>
          <a:xfrm>
            <a:off x="5236662" y="4509120"/>
            <a:ext cx="2304256" cy="1008112"/>
          </a:xfrm>
          <a:prstGeom prst="wedgeRectCallout">
            <a:avLst>
              <a:gd name="adj1" fmla="val 69328"/>
              <a:gd name="adj2" fmla="val -29731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ZA" dirty="0" smtClean="0"/>
              <a:t>A Few Sources contribute a large Number of Records</a:t>
            </a:r>
            <a:endParaRPr lang="en-ZA" dirty="0"/>
          </a:p>
        </p:txBody>
      </p:sp>
      <p:sp>
        <p:nvSpPr>
          <p:cNvPr id="6" name="Rectangle 5"/>
          <p:cNvSpPr/>
          <p:nvPr/>
        </p:nvSpPr>
        <p:spPr>
          <a:xfrm>
            <a:off x="3131840" y="1691807"/>
            <a:ext cx="2952328" cy="18722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ZA" dirty="0" smtClean="0"/>
              <a:t>GOAL:</a:t>
            </a:r>
          </a:p>
          <a:p>
            <a:pPr algn="ctr"/>
            <a:endParaRPr lang="en-ZA" dirty="0"/>
          </a:p>
          <a:p>
            <a:pPr algn="ctr"/>
            <a:r>
              <a:rPr lang="en-ZA" dirty="0" smtClean="0"/>
              <a:t>Relatively even granularity in respect of temporal, spatial, and topic resolution</a:t>
            </a:r>
            <a:endParaRPr lang="en-ZA" dirty="0"/>
          </a:p>
        </p:txBody>
      </p:sp>
    </p:spTree>
    <p:extLst>
      <p:ext uri="{BB962C8B-B14F-4D97-AF65-F5344CB8AC3E}">
        <p14:creationId xmlns:p14="http://schemas.microsoft.com/office/powerpoint/2010/main" val="5631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Some Perspectives …</a:t>
            </a:r>
            <a:endParaRPr lang="en-ZA" dirty="0"/>
          </a:p>
        </p:txBody>
      </p:sp>
      <p:sp>
        <p:nvSpPr>
          <p:cNvPr id="3" name="Content Placeholder 2"/>
          <p:cNvSpPr>
            <a:spLocks noGrp="1"/>
          </p:cNvSpPr>
          <p:nvPr>
            <p:ph idx="1"/>
          </p:nvPr>
        </p:nvSpPr>
        <p:spPr>
          <a:xfrm>
            <a:off x="457200" y="1683387"/>
            <a:ext cx="8229600" cy="5210998"/>
          </a:xfrm>
        </p:spPr>
        <p:txBody>
          <a:bodyPr>
            <a:noAutofit/>
          </a:bodyPr>
          <a:lstStyle/>
          <a:p>
            <a:endParaRPr lang="en-ZA" sz="1800" dirty="0"/>
          </a:p>
          <a:p>
            <a:r>
              <a:rPr lang="en-ZA" sz="1800" dirty="0" smtClean="0"/>
              <a:t>Availability of </a:t>
            </a:r>
            <a:r>
              <a:rPr lang="en-ZA" sz="1800" b="1" i="1" dirty="0" smtClean="0"/>
              <a:t>historical data</a:t>
            </a:r>
            <a:r>
              <a:rPr lang="en-ZA" sz="1800" dirty="0" smtClean="0"/>
              <a:t> and </a:t>
            </a:r>
            <a:r>
              <a:rPr lang="en-ZA" sz="1800" b="1" i="1" dirty="0" smtClean="0"/>
              <a:t>large anthropogenic/ natural impacts and resulting anomalies </a:t>
            </a:r>
            <a:r>
              <a:rPr lang="en-ZA" sz="1800" dirty="0" smtClean="0"/>
              <a:t>determine study areas.</a:t>
            </a:r>
          </a:p>
          <a:p>
            <a:endParaRPr lang="en-ZA" sz="1800" dirty="0"/>
          </a:p>
          <a:p>
            <a:r>
              <a:rPr lang="en-ZA" sz="1800" dirty="0" smtClean="0"/>
              <a:t>Variability determines required sampling frequency.</a:t>
            </a:r>
          </a:p>
          <a:p>
            <a:endParaRPr lang="en-ZA" sz="1800" dirty="0" smtClean="0"/>
          </a:p>
          <a:p>
            <a:r>
              <a:rPr lang="en-ZA" sz="1800" dirty="0" smtClean="0"/>
              <a:t>Meta-data populates a multidimensional space containing at least </a:t>
            </a:r>
          </a:p>
          <a:p>
            <a:pPr lvl="1"/>
            <a:r>
              <a:rPr lang="en-ZA" dirty="0" smtClean="0"/>
              <a:t>Spatial coverage,</a:t>
            </a:r>
          </a:p>
          <a:p>
            <a:pPr lvl="1"/>
            <a:r>
              <a:rPr lang="en-ZA" dirty="0" smtClean="0"/>
              <a:t>Temporal coverage,</a:t>
            </a:r>
          </a:p>
          <a:p>
            <a:pPr lvl="1"/>
            <a:r>
              <a:rPr lang="en-ZA" dirty="0" smtClean="0"/>
              <a:t>Topic coverage (natural and anthropogenic drivers, responses)</a:t>
            </a:r>
          </a:p>
          <a:p>
            <a:pPr marL="457200" lvl="1" indent="0">
              <a:buNone/>
            </a:pPr>
            <a:r>
              <a:rPr lang="en-ZA" sz="1600" b="1" i="1" dirty="0" smtClean="0"/>
              <a:t>This space can be pre-defined from the perspective of a science plan.</a:t>
            </a:r>
          </a:p>
          <a:p>
            <a:pPr marL="457200" lvl="1" indent="0">
              <a:buNone/>
            </a:pPr>
            <a:endParaRPr lang="en-ZA" sz="1600" dirty="0"/>
          </a:p>
          <a:p>
            <a:r>
              <a:rPr lang="en-ZA" sz="1800" dirty="0" smtClean="0"/>
              <a:t>Some meta-data is better than nothing at all.</a:t>
            </a:r>
            <a:endParaRPr lang="en-ZA" sz="1800" dirty="0"/>
          </a:p>
        </p:txBody>
      </p:sp>
      <p:sp>
        <p:nvSpPr>
          <p:cNvPr id="4" name="TextBox 3"/>
          <p:cNvSpPr txBox="1"/>
          <p:nvPr/>
        </p:nvSpPr>
        <p:spPr>
          <a:xfrm>
            <a:off x="3275856" y="980728"/>
            <a:ext cx="2257349" cy="523220"/>
          </a:xfrm>
          <a:prstGeom prst="rect">
            <a:avLst/>
          </a:prstGeom>
          <a:noFill/>
        </p:spPr>
        <p:txBody>
          <a:bodyPr wrap="none" rtlCol="0">
            <a:spAutoFit/>
          </a:bodyPr>
          <a:lstStyle/>
          <a:p>
            <a:r>
              <a:rPr lang="en-ZA" sz="2800" dirty="0" smtClean="0"/>
              <a:t>… or opinions:</a:t>
            </a:r>
            <a:endParaRPr lang="en-ZA" sz="2800" dirty="0"/>
          </a:p>
        </p:txBody>
      </p:sp>
    </p:spTree>
    <p:extLst>
      <p:ext uri="{BB962C8B-B14F-4D97-AF65-F5344CB8AC3E}">
        <p14:creationId xmlns:p14="http://schemas.microsoft.com/office/powerpoint/2010/main" val="3554534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7325" y="548680"/>
            <a:ext cx="1133602"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ZA" dirty="0" smtClean="0"/>
              <a:t>CHARLES BABBAGE (1791-1871)</a:t>
            </a:r>
            <a:endParaRPr lang="en-ZA" dirty="0"/>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endParaRPr lang="en-ZA"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28800"/>
            <a:ext cx="4608512" cy="333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File:BabbageDifferenceEngin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616" y="2924943"/>
            <a:ext cx="3515544" cy="258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280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wrap="square" numCol="1" anchorCtr="0" compatLnSpc="1">
            <a:prstTxWarp prst="textNoShape">
              <a:avLst/>
            </a:prstTxWarp>
            <a:normAutofit/>
          </a:bodyPr>
          <a:lstStyle/>
          <a:p>
            <a:r>
              <a:rPr lang="en-ZA" dirty="0" smtClean="0"/>
              <a:t>Meta-Data and Data Management Strategy</a:t>
            </a:r>
          </a:p>
        </p:txBody>
      </p:sp>
      <p:grpSp>
        <p:nvGrpSpPr>
          <p:cNvPr id="2" name="Group 1"/>
          <p:cNvGrpSpPr/>
          <p:nvPr/>
        </p:nvGrpSpPr>
        <p:grpSpPr>
          <a:xfrm>
            <a:off x="673100" y="1790160"/>
            <a:ext cx="7715250" cy="4609170"/>
            <a:chOff x="673100" y="1052736"/>
            <a:chExt cx="7715250" cy="5113114"/>
          </a:xfrm>
        </p:grpSpPr>
        <p:sp>
          <p:nvSpPr>
            <p:cNvPr id="4" name="Rectangle 3"/>
            <p:cNvSpPr/>
            <p:nvPr/>
          </p:nvSpPr>
          <p:spPr>
            <a:xfrm>
              <a:off x="673100" y="2022475"/>
              <a:ext cx="1571625" cy="928688"/>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600" dirty="0">
                  <a:solidFill>
                    <a:schemeClr val="bg1"/>
                  </a:solidFill>
                </a:rPr>
                <a:t>Obtain Meta-Data (M)</a:t>
              </a:r>
            </a:p>
          </p:txBody>
        </p:sp>
        <p:sp>
          <p:nvSpPr>
            <p:cNvPr id="5" name="Rectangle 4"/>
            <p:cNvSpPr/>
            <p:nvPr/>
          </p:nvSpPr>
          <p:spPr>
            <a:xfrm>
              <a:off x="673100" y="3594100"/>
              <a:ext cx="1571625" cy="928688"/>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600" dirty="0">
                  <a:solidFill>
                    <a:schemeClr val="bg1"/>
                  </a:solidFill>
                </a:rPr>
                <a:t>Automate Meta-Data</a:t>
              </a:r>
            </a:p>
          </p:txBody>
        </p:sp>
        <p:cxnSp>
          <p:nvCxnSpPr>
            <p:cNvPr id="7" name="Elbow Connector 6"/>
            <p:cNvCxnSpPr>
              <a:stCxn id="4" idx="2"/>
              <a:endCxn id="5" idx="0"/>
            </p:cNvCxnSpPr>
            <p:nvPr/>
          </p:nvCxnSpPr>
          <p:spPr>
            <a:xfrm rot="5400000">
              <a:off x="1138238" y="3271838"/>
              <a:ext cx="642937" cy="1587"/>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sp>
          <p:nvSpPr>
            <p:cNvPr id="8" name="Rectangle 7"/>
            <p:cNvSpPr/>
            <p:nvPr/>
          </p:nvSpPr>
          <p:spPr>
            <a:xfrm>
              <a:off x="673100" y="5237163"/>
              <a:ext cx="1571625" cy="928687"/>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ZA" sz="1600" dirty="0">
                  <a:solidFill>
                    <a:schemeClr val="bg1"/>
                  </a:solidFill>
                </a:rPr>
                <a:t>Optimise and Improve</a:t>
              </a:r>
            </a:p>
            <a:p>
              <a:pPr algn="ctr" fontAlgn="auto">
                <a:spcBef>
                  <a:spcPts val="0"/>
                </a:spcBef>
                <a:spcAft>
                  <a:spcPts val="0"/>
                </a:spcAft>
                <a:defRPr/>
              </a:pPr>
              <a:r>
                <a:rPr lang="en-ZA" sz="1600" dirty="0">
                  <a:solidFill>
                    <a:schemeClr val="bg1"/>
                  </a:solidFill>
                </a:rPr>
                <a:t>Meta-Data</a:t>
              </a:r>
            </a:p>
          </p:txBody>
        </p:sp>
        <p:cxnSp>
          <p:nvCxnSpPr>
            <p:cNvPr id="10" name="Elbow Connector 9"/>
            <p:cNvCxnSpPr>
              <a:stCxn id="5" idx="2"/>
              <a:endCxn id="8" idx="0"/>
            </p:cNvCxnSpPr>
            <p:nvPr/>
          </p:nvCxnSpPr>
          <p:spPr>
            <a:xfrm rot="5400000">
              <a:off x="1102519" y="4879182"/>
              <a:ext cx="714375" cy="1587"/>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sp>
          <p:nvSpPr>
            <p:cNvPr id="11" name="Rectangle 10"/>
            <p:cNvSpPr/>
            <p:nvPr/>
          </p:nvSpPr>
          <p:spPr>
            <a:xfrm>
              <a:off x="3673475" y="2879725"/>
              <a:ext cx="1571625" cy="92868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ZA" sz="1600" dirty="0">
                  <a:solidFill>
                    <a:schemeClr val="bg1"/>
                  </a:solidFill>
                </a:rPr>
                <a:t>Meta-Data Catalogues</a:t>
              </a:r>
            </a:p>
          </p:txBody>
        </p:sp>
        <p:cxnSp>
          <p:nvCxnSpPr>
            <p:cNvPr id="13" name="Elbow Connector 12"/>
            <p:cNvCxnSpPr>
              <a:stCxn id="4" idx="3"/>
              <a:endCxn id="11" idx="1"/>
            </p:cNvCxnSpPr>
            <p:nvPr/>
          </p:nvCxnSpPr>
          <p:spPr>
            <a:xfrm>
              <a:off x="2244725" y="2486025"/>
              <a:ext cx="1428750" cy="857250"/>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 name="Elbow Connector 14"/>
            <p:cNvCxnSpPr>
              <a:stCxn id="5" idx="3"/>
              <a:endCxn id="11" idx="1"/>
            </p:cNvCxnSpPr>
            <p:nvPr/>
          </p:nvCxnSpPr>
          <p:spPr>
            <a:xfrm flipV="1">
              <a:off x="2244725" y="3343275"/>
              <a:ext cx="1428750" cy="714375"/>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7" name="Elbow Connector 16"/>
            <p:cNvCxnSpPr>
              <a:stCxn id="8" idx="3"/>
              <a:endCxn id="11" idx="1"/>
            </p:cNvCxnSpPr>
            <p:nvPr/>
          </p:nvCxnSpPr>
          <p:spPr>
            <a:xfrm flipV="1">
              <a:off x="2244725" y="3343275"/>
              <a:ext cx="1428750" cy="2357438"/>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sp>
          <p:nvSpPr>
            <p:cNvPr id="27" name="Rectangle 26"/>
            <p:cNvSpPr/>
            <p:nvPr/>
          </p:nvSpPr>
          <p:spPr>
            <a:xfrm>
              <a:off x="3673475" y="4379913"/>
              <a:ext cx="1571625" cy="92868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ZA" sz="1600" dirty="0">
                  <a:solidFill>
                    <a:schemeClr val="bg1"/>
                  </a:solidFill>
                </a:rPr>
                <a:t>Assess Data Risks</a:t>
              </a:r>
            </a:p>
          </p:txBody>
        </p:sp>
        <p:cxnSp>
          <p:nvCxnSpPr>
            <p:cNvPr id="29" name="Elbow Connector 28"/>
            <p:cNvCxnSpPr>
              <a:stCxn id="11" idx="2"/>
              <a:endCxn id="27" idx="0"/>
            </p:cNvCxnSpPr>
            <p:nvPr/>
          </p:nvCxnSpPr>
          <p:spPr>
            <a:xfrm rot="5400000">
              <a:off x="4174332" y="4093369"/>
              <a:ext cx="571500" cy="1587"/>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sp>
          <p:nvSpPr>
            <p:cNvPr id="30" name="Rectangle 29"/>
            <p:cNvSpPr/>
            <p:nvPr/>
          </p:nvSpPr>
          <p:spPr>
            <a:xfrm>
              <a:off x="6816725" y="2022475"/>
              <a:ext cx="1571625" cy="928688"/>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ZA" sz="1600" dirty="0">
                  <a:solidFill>
                    <a:schemeClr val="bg1"/>
                  </a:solidFill>
                </a:rPr>
                <a:t>Obtain Data</a:t>
              </a:r>
            </a:p>
          </p:txBody>
        </p:sp>
        <p:sp>
          <p:nvSpPr>
            <p:cNvPr id="31" name="Rectangle 30"/>
            <p:cNvSpPr/>
            <p:nvPr/>
          </p:nvSpPr>
          <p:spPr>
            <a:xfrm>
              <a:off x="6816725" y="3594100"/>
              <a:ext cx="1571625" cy="928688"/>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ZA" sz="1600" dirty="0">
                  <a:solidFill>
                    <a:schemeClr val="bg1"/>
                  </a:solidFill>
                </a:rPr>
                <a:t>Standardise Formats and Structures</a:t>
              </a:r>
            </a:p>
          </p:txBody>
        </p:sp>
        <p:cxnSp>
          <p:nvCxnSpPr>
            <p:cNvPr id="32" name="Elbow Connector 31"/>
            <p:cNvCxnSpPr>
              <a:stCxn id="30" idx="2"/>
              <a:endCxn id="31" idx="0"/>
            </p:cNvCxnSpPr>
            <p:nvPr/>
          </p:nvCxnSpPr>
          <p:spPr>
            <a:xfrm rot="5400000">
              <a:off x="7281863" y="3271838"/>
              <a:ext cx="642937" cy="1587"/>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sp>
          <p:nvSpPr>
            <p:cNvPr id="33" name="Rectangle 32"/>
            <p:cNvSpPr/>
            <p:nvPr/>
          </p:nvSpPr>
          <p:spPr>
            <a:xfrm>
              <a:off x="6816725" y="5237163"/>
              <a:ext cx="1571625" cy="928687"/>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ZA" sz="1600" dirty="0">
                  <a:solidFill>
                    <a:schemeClr val="bg1"/>
                  </a:solidFill>
                </a:rPr>
                <a:t>Transfer to Archive</a:t>
              </a:r>
            </a:p>
          </p:txBody>
        </p:sp>
        <p:cxnSp>
          <p:nvCxnSpPr>
            <p:cNvPr id="34" name="Elbow Connector 33"/>
            <p:cNvCxnSpPr>
              <a:stCxn id="31" idx="2"/>
              <a:endCxn id="33" idx="0"/>
            </p:cNvCxnSpPr>
            <p:nvPr/>
          </p:nvCxnSpPr>
          <p:spPr>
            <a:xfrm rot="5400000">
              <a:off x="7246144" y="4879182"/>
              <a:ext cx="714375" cy="1587"/>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6" name="Elbow Connector 35"/>
            <p:cNvCxnSpPr>
              <a:stCxn id="27" idx="3"/>
              <a:endCxn id="30" idx="1"/>
            </p:cNvCxnSpPr>
            <p:nvPr/>
          </p:nvCxnSpPr>
          <p:spPr>
            <a:xfrm flipV="1">
              <a:off x="5245100" y="2486025"/>
              <a:ext cx="1571625" cy="2357438"/>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cxnSp>
          <p:nvCxnSpPr>
            <p:cNvPr id="6" name="Elbow Connector 5"/>
            <p:cNvCxnSpPr>
              <a:stCxn id="4" idx="0"/>
              <a:endCxn id="30" idx="0"/>
            </p:cNvCxnSpPr>
            <p:nvPr/>
          </p:nvCxnSpPr>
          <p:spPr>
            <a:xfrm rot="5400000" flipH="1" flipV="1">
              <a:off x="4530726" y="-1049338"/>
              <a:ext cx="12700" cy="6143625"/>
            </a:xfrm>
            <a:prstGeom prst="bentConnector3">
              <a:avLst>
                <a:gd name="adj1" fmla="val 3763638"/>
              </a:avLst>
            </a:prstGeom>
            <a:ln>
              <a:tailEnd type="arrow"/>
            </a:ln>
          </p:spPr>
          <p:style>
            <a:lnRef idx="2">
              <a:schemeClr val="accent4"/>
            </a:lnRef>
            <a:fillRef idx="0">
              <a:schemeClr val="accent4"/>
            </a:fillRef>
            <a:effectRef idx="1">
              <a:schemeClr val="accent4"/>
            </a:effectRef>
            <a:fontRef idx="minor">
              <a:schemeClr val="tx1"/>
            </a:fontRef>
          </p:style>
        </p:cxnSp>
        <p:sp>
          <p:nvSpPr>
            <p:cNvPr id="12" name="Oval 11"/>
            <p:cNvSpPr/>
            <p:nvPr/>
          </p:nvSpPr>
          <p:spPr>
            <a:xfrm>
              <a:off x="3707904" y="1052736"/>
              <a:ext cx="1512887" cy="1007889"/>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ZA" sz="1400" dirty="0" smtClean="0">
                  <a:solidFill>
                    <a:schemeClr val="bg1"/>
                  </a:solidFill>
                </a:rPr>
                <a:t>Pointers </a:t>
              </a:r>
              <a:r>
                <a:rPr lang="en-ZA" sz="1400" dirty="0">
                  <a:solidFill>
                    <a:schemeClr val="bg1"/>
                  </a:solidFill>
                </a:rPr>
                <a:t>to </a:t>
              </a:r>
              <a:r>
                <a:rPr lang="en-ZA" sz="1400" dirty="0" smtClean="0">
                  <a:solidFill>
                    <a:schemeClr val="bg1"/>
                  </a:solidFill>
                </a:rPr>
                <a:t>Services</a:t>
              </a:r>
              <a:endParaRPr lang="en-ZA" sz="1400" dirty="0">
                <a:solidFill>
                  <a:schemeClr val="bg1"/>
                </a:solidFill>
              </a:endParaRPr>
            </a:p>
          </p:txBody>
        </p:sp>
      </p:grpSp>
    </p:spTree>
    <p:extLst>
      <p:ext uri="{BB962C8B-B14F-4D97-AF65-F5344CB8AC3E}">
        <p14:creationId xmlns:p14="http://schemas.microsoft.com/office/powerpoint/2010/main" val="2420386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380999" y="1763815"/>
            <a:ext cx="8407893" cy="4860540"/>
          </a:xfrm>
        </p:spPr>
        <p:txBody>
          <a:bodyPr>
            <a:normAutofit fontScale="85000" lnSpcReduction="20000"/>
          </a:bodyPr>
          <a:lstStyle/>
          <a:p>
            <a:pPr eaLnBrk="1" hangingPunct="1"/>
            <a:r>
              <a:rPr lang="en-ZA" sz="2400" dirty="0" smtClean="0"/>
              <a:t>SAEON</a:t>
            </a:r>
          </a:p>
          <a:p>
            <a:pPr lvl="1" eaLnBrk="1" hangingPunct="1"/>
            <a:r>
              <a:rPr lang="en-ZA" sz="2000" dirty="0" smtClean="0"/>
              <a:t>All SAEON-Related Data Sets on an </a:t>
            </a:r>
            <a:r>
              <a:rPr lang="en-ZA" sz="2000" dirty="0" err="1" smtClean="0"/>
              <a:t>ongoing</a:t>
            </a:r>
            <a:r>
              <a:rPr lang="en-ZA" sz="2000" dirty="0" smtClean="0"/>
              <a:t> basis</a:t>
            </a:r>
          </a:p>
          <a:p>
            <a:pPr lvl="1" eaLnBrk="1" hangingPunct="1"/>
            <a:r>
              <a:rPr lang="en-ZA" sz="2000" dirty="0" smtClean="0"/>
              <a:t>All SADCO/ NCCH Data Sets on an </a:t>
            </a:r>
            <a:r>
              <a:rPr lang="en-ZA" sz="2000" dirty="0" err="1" smtClean="0"/>
              <a:t>ongoing</a:t>
            </a:r>
            <a:r>
              <a:rPr lang="en-ZA" sz="2000" dirty="0" smtClean="0"/>
              <a:t> basis</a:t>
            </a:r>
          </a:p>
          <a:p>
            <a:pPr lvl="1" eaLnBrk="1" hangingPunct="1"/>
            <a:r>
              <a:rPr lang="en-ZA" sz="2000" dirty="0" smtClean="0"/>
              <a:t>All SANPARKS data sets</a:t>
            </a:r>
          </a:p>
          <a:p>
            <a:pPr lvl="1" eaLnBrk="1" hangingPunct="1"/>
            <a:r>
              <a:rPr lang="en-ZA" sz="2000" dirty="0" smtClean="0"/>
              <a:t>All GBIF Data Sets</a:t>
            </a:r>
          </a:p>
          <a:p>
            <a:pPr eaLnBrk="1" hangingPunct="1"/>
            <a:r>
              <a:rPr lang="en-ZA" sz="2400" dirty="0" smtClean="0"/>
              <a:t>SAEOS – Currently Targeting</a:t>
            </a:r>
          </a:p>
          <a:p>
            <a:pPr lvl="1" eaLnBrk="1" hangingPunct="1"/>
            <a:r>
              <a:rPr lang="en-ZA" sz="2000" dirty="0" smtClean="0"/>
              <a:t>All SAC Data Sets</a:t>
            </a:r>
          </a:p>
          <a:p>
            <a:pPr lvl="1" eaLnBrk="1" hangingPunct="1"/>
            <a:r>
              <a:rPr lang="en-ZA" sz="2000" dirty="0" smtClean="0"/>
              <a:t>AFIS/ Fire Services/ WAMIS</a:t>
            </a:r>
          </a:p>
          <a:p>
            <a:pPr lvl="1" eaLnBrk="1" hangingPunct="1"/>
            <a:r>
              <a:rPr lang="en-ZA" sz="2000" dirty="0" smtClean="0"/>
              <a:t>ICSW Data Sets / ARC Data Sets</a:t>
            </a:r>
          </a:p>
          <a:p>
            <a:pPr lvl="1" eaLnBrk="1" hangingPunct="1"/>
            <a:r>
              <a:rPr lang="en-ZA" sz="2000" dirty="0" smtClean="0"/>
              <a:t>Water, Agriculture, Disasters, Health, Climate, Energy, Weather, ...</a:t>
            </a:r>
          </a:p>
          <a:p>
            <a:r>
              <a:rPr lang="en-ZA" sz="2200" dirty="0" smtClean="0"/>
              <a:t>RISK AND VULNERABILITY ATLAS	</a:t>
            </a:r>
          </a:p>
          <a:p>
            <a:pPr lvl="1"/>
            <a:r>
              <a:rPr lang="en-ZA" dirty="0" smtClean="0"/>
              <a:t>Climate Systems Analysis Group</a:t>
            </a:r>
          </a:p>
          <a:p>
            <a:pPr lvl="1"/>
            <a:r>
              <a:rPr lang="en-ZA" dirty="0" smtClean="0"/>
              <a:t>BGIS</a:t>
            </a:r>
          </a:p>
          <a:p>
            <a:pPr lvl="1"/>
            <a:r>
              <a:rPr lang="en-ZA" dirty="0" smtClean="0"/>
              <a:t>CSIR Weather Forecasts</a:t>
            </a:r>
          </a:p>
          <a:p>
            <a:pPr eaLnBrk="1" hangingPunct="1"/>
            <a:r>
              <a:rPr lang="en-ZA" sz="2400" dirty="0" smtClean="0"/>
              <a:t>World Data Centre</a:t>
            </a:r>
          </a:p>
          <a:p>
            <a:pPr lvl="1" eaLnBrk="1" hangingPunct="1"/>
            <a:r>
              <a:rPr lang="en-ZA" sz="2000" dirty="0" smtClean="0"/>
              <a:t>All USGS/ NBII Data Sets for Africa in fields of Biodiversity and Health</a:t>
            </a:r>
          </a:p>
          <a:p>
            <a:pPr lvl="1" eaLnBrk="1" hangingPunct="1"/>
            <a:r>
              <a:rPr lang="en-ZA" sz="2000" dirty="0" smtClean="0"/>
              <a:t>All PANGAEA Data Sets</a:t>
            </a:r>
          </a:p>
          <a:p>
            <a:pPr lvl="1" eaLnBrk="1" hangingPunct="1"/>
            <a:r>
              <a:rPr lang="en-ZA" sz="2000" dirty="0" smtClean="0"/>
              <a:t>Selected Health-Related Data Sets</a:t>
            </a:r>
          </a:p>
        </p:txBody>
      </p:sp>
      <p:sp>
        <p:nvSpPr>
          <p:cNvPr id="26626" name="Title 1"/>
          <p:cNvSpPr>
            <a:spLocks noGrp="1"/>
          </p:cNvSpPr>
          <p:nvPr>
            <p:ph type="title"/>
          </p:nvPr>
        </p:nvSpPr>
        <p:spPr bwMode="auto"/>
        <p:txBody>
          <a:bodyPr wrap="square" numCol="1" anchorCtr="0" compatLnSpc="1">
            <a:prstTxWarp prst="textNoShape">
              <a:avLst/>
            </a:prstTxWarp>
          </a:bodyPr>
          <a:lstStyle/>
          <a:p>
            <a:pPr eaLnBrk="1" hangingPunct="1"/>
            <a:r>
              <a:rPr lang="en-ZA" sz="3200" dirty="0" smtClean="0"/>
              <a:t>Data Initiatives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ZA" dirty="0" smtClean="0"/>
              <a:t>What does it mean?</a:t>
            </a:r>
            <a:endParaRPr lang="en-ZA" dirty="0"/>
          </a:p>
        </p:txBody>
      </p:sp>
      <p:sp>
        <p:nvSpPr>
          <p:cNvPr id="3" name="Title 2"/>
          <p:cNvSpPr>
            <a:spLocks noGrp="1"/>
          </p:cNvSpPr>
          <p:nvPr>
            <p:ph type="ctrTitle"/>
          </p:nvPr>
        </p:nvSpPr>
        <p:spPr/>
        <p:txBody>
          <a:bodyPr/>
          <a:lstStyle/>
          <a:p>
            <a:r>
              <a:rPr lang="en-ZA" dirty="0" smtClean="0"/>
              <a:t>PART 4</a:t>
            </a:r>
            <a:br>
              <a:rPr lang="en-ZA" dirty="0" smtClean="0"/>
            </a:br>
            <a:r>
              <a:rPr lang="en-ZA" dirty="0" smtClean="0"/>
              <a:t>FUTURE VIEWS</a:t>
            </a:r>
            <a:endParaRPr lang="en-ZA" dirty="0"/>
          </a:p>
        </p:txBody>
      </p:sp>
    </p:spTree>
    <p:extLst>
      <p:ext uri="{BB962C8B-B14F-4D97-AF65-F5344CB8AC3E}">
        <p14:creationId xmlns:p14="http://schemas.microsoft.com/office/powerpoint/2010/main" val="824274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560" y="2608424"/>
            <a:ext cx="7920880" cy="352839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ZA" sz="1600" dirty="0"/>
          </a:p>
        </p:txBody>
      </p:sp>
      <p:sp>
        <p:nvSpPr>
          <p:cNvPr id="3" name="Right Arrow 2"/>
          <p:cNvSpPr/>
          <p:nvPr/>
        </p:nvSpPr>
        <p:spPr>
          <a:xfrm rot="20367984">
            <a:off x="2365794" y="4009608"/>
            <a:ext cx="460541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The “FOURTH PARADIGM”</a:t>
            </a:r>
            <a:endParaRPr lang="en-Z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730" y="548680"/>
            <a:ext cx="14097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78954" y="5695476"/>
            <a:ext cx="2779094" cy="369332"/>
          </a:xfrm>
          <a:prstGeom prst="rect">
            <a:avLst/>
          </a:prstGeom>
          <a:noFill/>
        </p:spPr>
        <p:txBody>
          <a:bodyPr wrap="none" rtlCol="0">
            <a:spAutoFit/>
          </a:bodyPr>
          <a:lstStyle/>
          <a:p>
            <a:r>
              <a:rPr lang="en-ZA" dirty="0" smtClean="0"/>
              <a:t>Increasing Data Availability&gt;&gt;&gt;</a:t>
            </a:r>
            <a:endParaRPr lang="en-ZA" dirty="0"/>
          </a:p>
        </p:txBody>
      </p:sp>
      <p:sp>
        <p:nvSpPr>
          <p:cNvPr id="11" name="TextBox 10"/>
          <p:cNvSpPr txBox="1"/>
          <p:nvPr/>
        </p:nvSpPr>
        <p:spPr>
          <a:xfrm rot="16200000">
            <a:off x="-522204" y="4088803"/>
            <a:ext cx="2762295" cy="369332"/>
          </a:xfrm>
          <a:prstGeom prst="rect">
            <a:avLst/>
          </a:prstGeom>
          <a:noFill/>
        </p:spPr>
        <p:txBody>
          <a:bodyPr wrap="none" rtlCol="0">
            <a:spAutoFit/>
          </a:bodyPr>
          <a:lstStyle/>
          <a:p>
            <a:r>
              <a:rPr lang="en-ZA" dirty="0" smtClean="0"/>
              <a:t>Increasing Understanding &gt;&gt;&gt;</a:t>
            </a:r>
            <a:endParaRPr lang="en-ZA" dirty="0"/>
          </a:p>
        </p:txBody>
      </p:sp>
      <p:sp>
        <p:nvSpPr>
          <p:cNvPr id="10" name="Oval 9"/>
          <p:cNvSpPr/>
          <p:nvPr/>
        </p:nvSpPr>
        <p:spPr>
          <a:xfrm>
            <a:off x="1406746" y="4558058"/>
            <a:ext cx="1872208" cy="107417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ZA" sz="1400" dirty="0" smtClean="0"/>
              <a:t>I: </a:t>
            </a:r>
          </a:p>
          <a:p>
            <a:pPr algn="ctr"/>
            <a:r>
              <a:rPr lang="en-ZA" sz="1400" dirty="0" smtClean="0"/>
              <a:t>Empirical</a:t>
            </a:r>
            <a:endParaRPr lang="en-ZA" sz="1400" dirty="0"/>
          </a:p>
        </p:txBody>
      </p:sp>
      <p:sp>
        <p:nvSpPr>
          <p:cNvPr id="15" name="Oval 14"/>
          <p:cNvSpPr/>
          <p:nvPr/>
        </p:nvSpPr>
        <p:spPr>
          <a:xfrm>
            <a:off x="6732240" y="2536416"/>
            <a:ext cx="1872208" cy="107417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ZA" sz="1600" dirty="0" smtClean="0"/>
              <a:t>V:</a:t>
            </a:r>
          </a:p>
          <a:p>
            <a:pPr algn="ctr"/>
            <a:r>
              <a:rPr lang="en-ZA" sz="1600" dirty="0" smtClean="0"/>
              <a:t>Virtual Reality?</a:t>
            </a:r>
            <a:endParaRPr lang="en-ZA" sz="1600" dirty="0"/>
          </a:p>
        </p:txBody>
      </p:sp>
      <p:cxnSp>
        <p:nvCxnSpPr>
          <p:cNvPr id="16" name="Straight Connector 15"/>
          <p:cNvCxnSpPr/>
          <p:nvPr/>
        </p:nvCxnSpPr>
        <p:spPr>
          <a:xfrm>
            <a:off x="1403648" y="4273469"/>
            <a:ext cx="64087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4608004" y="2896456"/>
            <a:ext cx="0" cy="2874379"/>
          </a:xfrm>
          <a:prstGeom prst="line">
            <a:avLst/>
          </a:prstGeom>
        </p:spPr>
        <p:style>
          <a:lnRef idx="2">
            <a:schemeClr val="accent2"/>
          </a:lnRef>
          <a:fillRef idx="0">
            <a:schemeClr val="accent2"/>
          </a:fillRef>
          <a:effectRef idx="1">
            <a:schemeClr val="accent2"/>
          </a:effectRef>
          <a:fontRef idx="minor">
            <a:schemeClr val="tx1"/>
          </a:fontRef>
        </p:style>
      </p:cxnSp>
      <p:sp>
        <p:nvSpPr>
          <p:cNvPr id="13" name="Oval 12"/>
          <p:cNvSpPr/>
          <p:nvPr/>
        </p:nvSpPr>
        <p:spPr>
          <a:xfrm>
            <a:off x="2579947" y="3483879"/>
            <a:ext cx="1872208" cy="107417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ZA" sz="1400" dirty="0" smtClean="0"/>
              <a:t>II: </a:t>
            </a:r>
          </a:p>
          <a:p>
            <a:pPr algn="ctr"/>
            <a:r>
              <a:rPr lang="en-ZA" sz="1400" dirty="0" smtClean="0"/>
              <a:t>Theoretical</a:t>
            </a:r>
            <a:endParaRPr lang="en-ZA" sz="1400" dirty="0"/>
          </a:p>
        </p:txBody>
      </p:sp>
      <p:sp>
        <p:nvSpPr>
          <p:cNvPr id="14" name="Oval 13"/>
          <p:cNvSpPr/>
          <p:nvPr/>
        </p:nvSpPr>
        <p:spPr>
          <a:xfrm>
            <a:off x="4644008" y="3982517"/>
            <a:ext cx="1872208" cy="107417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ZA" sz="1400" dirty="0" smtClean="0"/>
              <a:t>III: Computational</a:t>
            </a:r>
            <a:endParaRPr lang="en-ZA" sz="1400" dirty="0"/>
          </a:p>
        </p:txBody>
      </p:sp>
      <p:sp>
        <p:nvSpPr>
          <p:cNvPr id="17" name="Oval 16"/>
          <p:cNvSpPr/>
          <p:nvPr/>
        </p:nvSpPr>
        <p:spPr>
          <a:xfrm>
            <a:off x="6732240" y="4414565"/>
            <a:ext cx="1872208" cy="107417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ZA" sz="1400" dirty="0" smtClean="0"/>
              <a:t>IV:</a:t>
            </a:r>
          </a:p>
          <a:p>
            <a:pPr algn="ctr"/>
            <a:r>
              <a:rPr lang="en-ZA" sz="1400" dirty="0" smtClean="0"/>
              <a:t> Data-Centric</a:t>
            </a:r>
            <a:endParaRPr lang="en-ZA" sz="1400" dirty="0"/>
          </a:p>
        </p:txBody>
      </p:sp>
      <p:sp>
        <p:nvSpPr>
          <p:cNvPr id="19" name="Rounded Rectangle 18"/>
          <p:cNvSpPr/>
          <p:nvPr/>
        </p:nvSpPr>
        <p:spPr>
          <a:xfrm>
            <a:off x="755576" y="2168860"/>
            <a:ext cx="1872208" cy="60909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ZA" sz="1600" dirty="0" smtClean="0"/>
              <a:t>Deterministic Science</a:t>
            </a:r>
            <a:endParaRPr lang="en-ZA" sz="1600" dirty="0"/>
          </a:p>
        </p:txBody>
      </p:sp>
      <p:sp>
        <p:nvSpPr>
          <p:cNvPr id="20" name="Rounded Rectangle 19"/>
          <p:cNvSpPr/>
          <p:nvPr/>
        </p:nvSpPr>
        <p:spPr>
          <a:xfrm>
            <a:off x="6570222" y="5783536"/>
            <a:ext cx="1872208" cy="60909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ZA" sz="1600" dirty="0" smtClean="0"/>
              <a:t>Probabilistic Science</a:t>
            </a:r>
            <a:endParaRPr lang="en-ZA" sz="1600" dirty="0"/>
          </a:p>
        </p:txBody>
      </p:sp>
    </p:spTree>
    <p:extLst>
      <p:ext uri="{BB962C8B-B14F-4D97-AF65-F5344CB8AC3E}">
        <p14:creationId xmlns:p14="http://schemas.microsoft.com/office/powerpoint/2010/main" val="38923194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2510898"/>
            <a:ext cx="7920880" cy="352839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p:txBody>
          <a:bodyPr/>
          <a:lstStyle/>
          <a:p>
            <a:r>
              <a:rPr lang="en-ZA" dirty="0" smtClean="0"/>
              <a:t>The “FOURTH PARADIGM”</a:t>
            </a:r>
            <a:endParaRPr lang="en-Z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7275" y="548680"/>
            <a:ext cx="14097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350962" y="5597950"/>
            <a:ext cx="2860078" cy="338554"/>
          </a:xfrm>
          <a:prstGeom prst="rect">
            <a:avLst/>
          </a:prstGeom>
          <a:noFill/>
        </p:spPr>
        <p:txBody>
          <a:bodyPr wrap="none" rtlCol="0">
            <a:spAutoFit/>
          </a:bodyPr>
          <a:lstStyle/>
          <a:p>
            <a:r>
              <a:rPr lang="en-ZA" sz="1600" dirty="0" smtClean="0"/>
              <a:t>Increasing Data Set Size &gt;&gt;&gt;</a:t>
            </a:r>
            <a:endParaRPr lang="en-ZA" sz="1600" dirty="0"/>
          </a:p>
        </p:txBody>
      </p:sp>
      <p:sp>
        <p:nvSpPr>
          <p:cNvPr id="11" name="TextBox 10"/>
          <p:cNvSpPr txBox="1"/>
          <p:nvPr/>
        </p:nvSpPr>
        <p:spPr>
          <a:xfrm rot="16200000">
            <a:off x="-681832" y="4006666"/>
            <a:ext cx="3225563" cy="338554"/>
          </a:xfrm>
          <a:prstGeom prst="rect">
            <a:avLst/>
          </a:prstGeom>
          <a:noFill/>
        </p:spPr>
        <p:txBody>
          <a:bodyPr wrap="none" rtlCol="0">
            <a:spAutoFit/>
          </a:bodyPr>
          <a:lstStyle/>
          <a:p>
            <a:r>
              <a:rPr lang="en-ZA" sz="1600" dirty="0" smtClean="0"/>
              <a:t>Increasing Frequency of Use &gt;&gt;&gt;</a:t>
            </a:r>
            <a:endParaRPr lang="en-ZA" sz="1600" dirty="0"/>
          </a:p>
        </p:txBody>
      </p:sp>
      <p:sp>
        <p:nvSpPr>
          <p:cNvPr id="10" name="Oval 9"/>
          <p:cNvSpPr/>
          <p:nvPr/>
        </p:nvSpPr>
        <p:spPr>
          <a:xfrm>
            <a:off x="2123728" y="4455114"/>
            <a:ext cx="1872208" cy="10741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1600" dirty="0" smtClean="0"/>
              <a:t>Non-Issue</a:t>
            </a:r>
            <a:endParaRPr lang="en-ZA" sz="1600" dirty="0"/>
          </a:p>
        </p:txBody>
      </p:sp>
      <p:sp>
        <p:nvSpPr>
          <p:cNvPr id="13" name="Oval 12"/>
          <p:cNvSpPr/>
          <p:nvPr/>
        </p:nvSpPr>
        <p:spPr>
          <a:xfrm>
            <a:off x="2123728" y="2876879"/>
            <a:ext cx="1872208" cy="10741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1600" dirty="0" smtClean="0"/>
              <a:t>Optimisation/</a:t>
            </a:r>
          </a:p>
          <a:p>
            <a:pPr algn="ctr"/>
            <a:r>
              <a:rPr lang="en-ZA" sz="1600" dirty="0" smtClean="0"/>
              <a:t>Caching</a:t>
            </a:r>
            <a:endParaRPr lang="en-ZA" sz="1600" dirty="0"/>
          </a:p>
        </p:txBody>
      </p:sp>
      <p:sp>
        <p:nvSpPr>
          <p:cNvPr id="14" name="Oval 13"/>
          <p:cNvSpPr/>
          <p:nvPr/>
        </p:nvSpPr>
        <p:spPr>
          <a:xfrm>
            <a:off x="5442214" y="4461055"/>
            <a:ext cx="1872208" cy="10741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1600" dirty="0" smtClean="0"/>
              <a:t>Download/</a:t>
            </a:r>
          </a:p>
          <a:p>
            <a:pPr algn="ctr"/>
            <a:r>
              <a:rPr lang="en-ZA" sz="1600" dirty="0" smtClean="0"/>
              <a:t>Sub-setting</a:t>
            </a:r>
            <a:endParaRPr lang="en-ZA" sz="1600" dirty="0"/>
          </a:p>
        </p:txBody>
      </p:sp>
      <p:sp>
        <p:nvSpPr>
          <p:cNvPr id="15" name="Oval 14"/>
          <p:cNvSpPr/>
          <p:nvPr/>
        </p:nvSpPr>
        <p:spPr>
          <a:xfrm>
            <a:off x="5436096" y="2811253"/>
            <a:ext cx="1872208" cy="10741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ZA" sz="1600" dirty="0" smtClean="0"/>
              <a:t>???</a:t>
            </a:r>
            <a:endParaRPr lang="en-ZA" sz="1600" dirty="0"/>
          </a:p>
        </p:txBody>
      </p:sp>
      <p:cxnSp>
        <p:nvCxnSpPr>
          <p:cNvPr id="16" name="Straight Connector 15"/>
          <p:cNvCxnSpPr/>
          <p:nvPr/>
        </p:nvCxnSpPr>
        <p:spPr>
          <a:xfrm>
            <a:off x="1475656" y="4175943"/>
            <a:ext cx="64087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4680012" y="2798930"/>
            <a:ext cx="0" cy="2874379"/>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880170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ZA" dirty="0" smtClean="0"/>
              <a:t>A New Virtuous Circle?</a:t>
            </a:r>
            <a:endParaRPr lang="en-ZA"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618083186"/>
              </p:ext>
            </p:extLst>
          </p:nvPr>
        </p:nvGraphicFramePr>
        <p:xfrm>
          <a:off x="251520" y="1781817"/>
          <a:ext cx="8712967"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p:cNvGrpSpPr/>
          <p:nvPr/>
        </p:nvGrpSpPr>
        <p:grpSpPr>
          <a:xfrm>
            <a:off x="3854733" y="3293985"/>
            <a:ext cx="1446488" cy="1434534"/>
            <a:chOff x="3603212" y="200"/>
            <a:chExt cx="1434534" cy="1434534"/>
          </a:xfrm>
        </p:grpSpPr>
        <p:sp>
          <p:nvSpPr>
            <p:cNvPr id="10" name="Oval 9"/>
            <p:cNvSpPr/>
            <p:nvPr/>
          </p:nvSpPr>
          <p:spPr>
            <a:xfrm>
              <a:off x="3603212" y="200"/>
              <a:ext cx="1434534" cy="1434534"/>
            </a:xfrm>
            <a:prstGeom prst="ellipse">
              <a:avLst/>
            </a:prstGeom>
            <a:gradFill>
              <a:gsLst>
                <a:gs pos="0">
                  <a:srgbClr val="28482B"/>
                </a:gs>
                <a:gs pos="72000">
                  <a:schemeClr val="accent1">
                    <a:shade val="50000"/>
                    <a:hueOff val="0"/>
                    <a:satOff val="0"/>
                    <a:lumOff val="0"/>
                    <a:alphaOff val="0"/>
                    <a:tint val="90000"/>
                    <a:satMod val="135000"/>
                  </a:schemeClr>
                </a:gs>
                <a:gs pos="100000">
                  <a:schemeClr val="accent1">
                    <a:shade val="50000"/>
                    <a:hueOff val="0"/>
                    <a:satOff val="0"/>
                    <a:lumOff val="0"/>
                    <a:alphaOff val="0"/>
                    <a:tint val="80000"/>
                    <a:satMod val="155000"/>
                  </a:schemeClr>
                </a:gs>
              </a:gsLst>
            </a:grad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sp>
        <p:sp>
          <p:nvSpPr>
            <p:cNvPr id="11" name="Oval 4"/>
            <p:cNvSpPr/>
            <p:nvPr/>
          </p:nvSpPr>
          <p:spPr>
            <a:xfrm>
              <a:off x="3813295" y="210283"/>
              <a:ext cx="1014368" cy="1014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ZA" sz="1200" dirty="0" smtClean="0"/>
                <a:t>Infrastructure</a:t>
              </a:r>
              <a:endParaRPr lang="en-ZA" sz="1200" kern="1200" dirty="0"/>
            </a:p>
          </p:txBody>
        </p:sp>
      </p:grpSp>
    </p:spTree>
    <p:extLst>
      <p:ext uri="{BB962C8B-B14F-4D97-AF65-F5344CB8AC3E}">
        <p14:creationId xmlns:p14="http://schemas.microsoft.com/office/powerpoint/2010/main" val="33821501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Or Maybe a Virtuous SPIRAL …</a:t>
            </a:r>
            <a:endParaRPr lang="en-ZA" dirty="0"/>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endParaRPr lang="en-ZA"/>
          </a:p>
        </p:txBody>
      </p:sp>
      <p:sp>
        <p:nvSpPr>
          <p:cNvPr id="7" name="Freeform 6"/>
          <p:cNvSpPr/>
          <p:nvPr/>
        </p:nvSpPr>
        <p:spPr>
          <a:xfrm>
            <a:off x="971599" y="1584213"/>
            <a:ext cx="7735307" cy="3862430"/>
          </a:xfrm>
          <a:custGeom>
            <a:avLst/>
            <a:gdLst>
              <a:gd name="connsiteX0" fmla="*/ 1 w 8658310"/>
              <a:gd name="connsiteY0" fmla="*/ 3862430 h 3862430"/>
              <a:gd name="connsiteX1" fmla="*/ 7924801 w 8658310"/>
              <a:gd name="connsiteY1" fmla="*/ 3040796 h 3862430"/>
              <a:gd name="connsiteX2" fmla="*/ 1 w 8658310"/>
              <a:gd name="connsiteY2" fmla="*/ 2325178 h 3862430"/>
              <a:gd name="connsiteX3" fmla="*/ 7898297 w 8658310"/>
              <a:gd name="connsiteY3" fmla="*/ 1530048 h 3862430"/>
              <a:gd name="connsiteX4" fmla="*/ 1 w 8658310"/>
              <a:gd name="connsiteY4" fmla="*/ 867439 h 3862430"/>
              <a:gd name="connsiteX5" fmla="*/ 7898297 w 8658310"/>
              <a:gd name="connsiteY5" fmla="*/ 72309 h 3862430"/>
              <a:gd name="connsiteX6" fmla="*/ 7898297 w 8658310"/>
              <a:gd name="connsiteY6" fmla="*/ 85561 h 386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8310" h="3862430">
                <a:moveTo>
                  <a:pt x="1" y="3862430"/>
                </a:moveTo>
                <a:cubicBezTo>
                  <a:pt x="3962401" y="3579717"/>
                  <a:pt x="7924801" y="3297005"/>
                  <a:pt x="7924801" y="3040796"/>
                </a:cubicBezTo>
                <a:cubicBezTo>
                  <a:pt x="7924801" y="2784587"/>
                  <a:pt x="4418" y="2576969"/>
                  <a:pt x="1" y="2325178"/>
                </a:cubicBezTo>
                <a:cubicBezTo>
                  <a:pt x="-4416" y="2073387"/>
                  <a:pt x="7898297" y="1773004"/>
                  <a:pt x="7898297" y="1530048"/>
                </a:cubicBezTo>
                <a:cubicBezTo>
                  <a:pt x="7898297" y="1287092"/>
                  <a:pt x="1" y="1110395"/>
                  <a:pt x="1" y="867439"/>
                </a:cubicBezTo>
                <a:cubicBezTo>
                  <a:pt x="1" y="624483"/>
                  <a:pt x="6581914" y="202622"/>
                  <a:pt x="7898297" y="72309"/>
                </a:cubicBezTo>
                <a:cubicBezTo>
                  <a:pt x="9214680" y="-58004"/>
                  <a:pt x="8556488" y="13778"/>
                  <a:pt x="7898297" y="85561"/>
                </a:cubicBezTo>
              </a:path>
            </a:pathLst>
          </a:custGeom>
          <a:ln w="57150">
            <a:solidFill>
              <a:schemeClr val="accent5">
                <a:lumMod val="60000"/>
                <a:lumOff val="40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ZA"/>
          </a:p>
        </p:txBody>
      </p:sp>
      <p:grpSp>
        <p:nvGrpSpPr>
          <p:cNvPr id="4" name="Group 3"/>
          <p:cNvGrpSpPr/>
          <p:nvPr/>
        </p:nvGrpSpPr>
        <p:grpSpPr>
          <a:xfrm>
            <a:off x="7020272" y="4156464"/>
            <a:ext cx="1216752" cy="1216752"/>
            <a:chOff x="5227826" y="1075630"/>
            <a:chExt cx="1216752" cy="1216752"/>
          </a:xfrm>
        </p:grpSpPr>
        <p:sp>
          <p:nvSpPr>
            <p:cNvPr id="5" name="Oval 4"/>
            <p:cNvSpPr/>
            <p:nvPr/>
          </p:nvSpPr>
          <p:spPr>
            <a:xfrm>
              <a:off x="5227826" y="1075630"/>
              <a:ext cx="1216752" cy="1216752"/>
            </a:xfrm>
            <a:prstGeom prst="ellipse">
              <a:avLst/>
            </a:prstGeom>
          </p:spPr>
          <p:style>
            <a:lnRef idx="0">
              <a:schemeClr val="lt1">
                <a:hueOff val="0"/>
                <a:satOff val="0"/>
                <a:lumOff val="0"/>
                <a:alphaOff val="0"/>
              </a:schemeClr>
            </a:lnRef>
            <a:fillRef idx="3">
              <a:schemeClr val="accent2">
                <a:hueOff val="-37168"/>
                <a:satOff val="-9875"/>
                <a:lumOff val="-4020"/>
                <a:alphaOff val="0"/>
              </a:schemeClr>
            </a:fillRef>
            <a:effectRef idx="3">
              <a:schemeClr val="accent2">
                <a:hueOff val="-37168"/>
                <a:satOff val="-9875"/>
                <a:lumOff val="-4020"/>
                <a:alphaOff val="0"/>
              </a:schemeClr>
            </a:effectRef>
            <a:fontRef idx="minor">
              <a:schemeClr val="lt1"/>
            </a:fontRef>
          </p:style>
        </p:sp>
        <p:sp>
          <p:nvSpPr>
            <p:cNvPr id="6" name="Oval 4"/>
            <p:cNvSpPr/>
            <p:nvPr/>
          </p:nvSpPr>
          <p:spPr>
            <a:xfrm>
              <a:off x="5406015" y="1253819"/>
              <a:ext cx="860374" cy="860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ZA" sz="1600" kern="1200" dirty="0" smtClean="0"/>
                <a:t>Publish</a:t>
              </a:r>
              <a:endParaRPr lang="en-ZA" sz="1600" kern="1200" dirty="0"/>
            </a:p>
          </p:txBody>
        </p:sp>
      </p:grpSp>
      <p:grpSp>
        <p:nvGrpSpPr>
          <p:cNvPr id="8" name="Group 7"/>
          <p:cNvGrpSpPr/>
          <p:nvPr/>
        </p:nvGrpSpPr>
        <p:grpSpPr>
          <a:xfrm>
            <a:off x="5364088" y="4365104"/>
            <a:ext cx="1216752" cy="1216752"/>
            <a:chOff x="3748107" y="550"/>
            <a:chExt cx="1216752" cy="1216752"/>
          </a:xfrm>
        </p:grpSpPr>
        <p:sp>
          <p:nvSpPr>
            <p:cNvPr id="9" name="Oval 8"/>
            <p:cNvSpPr/>
            <p:nvPr/>
          </p:nvSpPr>
          <p:spPr>
            <a:xfrm>
              <a:off x="3748107" y="550"/>
              <a:ext cx="1216752" cy="1216752"/>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0" name="Oval 4"/>
            <p:cNvSpPr/>
            <p:nvPr/>
          </p:nvSpPr>
          <p:spPr>
            <a:xfrm>
              <a:off x="3926296" y="178739"/>
              <a:ext cx="860374" cy="860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ZA" sz="1600" kern="1200" dirty="0" smtClean="0"/>
                <a:t>Synthesize</a:t>
              </a:r>
              <a:endParaRPr lang="en-ZA" sz="1600" kern="1200" dirty="0"/>
            </a:p>
          </p:txBody>
        </p:sp>
      </p:grpSp>
      <p:grpSp>
        <p:nvGrpSpPr>
          <p:cNvPr id="11" name="Group 10"/>
          <p:cNvGrpSpPr/>
          <p:nvPr/>
        </p:nvGrpSpPr>
        <p:grpSpPr>
          <a:xfrm>
            <a:off x="3643280" y="4588512"/>
            <a:ext cx="1216752" cy="1216752"/>
            <a:chOff x="2268387" y="1075630"/>
            <a:chExt cx="1216752" cy="1216752"/>
          </a:xfrm>
        </p:grpSpPr>
        <p:sp>
          <p:nvSpPr>
            <p:cNvPr id="12" name="Oval 11"/>
            <p:cNvSpPr/>
            <p:nvPr/>
          </p:nvSpPr>
          <p:spPr>
            <a:xfrm>
              <a:off x="2268387" y="1075630"/>
              <a:ext cx="1216752" cy="1216752"/>
            </a:xfrm>
            <a:prstGeom prst="ellipse">
              <a:avLst/>
            </a:prstGeom>
          </p:spPr>
          <p:style>
            <a:lnRef idx="0">
              <a:schemeClr val="lt1">
                <a:hueOff val="0"/>
                <a:satOff val="0"/>
                <a:lumOff val="0"/>
                <a:alphaOff val="0"/>
              </a:schemeClr>
            </a:lnRef>
            <a:fillRef idx="3">
              <a:schemeClr val="accent2">
                <a:hueOff val="-148672"/>
                <a:satOff val="-39502"/>
                <a:lumOff val="-16079"/>
                <a:alphaOff val="0"/>
              </a:schemeClr>
            </a:fillRef>
            <a:effectRef idx="3">
              <a:schemeClr val="accent2">
                <a:hueOff val="-148672"/>
                <a:satOff val="-39502"/>
                <a:lumOff val="-16079"/>
                <a:alphaOff val="0"/>
              </a:schemeClr>
            </a:effectRef>
            <a:fontRef idx="minor">
              <a:schemeClr val="lt1"/>
            </a:fontRef>
          </p:style>
        </p:sp>
        <p:sp>
          <p:nvSpPr>
            <p:cNvPr id="13" name="Oval 4"/>
            <p:cNvSpPr/>
            <p:nvPr/>
          </p:nvSpPr>
          <p:spPr>
            <a:xfrm>
              <a:off x="2446576" y="1253819"/>
              <a:ext cx="860374" cy="860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ZA" sz="1600" kern="1200" dirty="0" err="1" smtClean="0"/>
                <a:t>Analyze</a:t>
              </a:r>
              <a:endParaRPr lang="en-ZA" sz="1600" kern="1200" dirty="0"/>
            </a:p>
          </p:txBody>
        </p:sp>
      </p:grpSp>
      <p:grpSp>
        <p:nvGrpSpPr>
          <p:cNvPr id="14" name="Group 13"/>
          <p:cNvGrpSpPr/>
          <p:nvPr/>
        </p:nvGrpSpPr>
        <p:grpSpPr>
          <a:xfrm>
            <a:off x="1987096" y="4725144"/>
            <a:ext cx="1216752" cy="1216752"/>
            <a:chOff x="2833590" y="2815144"/>
            <a:chExt cx="1216752" cy="1216752"/>
          </a:xfrm>
        </p:grpSpPr>
        <p:sp>
          <p:nvSpPr>
            <p:cNvPr id="15" name="Oval 14"/>
            <p:cNvSpPr/>
            <p:nvPr/>
          </p:nvSpPr>
          <p:spPr>
            <a:xfrm>
              <a:off x="2833590" y="2815144"/>
              <a:ext cx="1216752" cy="1216752"/>
            </a:xfrm>
            <a:prstGeom prst="ellipse">
              <a:avLst/>
            </a:prstGeom>
          </p:spPr>
          <p:style>
            <a:lnRef idx="0">
              <a:schemeClr val="lt1">
                <a:hueOff val="0"/>
                <a:satOff val="0"/>
                <a:lumOff val="0"/>
                <a:alphaOff val="0"/>
              </a:schemeClr>
            </a:lnRef>
            <a:fillRef idx="3">
              <a:schemeClr val="accent2">
                <a:hueOff val="-111504"/>
                <a:satOff val="-29626"/>
                <a:lumOff val="-12059"/>
                <a:alphaOff val="0"/>
              </a:schemeClr>
            </a:fillRef>
            <a:effectRef idx="3">
              <a:schemeClr val="accent2">
                <a:hueOff val="-111504"/>
                <a:satOff val="-29626"/>
                <a:lumOff val="-12059"/>
                <a:alphaOff val="0"/>
              </a:schemeClr>
            </a:effectRef>
            <a:fontRef idx="minor">
              <a:schemeClr val="lt1"/>
            </a:fontRef>
          </p:style>
        </p:sp>
        <p:sp>
          <p:nvSpPr>
            <p:cNvPr id="16" name="Oval 4"/>
            <p:cNvSpPr/>
            <p:nvPr/>
          </p:nvSpPr>
          <p:spPr>
            <a:xfrm>
              <a:off x="3011779" y="2993333"/>
              <a:ext cx="860374" cy="860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ZA" sz="1600" kern="1200" dirty="0" smtClean="0"/>
                <a:t>Collate/</a:t>
              </a:r>
            </a:p>
            <a:p>
              <a:pPr lvl="0" algn="ctr" defTabSz="711200">
                <a:lnSpc>
                  <a:spcPct val="90000"/>
                </a:lnSpc>
                <a:spcBef>
                  <a:spcPct val="0"/>
                </a:spcBef>
                <a:spcAft>
                  <a:spcPct val="35000"/>
                </a:spcAft>
              </a:pPr>
              <a:r>
                <a:rPr lang="en-ZA" sz="1600" kern="1200" dirty="0" smtClean="0"/>
                <a:t>Mediate</a:t>
              </a:r>
              <a:endParaRPr lang="en-ZA" sz="1600" kern="1200" dirty="0"/>
            </a:p>
          </p:txBody>
        </p:sp>
      </p:grpSp>
      <p:grpSp>
        <p:nvGrpSpPr>
          <p:cNvPr id="17" name="Group 16"/>
          <p:cNvGrpSpPr/>
          <p:nvPr/>
        </p:nvGrpSpPr>
        <p:grpSpPr>
          <a:xfrm>
            <a:off x="363223" y="4849018"/>
            <a:ext cx="1216752" cy="1216752"/>
            <a:chOff x="4662624" y="2815144"/>
            <a:chExt cx="1216752" cy="1216752"/>
          </a:xfrm>
        </p:grpSpPr>
        <p:sp>
          <p:nvSpPr>
            <p:cNvPr id="18" name="Oval 17"/>
            <p:cNvSpPr/>
            <p:nvPr/>
          </p:nvSpPr>
          <p:spPr>
            <a:xfrm>
              <a:off x="4662624" y="2815144"/>
              <a:ext cx="1216752" cy="1216752"/>
            </a:xfrm>
            <a:prstGeom prst="ellipse">
              <a:avLst/>
            </a:prstGeom>
          </p:spPr>
          <p:style>
            <a:lnRef idx="0">
              <a:schemeClr val="lt1">
                <a:hueOff val="0"/>
                <a:satOff val="0"/>
                <a:lumOff val="0"/>
                <a:alphaOff val="0"/>
              </a:schemeClr>
            </a:lnRef>
            <a:fillRef idx="3">
              <a:schemeClr val="accent2">
                <a:hueOff val="-74336"/>
                <a:satOff val="-19751"/>
                <a:lumOff val="-8040"/>
                <a:alphaOff val="0"/>
              </a:schemeClr>
            </a:fillRef>
            <a:effectRef idx="3">
              <a:schemeClr val="accent2">
                <a:hueOff val="-74336"/>
                <a:satOff val="-19751"/>
                <a:lumOff val="-8040"/>
                <a:alphaOff val="0"/>
              </a:schemeClr>
            </a:effectRef>
            <a:fontRef idx="minor">
              <a:schemeClr val="lt1"/>
            </a:fontRef>
          </p:style>
        </p:sp>
        <p:sp>
          <p:nvSpPr>
            <p:cNvPr id="19" name="Oval 4"/>
            <p:cNvSpPr/>
            <p:nvPr/>
          </p:nvSpPr>
          <p:spPr>
            <a:xfrm>
              <a:off x="4840813" y="2993333"/>
              <a:ext cx="860374" cy="860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ZA" sz="1600" kern="1200" dirty="0" smtClean="0"/>
                <a:t>Discover</a:t>
              </a:r>
              <a:endParaRPr lang="en-ZA" sz="1600" kern="1200" dirty="0"/>
            </a:p>
          </p:txBody>
        </p:sp>
      </p:grpSp>
      <p:sp>
        <p:nvSpPr>
          <p:cNvPr id="20" name="TextBox 19"/>
          <p:cNvSpPr txBox="1"/>
          <p:nvPr/>
        </p:nvSpPr>
        <p:spPr>
          <a:xfrm>
            <a:off x="2987824" y="6156012"/>
            <a:ext cx="3100529" cy="369332"/>
          </a:xfrm>
          <a:prstGeom prst="rect">
            <a:avLst/>
          </a:prstGeom>
          <a:noFill/>
        </p:spPr>
        <p:txBody>
          <a:bodyPr wrap="none" rtlCol="0">
            <a:spAutoFit/>
          </a:bodyPr>
          <a:lstStyle/>
          <a:p>
            <a:r>
              <a:rPr lang="en-ZA" dirty="0" smtClean="0"/>
              <a:t>Increasing Semantic Linkages &gt;&gt;&gt;</a:t>
            </a:r>
            <a:endParaRPr lang="en-ZA" dirty="0"/>
          </a:p>
        </p:txBody>
      </p:sp>
      <p:sp>
        <p:nvSpPr>
          <p:cNvPr id="21" name="TextBox 20"/>
          <p:cNvSpPr txBox="1"/>
          <p:nvPr/>
        </p:nvSpPr>
        <p:spPr>
          <a:xfrm rot="16200000">
            <a:off x="6899873" y="3381517"/>
            <a:ext cx="3614066" cy="369332"/>
          </a:xfrm>
          <a:prstGeom prst="rect">
            <a:avLst/>
          </a:prstGeom>
          <a:noFill/>
        </p:spPr>
        <p:txBody>
          <a:bodyPr wrap="none" rtlCol="0">
            <a:spAutoFit/>
          </a:bodyPr>
          <a:lstStyle/>
          <a:p>
            <a:r>
              <a:rPr lang="en-ZA" dirty="0" smtClean="0"/>
              <a:t>Increasing  Value to the Community  &gt;&gt;&gt;</a:t>
            </a:r>
            <a:endParaRPr lang="en-ZA" dirty="0"/>
          </a:p>
        </p:txBody>
      </p:sp>
    </p:spTree>
    <p:extLst>
      <p:ext uri="{BB962C8B-B14F-4D97-AF65-F5344CB8AC3E}">
        <p14:creationId xmlns:p14="http://schemas.microsoft.com/office/powerpoint/2010/main" val="3492318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smtClean="0"/>
              <a:t>CHallenges</a:t>
            </a:r>
            <a:endParaRPr lang="en-ZA" dirty="0"/>
          </a:p>
        </p:txBody>
      </p:sp>
      <p:sp>
        <p:nvSpPr>
          <p:cNvPr id="3" name="Content Placeholder 2"/>
          <p:cNvSpPr>
            <a:spLocks noGrp="1"/>
          </p:cNvSpPr>
          <p:nvPr>
            <p:ph sz="quarter" idx="4294967295"/>
          </p:nvPr>
        </p:nvSpPr>
        <p:spPr>
          <a:xfrm>
            <a:off x="609600" y="2149515"/>
            <a:ext cx="7924800" cy="4114800"/>
          </a:xfrm>
          <a:prstGeom prst="rect">
            <a:avLst/>
          </a:prstGeom>
        </p:spPr>
        <p:txBody>
          <a:bodyPr/>
          <a:lstStyle/>
          <a:p>
            <a:r>
              <a:rPr lang="en-ZA" dirty="0" smtClean="0"/>
              <a:t>Describing the World’s Data</a:t>
            </a:r>
          </a:p>
          <a:p>
            <a:r>
              <a:rPr lang="en-ZA" dirty="0" smtClean="0"/>
              <a:t>Schema and Interoperability</a:t>
            </a:r>
          </a:p>
          <a:p>
            <a:r>
              <a:rPr lang="en-ZA" dirty="0" smtClean="0"/>
              <a:t>Self-Maintaining Semantic Web</a:t>
            </a:r>
          </a:p>
          <a:p>
            <a:pPr lvl="1"/>
            <a:r>
              <a:rPr lang="en-ZA" dirty="0" smtClean="0"/>
              <a:t>Mediation</a:t>
            </a:r>
          </a:p>
          <a:p>
            <a:r>
              <a:rPr lang="en-ZA" dirty="0" smtClean="0"/>
              <a:t>Petabytes of Data</a:t>
            </a:r>
          </a:p>
          <a:p>
            <a:r>
              <a:rPr lang="en-ZA" dirty="0" smtClean="0"/>
              <a:t>Optimisation</a:t>
            </a:r>
            <a:endParaRPr lang="en-ZA" dirty="0"/>
          </a:p>
          <a:p>
            <a:pPr lvl="1"/>
            <a:r>
              <a:rPr lang="en-ZA" dirty="0" smtClean="0"/>
              <a:t>Centralisation, Caching, and Distribution</a:t>
            </a:r>
          </a:p>
          <a:p>
            <a:pPr lvl="1"/>
            <a:r>
              <a:rPr lang="en-ZA" dirty="0" smtClean="0"/>
              <a:t>Parallel and Distributed Computing</a:t>
            </a:r>
          </a:p>
          <a:p>
            <a:pPr lvl="1"/>
            <a:r>
              <a:rPr lang="en-ZA" dirty="0" smtClean="0"/>
              <a:t>Meta-data redundancy</a:t>
            </a:r>
          </a:p>
          <a:p>
            <a:r>
              <a:rPr lang="en-ZA" dirty="0" smtClean="0"/>
              <a:t>Visualisation and Conceptualisation of Massive, Multidimensional Meta-Data and Data</a:t>
            </a:r>
            <a:endParaRPr lang="en-ZA" dirty="0"/>
          </a:p>
        </p:txBody>
      </p:sp>
    </p:spTree>
    <p:extLst>
      <p:ext uri="{BB962C8B-B14F-4D97-AF65-F5344CB8AC3E}">
        <p14:creationId xmlns:p14="http://schemas.microsoft.com/office/powerpoint/2010/main" val="36563082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DATA VISUALISATION: SOME EXAMPLES</a:t>
            </a:r>
            <a:endParaRPr lang="en-ZA" dirty="0"/>
          </a:p>
        </p:txBody>
      </p:sp>
      <p:pic>
        <p:nvPicPr>
          <p:cNvPr id="2050" name="Picture 2" descr="what_is_visualiz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231867"/>
            <a:ext cx="7704856" cy="3852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63888" y="6237312"/>
            <a:ext cx="2020105" cy="369332"/>
          </a:xfrm>
          <a:prstGeom prst="rect">
            <a:avLst/>
          </a:prstGeom>
        </p:spPr>
        <p:txBody>
          <a:bodyPr wrap="none">
            <a:spAutoFit/>
          </a:bodyPr>
          <a:lstStyle/>
          <a:p>
            <a:r>
              <a:rPr lang="en-ZA" dirty="0"/>
              <a:t>http://infosthetics.com</a:t>
            </a:r>
          </a:p>
        </p:txBody>
      </p:sp>
    </p:spTree>
    <p:extLst>
      <p:ext uri="{BB962C8B-B14F-4D97-AF65-F5344CB8AC3E}">
        <p14:creationId xmlns:p14="http://schemas.microsoft.com/office/powerpoint/2010/main" val="27024294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LINKED GEOSPATIAL DATA</a:t>
            </a:r>
            <a:endParaRPr lang="en-ZA"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38309"/>
            <a:ext cx="7920880" cy="414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99792" y="6165304"/>
            <a:ext cx="3685624" cy="369332"/>
          </a:xfrm>
          <a:prstGeom prst="rect">
            <a:avLst/>
          </a:prstGeom>
        </p:spPr>
        <p:txBody>
          <a:bodyPr wrap="none">
            <a:spAutoFit/>
          </a:bodyPr>
          <a:lstStyle/>
          <a:p>
            <a:r>
              <a:rPr lang="en-ZA" dirty="0"/>
              <a:t>WIKILEAKS – 250,000 Diplomatic Cables</a:t>
            </a:r>
          </a:p>
        </p:txBody>
      </p:sp>
    </p:spTree>
    <p:extLst>
      <p:ext uri="{BB962C8B-B14F-4D97-AF65-F5344CB8AC3E}">
        <p14:creationId xmlns:p14="http://schemas.microsoft.com/office/powerpoint/2010/main" val="1740138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SIR ROBERT PEEL (1788-1850)</a:t>
            </a:r>
            <a:endParaRPr lang="en-ZA" dirty="0"/>
          </a:p>
        </p:txBody>
      </p:sp>
      <p:sp>
        <p:nvSpPr>
          <p:cNvPr id="3" name="Content Placeholder 2"/>
          <p:cNvSpPr>
            <a:spLocks noGrp="1"/>
          </p:cNvSpPr>
          <p:nvPr>
            <p:ph sz="quarter" idx="4294967295"/>
          </p:nvPr>
        </p:nvSpPr>
        <p:spPr>
          <a:xfrm>
            <a:off x="609600" y="1988840"/>
            <a:ext cx="7562800" cy="3726160"/>
          </a:xfrm>
          <a:prstGeom prst="rect">
            <a:avLst/>
          </a:prstGeom>
        </p:spPr>
        <p:txBody>
          <a:bodyPr>
            <a:normAutofit fontScale="92500"/>
          </a:bodyPr>
          <a:lstStyle/>
          <a:p>
            <a:pPr marL="0" indent="0">
              <a:buNone/>
            </a:pPr>
            <a:r>
              <a:rPr lang="en-ZA" dirty="0"/>
              <a:t>The British Government, after investing £ 20,000 in the Difference Engine project, was treated to a demo.</a:t>
            </a:r>
          </a:p>
          <a:p>
            <a:pPr marL="0" indent="0">
              <a:buNone/>
            </a:pPr>
            <a:endParaRPr lang="en-ZA" dirty="0"/>
          </a:p>
          <a:p>
            <a:pPr marL="0" indent="0" algn="ctr">
              <a:buNone/>
            </a:pPr>
            <a:r>
              <a:rPr lang="en-ZA" sz="4800" dirty="0"/>
              <a:t>“</a:t>
            </a:r>
            <a:r>
              <a:rPr lang="en-ZA" sz="4800" b="1" dirty="0"/>
              <a:t>Can you set the machine to calculate the time at which it will be of some use???”</a:t>
            </a:r>
          </a:p>
          <a:p>
            <a:endParaRPr lang="en-ZA" dirty="0"/>
          </a:p>
        </p:txBody>
      </p:sp>
      <p:pic>
        <p:nvPicPr>
          <p:cNvPr id="7170" name="Picture 2" descr="http://upload.wikimedia.org/wikipedia/commons/thumb/d/d0/Robert_Peel.jpg/225px-Robert_Peel.jpg">
            <a:hlinkClick r:id="rId2" tooltip="Robert Peel"/>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39" r="8403" b="10292"/>
          <a:stretch/>
        </p:blipFill>
        <p:spPr bwMode="auto">
          <a:xfrm>
            <a:off x="7470322" y="548680"/>
            <a:ext cx="1152128"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6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   CREATION OF TREES AND DENDOGRAMS</a:t>
            </a:r>
            <a:endParaRPr lang="en-Z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55995"/>
            <a:ext cx="7200800" cy="412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81922" y="6340678"/>
            <a:ext cx="3380156" cy="369332"/>
          </a:xfrm>
          <a:prstGeom prst="rect">
            <a:avLst/>
          </a:prstGeom>
          <a:noFill/>
        </p:spPr>
        <p:txBody>
          <a:bodyPr wrap="none" rtlCol="0">
            <a:spAutoFit/>
          </a:bodyPr>
          <a:lstStyle/>
          <a:p>
            <a:r>
              <a:rPr lang="en-ZA" dirty="0" smtClean="0"/>
              <a:t>GENAEOLOGY OF POP AND ROCK </a:t>
            </a:r>
            <a:endParaRPr lang="en-ZA" dirty="0"/>
          </a:p>
        </p:txBody>
      </p:sp>
    </p:spTree>
    <p:extLst>
      <p:ext uri="{BB962C8B-B14F-4D97-AF65-F5344CB8AC3E}">
        <p14:creationId xmlns:p14="http://schemas.microsoft.com/office/powerpoint/2010/main" val="7365179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CLUSTERING OF TEMPORAL CYCLES</a:t>
            </a:r>
            <a:endParaRPr lang="en-ZA"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022"/>
          <a:stretch/>
        </p:blipFill>
        <p:spPr bwMode="auto">
          <a:xfrm>
            <a:off x="683568" y="2057172"/>
            <a:ext cx="7776864" cy="39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40784" y="6196662"/>
            <a:ext cx="3531416" cy="369332"/>
          </a:xfrm>
          <a:prstGeom prst="rect">
            <a:avLst/>
          </a:prstGeom>
          <a:noFill/>
        </p:spPr>
        <p:txBody>
          <a:bodyPr wrap="none" rtlCol="0">
            <a:spAutoFit/>
          </a:bodyPr>
          <a:lstStyle/>
          <a:p>
            <a:r>
              <a:rPr lang="en-ZA" dirty="0" smtClean="0"/>
              <a:t>US PGA TOUR DOMINATION CYCLES</a:t>
            </a:r>
            <a:endParaRPr lang="en-ZA" dirty="0"/>
          </a:p>
        </p:txBody>
      </p:sp>
    </p:spTree>
    <p:extLst>
      <p:ext uri="{BB962C8B-B14F-4D97-AF65-F5344CB8AC3E}">
        <p14:creationId xmlns:p14="http://schemas.microsoft.com/office/powerpoint/2010/main" val="14918860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TEMPORAL AND SPATIAL DATA PRESENTATION</a:t>
            </a:r>
            <a:endParaRPr lang="en-ZA"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792"/>
          <a:stretch/>
        </p:blipFill>
        <p:spPr bwMode="auto">
          <a:xfrm>
            <a:off x="611560" y="2014660"/>
            <a:ext cx="7920880" cy="406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6247" y="6237312"/>
            <a:ext cx="3391506" cy="369332"/>
          </a:xfrm>
          <a:prstGeom prst="rect">
            <a:avLst/>
          </a:prstGeom>
          <a:noFill/>
        </p:spPr>
        <p:txBody>
          <a:bodyPr wrap="none" rtlCol="0">
            <a:spAutoFit/>
          </a:bodyPr>
          <a:lstStyle/>
          <a:p>
            <a:r>
              <a:rPr lang="en-ZA" dirty="0" smtClean="0"/>
              <a:t>LONG-TERM HURRICANE ACTIVITY</a:t>
            </a:r>
            <a:endParaRPr lang="en-ZA" dirty="0"/>
          </a:p>
        </p:txBody>
      </p:sp>
    </p:spTree>
    <p:extLst>
      <p:ext uri="{BB962C8B-B14F-4D97-AF65-F5344CB8AC3E}">
        <p14:creationId xmlns:p14="http://schemas.microsoft.com/office/powerpoint/2010/main" val="33747460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Direct Volume Rendering</a:t>
            </a:r>
            <a:endParaRPr lang="en-ZA" dirty="0"/>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8095"/>
          <a:stretch/>
        </p:blipFill>
        <p:spPr bwMode="auto">
          <a:xfrm>
            <a:off x="683568" y="2078850"/>
            <a:ext cx="240025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00" y="2654914"/>
            <a:ext cx="2383954" cy="222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610"/>
          <a:stretch/>
        </p:blipFill>
        <p:spPr bwMode="auto">
          <a:xfrm>
            <a:off x="4572000" y="3374994"/>
            <a:ext cx="2263351" cy="223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4023066"/>
            <a:ext cx="2333040" cy="223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56833" y="6237312"/>
            <a:ext cx="4030334" cy="369332"/>
          </a:xfrm>
          <a:prstGeom prst="rect">
            <a:avLst/>
          </a:prstGeom>
        </p:spPr>
        <p:txBody>
          <a:bodyPr wrap="none">
            <a:spAutoFit/>
          </a:bodyPr>
          <a:lstStyle/>
          <a:p>
            <a:r>
              <a:rPr lang="en-ZA" dirty="0"/>
              <a:t>http://www.sci.utah.edu/~cscheid/pubs/dvr.pdf</a:t>
            </a:r>
          </a:p>
        </p:txBody>
      </p:sp>
    </p:spTree>
    <p:extLst>
      <p:ext uri="{BB962C8B-B14F-4D97-AF65-F5344CB8AC3E}">
        <p14:creationId xmlns:p14="http://schemas.microsoft.com/office/powerpoint/2010/main" val="182203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ZA" dirty="0" smtClean="0"/>
              <a:t>Meta-Data Research Questions</a:t>
            </a:r>
            <a:endParaRPr lang="en-ZA" dirty="0"/>
          </a:p>
        </p:txBody>
      </p:sp>
      <p:sp>
        <p:nvSpPr>
          <p:cNvPr id="3" name="Title 2"/>
          <p:cNvSpPr>
            <a:spLocks noGrp="1"/>
          </p:cNvSpPr>
          <p:nvPr>
            <p:ph type="ctrTitle"/>
          </p:nvPr>
        </p:nvSpPr>
        <p:spPr/>
        <p:txBody>
          <a:bodyPr/>
          <a:lstStyle/>
          <a:p>
            <a:r>
              <a:rPr lang="en-ZA" dirty="0" smtClean="0"/>
              <a:t>PART 5</a:t>
            </a:r>
            <a:br>
              <a:rPr lang="en-ZA" dirty="0" smtClean="0"/>
            </a:br>
            <a:r>
              <a:rPr lang="en-ZA" dirty="0" smtClean="0"/>
              <a:t>IMMEDIATE</a:t>
            </a:r>
            <a:br>
              <a:rPr lang="en-ZA" dirty="0" smtClean="0"/>
            </a:br>
            <a:r>
              <a:rPr lang="en-ZA" dirty="0" smtClean="0"/>
              <a:t>PRACTICALITIES</a:t>
            </a:r>
            <a:endParaRPr lang="en-ZA" dirty="0"/>
          </a:p>
        </p:txBody>
      </p:sp>
    </p:spTree>
    <p:extLst>
      <p:ext uri="{BB962C8B-B14F-4D97-AF65-F5344CB8AC3E}">
        <p14:creationId xmlns:p14="http://schemas.microsoft.com/office/powerpoint/2010/main" val="14198041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6535" y="1773089"/>
            <a:ext cx="8460940" cy="475262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ZA" dirty="0"/>
          </a:p>
        </p:txBody>
      </p:sp>
      <p:sp>
        <p:nvSpPr>
          <p:cNvPr id="17" name="TextBox 16"/>
          <p:cNvSpPr txBox="1"/>
          <p:nvPr/>
        </p:nvSpPr>
        <p:spPr>
          <a:xfrm rot="16200000">
            <a:off x="-71724" y="3223215"/>
            <a:ext cx="1972461" cy="408985"/>
          </a:xfrm>
          <a:prstGeom prst="rect">
            <a:avLst/>
          </a:prstGeom>
          <a:noFill/>
        </p:spPr>
        <p:txBody>
          <a:bodyPr wrap="none" rtlCol="0">
            <a:spAutoFit/>
          </a:bodyPr>
          <a:lstStyle/>
          <a:p>
            <a:r>
              <a:rPr lang="en-ZA" dirty="0" smtClean="0"/>
              <a:t>Increasing  Value </a:t>
            </a:r>
            <a:r>
              <a:rPr lang="en-ZA" dirty="0" smtClean="0">
                <a:sym typeface="Wingdings" pitchFamily="2" charset="2"/>
              </a:rPr>
              <a:t></a:t>
            </a:r>
            <a:endParaRPr lang="en-ZA" dirty="0"/>
          </a:p>
        </p:txBody>
      </p:sp>
      <p:sp>
        <p:nvSpPr>
          <p:cNvPr id="18" name="TextBox 17"/>
          <p:cNvSpPr txBox="1"/>
          <p:nvPr/>
        </p:nvSpPr>
        <p:spPr>
          <a:xfrm>
            <a:off x="3363945" y="5983776"/>
            <a:ext cx="2323969" cy="356626"/>
          </a:xfrm>
          <a:prstGeom prst="rect">
            <a:avLst/>
          </a:prstGeom>
          <a:noFill/>
        </p:spPr>
        <p:txBody>
          <a:bodyPr wrap="none" rtlCol="0">
            <a:spAutoFit/>
          </a:bodyPr>
          <a:lstStyle/>
          <a:p>
            <a:r>
              <a:rPr lang="en-ZA" dirty="0" smtClean="0"/>
              <a:t>Increasing Linkages</a:t>
            </a:r>
            <a:r>
              <a:rPr lang="en-ZA" dirty="0" smtClean="0">
                <a:sym typeface="Wingdings" pitchFamily="2" charset="2"/>
              </a:rPr>
              <a:t></a:t>
            </a:r>
            <a:endParaRPr lang="en-ZA" dirty="0"/>
          </a:p>
        </p:txBody>
      </p:sp>
      <p:sp>
        <p:nvSpPr>
          <p:cNvPr id="19" name="Freeform 18"/>
          <p:cNvSpPr/>
          <p:nvPr/>
        </p:nvSpPr>
        <p:spPr>
          <a:xfrm>
            <a:off x="1184422" y="2459821"/>
            <a:ext cx="7438036" cy="3847880"/>
          </a:xfrm>
          <a:custGeom>
            <a:avLst/>
            <a:gdLst>
              <a:gd name="connsiteX0" fmla="*/ 0 w 6716889"/>
              <a:gd name="connsiteY0" fmla="*/ 0 h 3984978"/>
              <a:gd name="connsiteX1" fmla="*/ 2619022 w 6716889"/>
              <a:gd name="connsiteY1" fmla="*/ 2562578 h 3984978"/>
              <a:gd name="connsiteX2" fmla="*/ 6716889 w 6716889"/>
              <a:gd name="connsiteY2" fmla="*/ 3984978 h 3984978"/>
              <a:gd name="connsiteX3" fmla="*/ 6716889 w 6716889"/>
              <a:gd name="connsiteY3" fmla="*/ 3984978 h 3984978"/>
            </a:gdLst>
            <a:ahLst/>
            <a:cxnLst>
              <a:cxn ang="0">
                <a:pos x="connsiteX0" y="connsiteY0"/>
              </a:cxn>
              <a:cxn ang="0">
                <a:pos x="connsiteX1" y="connsiteY1"/>
              </a:cxn>
              <a:cxn ang="0">
                <a:pos x="connsiteX2" y="connsiteY2"/>
              </a:cxn>
              <a:cxn ang="0">
                <a:pos x="connsiteX3" y="connsiteY3"/>
              </a:cxn>
            </a:cxnLst>
            <a:rect l="l" t="t" r="r" b="b"/>
            <a:pathLst>
              <a:path w="6716889" h="3984978">
                <a:moveTo>
                  <a:pt x="0" y="0"/>
                </a:moveTo>
                <a:cubicBezTo>
                  <a:pt x="749770" y="949207"/>
                  <a:pt x="1499541" y="1898415"/>
                  <a:pt x="2619022" y="2562578"/>
                </a:cubicBezTo>
                <a:cubicBezTo>
                  <a:pt x="3738503" y="3226741"/>
                  <a:pt x="6716889" y="3984978"/>
                  <a:pt x="6716889" y="3984978"/>
                </a:cubicBezTo>
                <a:lnTo>
                  <a:pt x="6716889" y="3984978"/>
                </a:lnTo>
              </a:path>
            </a:pathLst>
          </a:cu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solidFill>
                <a:srgbClr val="C00000"/>
              </a:solidFill>
            </a:endParaRPr>
          </a:p>
        </p:txBody>
      </p:sp>
      <p:sp>
        <p:nvSpPr>
          <p:cNvPr id="20" name="TextBox 19"/>
          <p:cNvSpPr txBox="1"/>
          <p:nvPr/>
        </p:nvSpPr>
        <p:spPr>
          <a:xfrm>
            <a:off x="1571183" y="2557928"/>
            <a:ext cx="1283757" cy="713251"/>
          </a:xfrm>
          <a:prstGeom prst="rect">
            <a:avLst/>
          </a:prstGeom>
          <a:noFill/>
          <a:ln>
            <a:solidFill>
              <a:schemeClr val="tx2">
                <a:lumMod val="60000"/>
                <a:lumOff val="40000"/>
              </a:schemeClr>
            </a:solidFill>
          </a:ln>
        </p:spPr>
        <p:txBody>
          <a:bodyPr wrap="none" rtlCol="0">
            <a:spAutoFit/>
          </a:bodyPr>
          <a:lstStyle/>
          <a:p>
            <a:pPr algn="r"/>
            <a:r>
              <a:rPr lang="en-ZA" sz="1400" dirty="0" smtClean="0">
                <a:solidFill>
                  <a:srgbClr val="C00000"/>
                </a:solidFill>
              </a:rPr>
              <a:t>Probability that</a:t>
            </a:r>
          </a:p>
          <a:p>
            <a:pPr algn="r"/>
            <a:r>
              <a:rPr lang="en-ZA" sz="1400" dirty="0" smtClean="0">
                <a:solidFill>
                  <a:srgbClr val="C00000"/>
                </a:solidFill>
              </a:rPr>
              <a:t> result will </a:t>
            </a:r>
          </a:p>
          <a:p>
            <a:pPr algn="r"/>
            <a:r>
              <a:rPr lang="en-ZA" sz="1400" dirty="0" smtClean="0">
                <a:solidFill>
                  <a:srgbClr val="C00000"/>
                </a:solidFill>
              </a:rPr>
              <a:t>be useful</a:t>
            </a:r>
          </a:p>
        </p:txBody>
      </p:sp>
      <p:sp>
        <p:nvSpPr>
          <p:cNvPr id="21" name="Freeform 20"/>
          <p:cNvSpPr/>
          <p:nvPr/>
        </p:nvSpPr>
        <p:spPr>
          <a:xfrm flipH="1">
            <a:off x="1190671" y="2487071"/>
            <a:ext cx="7438036" cy="3847880"/>
          </a:xfrm>
          <a:custGeom>
            <a:avLst/>
            <a:gdLst>
              <a:gd name="connsiteX0" fmla="*/ 0 w 6716889"/>
              <a:gd name="connsiteY0" fmla="*/ 0 h 3984978"/>
              <a:gd name="connsiteX1" fmla="*/ 2619022 w 6716889"/>
              <a:gd name="connsiteY1" fmla="*/ 2562578 h 3984978"/>
              <a:gd name="connsiteX2" fmla="*/ 6716889 w 6716889"/>
              <a:gd name="connsiteY2" fmla="*/ 3984978 h 3984978"/>
              <a:gd name="connsiteX3" fmla="*/ 6716889 w 6716889"/>
              <a:gd name="connsiteY3" fmla="*/ 3984978 h 3984978"/>
            </a:gdLst>
            <a:ahLst/>
            <a:cxnLst>
              <a:cxn ang="0">
                <a:pos x="connsiteX0" y="connsiteY0"/>
              </a:cxn>
              <a:cxn ang="0">
                <a:pos x="connsiteX1" y="connsiteY1"/>
              </a:cxn>
              <a:cxn ang="0">
                <a:pos x="connsiteX2" y="connsiteY2"/>
              </a:cxn>
              <a:cxn ang="0">
                <a:pos x="connsiteX3" y="connsiteY3"/>
              </a:cxn>
            </a:cxnLst>
            <a:rect l="l" t="t" r="r" b="b"/>
            <a:pathLst>
              <a:path w="6716889" h="3984978">
                <a:moveTo>
                  <a:pt x="0" y="0"/>
                </a:moveTo>
                <a:cubicBezTo>
                  <a:pt x="749770" y="949207"/>
                  <a:pt x="1499541" y="1898415"/>
                  <a:pt x="2619022" y="2562578"/>
                </a:cubicBezTo>
                <a:cubicBezTo>
                  <a:pt x="3738503" y="3226741"/>
                  <a:pt x="6716889" y="3984978"/>
                  <a:pt x="6716889" y="3984978"/>
                </a:cubicBezTo>
                <a:lnTo>
                  <a:pt x="6716889" y="3984978"/>
                </a:lnTo>
              </a:path>
            </a:pathLst>
          </a:cu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2" name="TextBox 21"/>
          <p:cNvSpPr txBox="1"/>
          <p:nvPr/>
        </p:nvSpPr>
        <p:spPr>
          <a:xfrm>
            <a:off x="6728572" y="2824988"/>
            <a:ext cx="1283757" cy="713251"/>
          </a:xfrm>
          <a:prstGeom prst="rect">
            <a:avLst/>
          </a:prstGeom>
          <a:noFill/>
        </p:spPr>
        <p:txBody>
          <a:bodyPr wrap="none" rtlCol="0">
            <a:spAutoFit/>
          </a:bodyPr>
          <a:lstStyle/>
          <a:p>
            <a:r>
              <a:rPr lang="en-ZA" sz="1400" dirty="0" smtClean="0">
                <a:solidFill>
                  <a:srgbClr val="C00000"/>
                </a:solidFill>
              </a:rPr>
              <a:t>Probability that</a:t>
            </a:r>
          </a:p>
          <a:p>
            <a:r>
              <a:rPr lang="en-ZA" sz="1400" dirty="0" smtClean="0">
                <a:solidFill>
                  <a:srgbClr val="C00000"/>
                </a:solidFill>
              </a:rPr>
              <a:t> item will </a:t>
            </a:r>
          </a:p>
          <a:p>
            <a:r>
              <a:rPr lang="en-ZA" sz="1400" dirty="0" smtClean="0">
                <a:solidFill>
                  <a:srgbClr val="C00000"/>
                </a:solidFill>
              </a:rPr>
              <a:t>be found</a:t>
            </a:r>
          </a:p>
        </p:txBody>
      </p:sp>
      <p:sp>
        <p:nvSpPr>
          <p:cNvPr id="23" name="Freeform 22"/>
          <p:cNvSpPr/>
          <p:nvPr/>
        </p:nvSpPr>
        <p:spPr>
          <a:xfrm>
            <a:off x="1184422" y="3335495"/>
            <a:ext cx="7363030" cy="3004906"/>
          </a:xfrm>
          <a:custGeom>
            <a:avLst/>
            <a:gdLst>
              <a:gd name="connsiteX0" fmla="*/ 0 w 6649155"/>
              <a:gd name="connsiteY0" fmla="*/ 3111970 h 3111970"/>
              <a:gd name="connsiteX1" fmla="*/ 1772355 w 6649155"/>
              <a:gd name="connsiteY1" fmla="*/ 2254015 h 3111970"/>
              <a:gd name="connsiteX2" fmla="*/ 2551289 w 6649155"/>
              <a:gd name="connsiteY2" fmla="*/ 549393 h 3111970"/>
              <a:gd name="connsiteX3" fmla="*/ 3341511 w 6649155"/>
              <a:gd name="connsiteY3" fmla="*/ 18815 h 3111970"/>
              <a:gd name="connsiteX4" fmla="*/ 4165600 w 6649155"/>
              <a:gd name="connsiteY4" fmla="*/ 662282 h 3111970"/>
              <a:gd name="connsiteX5" fmla="*/ 4718755 w 6649155"/>
              <a:gd name="connsiteY5" fmla="*/ 2265304 h 3111970"/>
              <a:gd name="connsiteX6" fmla="*/ 6649155 w 6649155"/>
              <a:gd name="connsiteY6" fmla="*/ 3066815 h 3111970"/>
              <a:gd name="connsiteX7" fmla="*/ 6649155 w 6649155"/>
              <a:gd name="connsiteY7" fmla="*/ 3066815 h 311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9155" h="3111970">
                <a:moveTo>
                  <a:pt x="0" y="3111970"/>
                </a:moveTo>
                <a:cubicBezTo>
                  <a:pt x="673570" y="2896540"/>
                  <a:pt x="1347140" y="2681111"/>
                  <a:pt x="1772355" y="2254015"/>
                </a:cubicBezTo>
                <a:cubicBezTo>
                  <a:pt x="2197570" y="1826919"/>
                  <a:pt x="2289763" y="921926"/>
                  <a:pt x="2551289" y="549393"/>
                </a:cubicBezTo>
                <a:cubicBezTo>
                  <a:pt x="2812815" y="176860"/>
                  <a:pt x="3072459" y="0"/>
                  <a:pt x="3341511" y="18815"/>
                </a:cubicBezTo>
                <a:cubicBezTo>
                  <a:pt x="3610563" y="37630"/>
                  <a:pt x="3936059" y="287867"/>
                  <a:pt x="4165600" y="662282"/>
                </a:cubicBezTo>
                <a:cubicBezTo>
                  <a:pt x="4395141" y="1036697"/>
                  <a:pt x="4304829" y="1864549"/>
                  <a:pt x="4718755" y="2265304"/>
                </a:cubicBezTo>
                <a:cubicBezTo>
                  <a:pt x="5132681" y="2666060"/>
                  <a:pt x="6649155" y="3066815"/>
                  <a:pt x="6649155" y="3066815"/>
                </a:cubicBezTo>
                <a:lnTo>
                  <a:pt x="6649155" y="3066815"/>
                </a:lnTo>
              </a:path>
            </a:pathLst>
          </a:cu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4" name="TextBox 23"/>
          <p:cNvSpPr txBox="1"/>
          <p:nvPr/>
        </p:nvSpPr>
        <p:spPr>
          <a:xfrm>
            <a:off x="4414645" y="2775937"/>
            <a:ext cx="912760" cy="505219"/>
          </a:xfrm>
          <a:prstGeom prst="rect">
            <a:avLst/>
          </a:prstGeom>
          <a:noFill/>
        </p:spPr>
        <p:txBody>
          <a:bodyPr wrap="none" rtlCol="0">
            <a:spAutoFit/>
          </a:bodyPr>
          <a:lstStyle/>
          <a:p>
            <a:pPr algn="ctr"/>
            <a:r>
              <a:rPr lang="en-ZA" sz="1400" dirty="0" smtClean="0">
                <a:solidFill>
                  <a:srgbClr val="C00000"/>
                </a:solidFill>
              </a:rPr>
              <a:t>Maximum</a:t>
            </a:r>
          </a:p>
          <a:p>
            <a:pPr algn="ctr"/>
            <a:r>
              <a:rPr lang="en-ZA" sz="1400" dirty="0" smtClean="0">
                <a:solidFill>
                  <a:srgbClr val="C00000"/>
                </a:solidFill>
              </a:rPr>
              <a:t>Utility</a:t>
            </a:r>
          </a:p>
        </p:txBody>
      </p:sp>
      <p:sp>
        <p:nvSpPr>
          <p:cNvPr id="26" name="TextBox 25"/>
          <p:cNvSpPr txBox="1"/>
          <p:nvPr/>
        </p:nvSpPr>
        <p:spPr>
          <a:xfrm>
            <a:off x="7370450" y="4043975"/>
            <a:ext cx="1312159" cy="297188"/>
          </a:xfrm>
          <a:prstGeom prst="rect">
            <a:avLst/>
          </a:prstGeom>
          <a:noFill/>
        </p:spPr>
        <p:txBody>
          <a:bodyPr wrap="none" rtlCol="0">
            <a:spAutoFit/>
          </a:bodyPr>
          <a:lstStyle/>
          <a:p>
            <a:pPr algn="ctr"/>
            <a:r>
              <a:rPr lang="en-ZA" sz="1400" dirty="0" smtClean="0">
                <a:solidFill>
                  <a:srgbClr val="C00000"/>
                </a:solidFill>
              </a:rPr>
              <a:t>Cost of Service</a:t>
            </a:r>
          </a:p>
        </p:txBody>
      </p:sp>
      <p:sp>
        <p:nvSpPr>
          <p:cNvPr id="2" name="Title 1"/>
          <p:cNvSpPr>
            <a:spLocks noGrp="1"/>
          </p:cNvSpPr>
          <p:nvPr>
            <p:ph type="title"/>
          </p:nvPr>
        </p:nvSpPr>
        <p:spPr/>
        <p:txBody>
          <a:bodyPr/>
          <a:lstStyle/>
          <a:p>
            <a:r>
              <a:rPr lang="en-US" sz="3200" dirty="0"/>
              <a:t>Inclusiveness and </a:t>
            </a:r>
            <a:r>
              <a:rPr lang="en-US" sz="3200" dirty="0" smtClean="0"/>
              <a:t>Divergence</a:t>
            </a:r>
            <a:br>
              <a:rPr lang="en-US" sz="3200" dirty="0" smtClean="0"/>
            </a:br>
            <a:endParaRPr lang="en-ZA" dirty="0"/>
          </a:p>
        </p:txBody>
      </p:sp>
      <p:sp>
        <p:nvSpPr>
          <p:cNvPr id="4" name="Freeform 3"/>
          <p:cNvSpPr/>
          <p:nvPr/>
        </p:nvSpPr>
        <p:spPr>
          <a:xfrm>
            <a:off x="1296537" y="3398293"/>
            <a:ext cx="7178723" cy="1421327"/>
          </a:xfrm>
          <a:custGeom>
            <a:avLst/>
            <a:gdLst>
              <a:gd name="connsiteX0" fmla="*/ 0 w 7178723"/>
              <a:gd name="connsiteY0" fmla="*/ 245659 h 1421327"/>
              <a:gd name="connsiteX1" fmla="*/ 3548418 w 7178723"/>
              <a:gd name="connsiteY1" fmla="*/ 1419367 h 1421327"/>
              <a:gd name="connsiteX2" fmla="*/ 7178723 w 7178723"/>
              <a:gd name="connsiteY2" fmla="*/ 0 h 1421327"/>
              <a:gd name="connsiteX3" fmla="*/ 7178723 w 7178723"/>
              <a:gd name="connsiteY3" fmla="*/ 0 h 1421327"/>
            </a:gdLst>
            <a:ahLst/>
            <a:cxnLst>
              <a:cxn ang="0">
                <a:pos x="connsiteX0" y="connsiteY0"/>
              </a:cxn>
              <a:cxn ang="0">
                <a:pos x="connsiteX1" y="connsiteY1"/>
              </a:cxn>
              <a:cxn ang="0">
                <a:pos x="connsiteX2" y="connsiteY2"/>
              </a:cxn>
              <a:cxn ang="0">
                <a:pos x="connsiteX3" y="connsiteY3"/>
              </a:cxn>
            </a:cxnLst>
            <a:rect l="l" t="t" r="r" b="b"/>
            <a:pathLst>
              <a:path w="7178723" h="1421327">
                <a:moveTo>
                  <a:pt x="0" y="245659"/>
                </a:moveTo>
                <a:cubicBezTo>
                  <a:pt x="1175982" y="852984"/>
                  <a:pt x="2351964" y="1460310"/>
                  <a:pt x="3548418" y="1419367"/>
                </a:cubicBezTo>
                <a:cubicBezTo>
                  <a:pt x="4744872" y="1378424"/>
                  <a:pt x="7178723" y="0"/>
                  <a:pt x="7178723" y="0"/>
                </a:cubicBezTo>
                <a:lnTo>
                  <a:pt x="7178723"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225247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animBg="1"/>
      <p:bldP spid="24" grpId="0"/>
      <p:bldP spid="26" grpId="0"/>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Process Chaining and the Semantic Web</a:t>
            </a:r>
            <a:endParaRPr lang="en-ZA" dirty="0"/>
          </a:p>
        </p:txBody>
      </p:sp>
      <p:sp>
        <p:nvSpPr>
          <p:cNvPr id="3" name="Content Placeholder 2"/>
          <p:cNvSpPr>
            <a:spLocks noGrp="1"/>
          </p:cNvSpPr>
          <p:nvPr>
            <p:ph sz="quarter" idx="4294967295"/>
          </p:nvPr>
        </p:nvSpPr>
        <p:spPr>
          <a:xfrm>
            <a:off x="609600" y="2149515"/>
            <a:ext cx="7924800" cy="4114800"/>
          </a:xfrm>
          <a:prstGeom prst="rect">
            <a:avLst/>
          </a:prstGeom>
        </p:spPr>
        <p:txBody>
          <a:bodyPr>
            <a:normAutofit fontScale="92500" lnSpcReduction="10000"/>
          </a:bodyPr>
          <a:lstStyle/>
          <a:p>
            <a:pPr lvl="0">
              <a:buNone/>
            </a:pPr>
            <a:r>
              <a:rPr lang="en-US" sz="2800" dirty="0" smtClean="0"/>
              <a:t>Levels of Certainty</a:t>
            </a:r>
          </a:p>
          <a:p>
            <a:pPr lvl="1"/>
            <a:r>
              <a:rPr lang="en-US" sz="2400" dirty="0" smtClean="0"/>
              <a:t>Syntax or Assertion: Because I Say So (Appeal to Authority)</a:t>
            </a:r>
          </a:p>
          <a:p>
            <a:pPr lvl="1"/>
            <a:r>
              <a:rPr lang="en-US" sz="2400" dirty="0" smtClean="0"/>
              <a:t>Schema: Because It Fits the Pattern (Appeal to Reason)</a:t>
            </a:r>
          </a:p>
          <a:p>
            <a:pPr lvl="1"/>
            <a:r>
              <a:rPr lang="en-US" sz="2400" dirty="0" smtClean="0"/>
              <a:t>Value: Because It Is Fit for Purpose (Appeal to Fact)</a:t>
            </a:r>
          </a:p>
          <a:p>
            <a:pPr lvl="1"/>
            <a:endParaRPr lang="en-US" sz="2400" dirty="0" smtClean="0"/>
          </a:p>
          <a:p>
            <a:pPr lvl="1"/>
            <a:r>
              <a:rPr lang="en-US" sz="2400" dirty="0" smtClean="0"/>
              <a:t>Here lies the problem: how to determine if an item that fits the pattern is fit for purpose.</a:t>
            </a:r>
          </a:p>
          <a:p>
            <a:pPr lvl="1"/>
            <a:endParaRPr lang="en-US" sz="2400" dirty="0" smtClean="0"/>
          </a:p>
          <a:p>
            <a:pPr lvl="1"/>
            <a:r>
              <a:rPr lang="en-US" sz="2400" dirty="0" smtClean="0"/>
              <a:t>Value can only be determined through use.</a:t>
            </a:r>
          </a:p>
          <a:p>
            <a:pPr lvl="1"/>
            <a:endParaRPr lang="en-US" sz="2400" dirty="0" smtClean="0"/>
          </a:p>
        </p:txBody>
      </p:sp>
    </p:spTree>
    <p:extLst>
      <p:ext uri="{BB962C8B-B14F-4D97-AF65-F5344CB8AC3E}">
        <p14:creationId xmlns:p14="http://schemas.microsoft.com/office/powerpoint/2010/main" val="261484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963377"/>
            <a:ext cx="8229600" cy="4525963"/>
          </a:xfrm>
          <a:prstGeom prst="rect">
            <a:avLst/>
          </a:prstGeom>
        </p:spPr>
        <p:txBody>
          <a:bodyPr>
            <a:normAutofit fontScale="85000" lnSpcReduction="20000"/>
          </a:bodyPr>
          <a:lstStyle/>
          <a:p>
            <a:pPr lvl="0"/>
            <a:r>
              <a:rPr lang="en-US" sz="2800" dirty="0" smtClean="0"/>
              <a:t>From the General to the Specific</a:t>
            </a:r>
          </a:p>
          <a:p>
            <a:pPr lvl="0"/>
            <a:r>
              <a:rPr lang="en-US" sz="2800" dirty="0" smtClean="0"/>
              <a:t>Build on Widely Adopted  Precedents</a:t>
            </a:r>
          </a:p>
          <a:p>
            <a:pPr lvl="0"/>
            <a:endParaRPr lang="en-US" sz="2800" dirty="0" smtClean="0"/>
          </a:p>
          <a:p>
            <a:pPr lvl="0"/>
            <a:r>
              <a:rPr lang="en-US" sz="2800" dirty="0" smtClean="0"/>
              <a:t>Core </a:t>
            </a:r>
            <a:r>
              <a:rPr lang="en-US" sz="2800" dirty="0" smtClean="0">
                <a:sym typeface="Wingdings" pitchFamily="2" charset="2"/>
              </a:rPr>
              <a:t> </a:t>
            </a:r>
          </a:p>
          <a:p>
            <a:pPr lvl="1"/>
            <a:r>
              <a:rPr lang="en-US" sz="2600" dirty="0" smtClean="0">
                <a:sym typeface="Wingdings" pitchFamily="2" charset="2"/>
              </a:rPr>
              <a:t>Format  </a:t>
            </a:r>
          </a:p>
          <a:p>
            <a:pPr lvl="2"/>
            <a:r>
              <a:rPr lang="en-US" sz="2600" dirty="0" smtClean="0">
                <a:sym typeface="Wingdings" pitchFamily="2" charset="2"/>
              </a:rPr>
              <a:t>Domain  </a:t>
            </a:r>
          </a:p>
          <a:p>
            <a:pPr lvl="3"/>
            <a:r>
              <a:rPr lang="en-US" sz="2600" dirty="0" smtClean="0">
                <a:sym typeface="Wingdings" pitchFamily="2" charset="2"/>
              </a:rPr>
              <a:t>Specialty  </a:t>
            </a:r>
          </a:p>
          <a:p>
            <a:pPr lvl="4"/>
            <a:r>
              <a:rPr lang="en-US" sz="2600" dirty="0" err="1" smtClean="0">
                <a:sym typeface="Wingdings" pitchFamily="2" charset="2"/>
              </a:rPr>
              <a:t>Organisation</a:t>
            </a:r>
            <a:r>
              <a:rPr lang="en-US" sz="2600" dirty="0" smtClean="0">
                <a:sym typeface="Wingdings" pitchFamily="2" charset="2"/>
              </a:rPr>
              <a:t> </a:t>
            </a:r>
          </a:p>
          <a:p>
            <a:pPr lvl="4"/>
            <a:endParaRPr lang="en-US" sz="1600" dirty="0" smtClean="0">
              <a:sym typeface="Wingdings" pitchFamily="2" charset="2"/>
            </a:endParaRPr>
          </a:p>
          <a:p>
            <a:r>
              <a:rPr lang="en-US" dirty="0" smtClean="0">
                <a:sym typeface="Wingdings" pitchFamily="2" charset="2"/>
              </a:rPr>
              <a:t>Two Models</a:t>
            </a:r>
          </a:p>
          <a:p>
            <a:pPr lvl="1"/>
            <a:r>
              <a:rPr lang="en-US" dirty="0" smtClean="0">
                <a:sym typeface="Wingdings" pitchFamily="2" charset="2"/>
              </a:rPr>
              <a:t>Survival of the Fittest </a:t>
            </a:r>
            <a:r>
              <a:rPr lang="en-US" sz="3500" dirty="0" smtClean="0">
                <a:solidFill>
                  <a:srgbClr val="FF0000"/>
                </a:solidFill>
                <a:sym typeface="Wingdings"/>
              </a:rPr>
              <a:t></a:t>
            </a:r>
            <a:endParaRPr lang="en-US" dirty="0" smtClean="0">
              <a:solidFill>
                <a:srgbClr val="FF0000"/>
              </a:solidFill>
              <a:sym typeface="Wingdings" pitchFamily="2" charset="2"/>
            </a:endParaRPr>
          </a:p>
          <a:p>
            <a:pPr lvl="1"/>
            <a:r>
              <a:rPr lang="en-US" dirty="0" smtClean="0"/>
              <a:t>Selective Breeding </a:t>
            </a:r>
            <a:r>
              <a:rPr lang="en-US" sz="3500" dirty="0" smtClean="0">
                <a:solidFill>
                  <a:srgbClr val="00B050"/>
                </a:solidFill>
                <a:sym typeface="Wingdings"/>
              </a:rPr>
              <a:t></a:t>
            </a:r>
            <a:endParaRPr lang="en-US" dirty="0" smtClean="0">
              <a:solidFill>
                <a:srgbClr val="00B050"/>
              </a:solidFill>
            </a:endParaRPr>
          </a:p>
        </p:txBody>
      </p:sp>
      <p:grpSp>
        <p:nvGrpSpPr>
          <p:cNvPr id="15" name="Group 14"/>
          <p:cNvGrpSpPr/>
          <p:nvPr/>
        </p:nvGrpSpPr>
        <p:grpSpPr>
          <a:xfrm>
            <a:off x="4831645" y="2999132"/>
            <a:ext cx="3578579" cy="1834446"/>
            <a:chOff x="4831645" y="2647244"/>
            <a:chExt cx="3578579" cy="1834446"/>
          </a:xfrm>
        </p:grpSpPr>
        <p:sp>
          <p:nvSpPr>
            <p:cNvPr id="4" name="Rectangle 3"/>
            <p:cNvSpPr/>
            <p:nvPr/>
          </p:nvSpPr>
          <p:spPr>
            <a:xfrm>
              <a:off x="4831645" y="2652889"/>
              <a:ext cx="1004710" cy="3612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sz="1200" dirty="0" smtClean="0"/>
                <a:t>Core</a:t>
              </a:r>
              <a:endParaRPr lang="en-ZA" sz="1200" dirty="0"/>
            </a:p>
          </p:txBody>
        </p:sp>
        <p:sp>
          <p:nvSpPr>
            <p:cNvPr id="5" name="Rectangle 4"/>
            <p:cNvSpPr/>
            <p:nvPr/>
          </p:nvSpPr>
          <p:spPr>
            <a:xfrm>
              <a:off x="6112935" y="2647244"/>
              <a:ext cx="1004710" cy="3612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sz="1200" dirty="0" smtClean="0"/>
                <a:t>Format</a:t>
              </a:r>
              <a:endParaRPr lang="en-ZA" sz="1200" dirty="0"/>
            </a:p>
          </p:txBody>
        </p:sp>
        <p:cxnSp>
          <p:nvCxnSpPr>
            <p:cNvPr id="7" name="Shape 6"/>
            <p:cNvCxnSpPr>
              <a:stCxn id="4" idx="3"/>
              <a:endCxn id="5" idx="1"/>
            </p:cNvCxnSpPr>
            <p:nvPr/>
          </p:nvCxnSpPr>
          <p:spPr>
            <a:xfrm flipV="1">
              <a:off x="5836355" y="2827867"/>
              <a:ext cx="276580" cy="564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118576" y="3352800"/>
              <a:ext cx="1004710" cy="3612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sz="1200" dirty="0" smtClean="0"/>
                <a:t>Domain</a:t>
              </a:r>
              <a:endParaRPr lang="en-ZA" sz="1200" dirty="0"/>
            </a:p>
          </p:txBody>
        </p:sp>
        <p:sp>
          <p:nvSpPr>
            <p:cNvPr id="9" name="Rectangle 8"/>
            <p:cNvSpPr/>
            <p:nvPr/>
          </p:nvSpPr>
          <p:spPr>
            <a:xfrm>
              <a:off x="7399870" y="3347157"/>
              <a:ext cx="1004710" cy="3612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sz="1200" dirty="0" smtClean="0"/>
                <a:t>Speciality</a:t>
              </a:r>
              <a:endParaRPr lang="en-ZA" sz="1200" dirty="0"/>
            </a:p>
          </p:txBody>
        </p:sp>
        <p:cxnSp>
          <p:nvCxnSpPr>
            <p:cNvPr id="11" name="Elbow Connector 10"/>
            <p:cNvCxnSpPr>
              <a:stCxn id="5" idx="2"/>
              <a:endCxn id="8" idx="0"/>
            </p:cNvCxnSpPr>
            <p:nvPr/>
          </p:nvCxnSpPr>
          <p:spPr>
            <a:xfrm rot="16200000" flipH="1">
              <a:off x="6445955" y="3177823"/>
              <a:ext cx="344311" cy="564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hape 12"/>
            <p:cNvCxnSpPr>
              <a:stCxn id="8" idx="3"/>
              <a:endCxn id="9" idx="1"/>
            </p:cNvCxnSpPr>
            <p:nvPr/>
          </p:nvCxnSpPr>
          <p:spPr>
            <a:xfrm flipV="1">
              <a:off x="7123286" y="3527780"/>
              <a:ext cx="276584" cy="564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hape 23"/>
            <p:cNvCxnSpPr>
              <a:stCxn id="4" idx="2"/>
              <a:endCxn id="8" idx="1"/>
            </p:cNvCxnSpPr>
            <p:nvPr/>
          </p:nvCxnSpPr>
          <p:spPr>
            <a:xfrm rot="16200000" flipH="1">
              <a:off x="5466644" y="2881490"/>
              <a:ext cx="519289" cy="7845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405514" y="4120445"/>
              <a:ext cx="1004710" cy="3612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sz="1200" dirty="0" smtClean="0"/>
                <a:t>Organisation</a:t>
              </a:r>
              <a:endParaRPr lang="en-ZA" sz="1200" dirty="0"/>
            </a:p>
          </p:txBody>
        </p:sp>
        <p:cxnSp>
          <p:nvCxnSpPr>
            <p:cNvPr id="35" name="Elbow Connector 34"/>
            <p:cNvCxnSpPr>
              <a:stCxn id="9" idx="2"/>
              <a:endCxn id="29" idx="0"/>
            </p:cNvCxnSpPr>
            <p:nvPr/>
          </p:nvCxnSpPr>
          <p:spPr>
            <a:xfrm rot="16200000" flipH="1">
              <a:off x="7699026" y="3911601"/>
              <a:ext cx="412043" cy="564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a:stCxn id="8" idx="2"/>
              <a:endCxn id="29" idx="1"/>
            </p:cNvCxnSpPr>
            <p:nvPr/>
          </p:nvCxnSpPr>
          <p:spPr>
            <a:xfrm rot="16200000" flipH="1">
              <a:off x="6719711" y="3615264"/>
              <a:ext cx="587023" cy="78458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 name="Title 5"/>
          <p:cNvSpPr>
            <a:spLocks noGrp="1"/>
          </p:cNvSpPr>
          <p:nvPr>
            <p:ph type="title"/>
          </p:nvPr>
        </p:nvSpPr>
        <p:spPr/>
        <p:txBody>
          <a:bodyPr/>
          <a:lstStyle/>
          <a:p>
            <a:r>
              <a:rPr lang="en-US" sz="3200" dirty="0"/>
              <a:t>Process of Standards Creation</a:t>
            </a:r>
            <a:endParaRPr lang="en-ZA" dirty="0"/>
          </a:p>
        </p:txBody>
      </p:sp>
    </p:spTree>
    <p:extLst>
      <p:ext uri="{BB962C8B-B14F-4D97-AF65-F5344CB8AC3E}">
        <p14:creationId xmlns:p14="http://schemas.microsoft.com/office/powerpoint/2010/main" val="74220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down)">
                                      <p:cBhvr>
                                        <p:cTn id="24" dur="500"/>
                                        <p:tgtEl>
                                          <p:spTgt spid="3">
                                            <p:txEl>
                                              <p:pRg st="6" end="6"/>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wipe(down)">
                                      <p:cBhvr>
                                        <p:cTn id="35" dur="500"/>
                                        <p:tgtEl>
                                          <p:spTgt spid="3">
                                            <p:txEl>
                                              <p:pRg st="9" end="9"/>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wipe(down)">
                                      <p:cBhvr>
                                        <p:cTn id="38" dur="500"/>
                                        <p:tgtEl>
                                          <p:spTgt spid="3">
                                            <p:txEl>
                                              <p:pRg st="10" end="10"/>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wipe(down)">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smtClean="0"/>
              <a:t>META-DATA Precedence</a:t>
            </a:r>
            <a:r>
              <a:rPr lang="en-US" sz="3200" dirty="0"/>
              <a:t>, </a:t>
            </a:r>
            <a:r>
              <a:rPr lang="en-US" sz="3200" dirty="0" smtClean="0"/>
              <a:t/>
            </a:r>
            <a:br>
              <a:rPr lang="en-US" sz="3200" dirty="0" smtClean="0"/>
            </a:br>
            <a:r>
              <a:rPr lang="en-US" sz="3200" dirty="0" smtClean="0"/>
              <a:t>Attribution</a:t>
            </a:r>
            <a:r>
              <a:rPr lang="en-US" sz="3200" dirty="0"/>
              <a:t>, and Provenance</a:t>
            </a:r>
            <a:endParaRPr lang="en-ZA" dirty="0"/>
          </a:p>
        </p:txBody>
      </p:sp>
      <p:sp>
        <p:nvSpPr>
          <p:cNvPr id="3" name="Content Placeholder 2"/>
          <p:cNvSpPr>
            <a:spLocks noGrp="1"/>
          </p:cNvSpPr>
          <p:nvPr>
            <p:ph idx="4294967295"/>
          </p:nvPr>
        </p:nvSpPr>
        <p:spPr>
          <a:xfrm>
            <a:off x="457200" y="1918372"/>
            <a:ext cx="8229600" cy="4525963"/>
          </a:xfrm>
          <a:prstGeom prst="rect">
            <a:avLst/>
          </a:prstGeom>
        </p:spPr>
        <p:txBody>
          <a:bodyPr>
            <a:normAutofit fontScale="85000" lnSpcReduction="20000"/>
          </a:bodyPr>
          <a:lstStyle/>
          <a:p>
            <a:pPr lvl="0"/>
            <a:r>
              <a:rPr lang="en-ZA" sz="2800" dirty="0" smtClean="0"/>
              <a:t>Aggregators can source meta-data from other aggregators, and clearinghouses could eventually store many redundant entries and harvest inefficiently.</a:t>
            </a:r>
          </a:p>
          <a:p>
            <a:pPr lvl="0"/>
            <a:endParaRPr lang="en-ZA" sz="2800" dirty="0" smtClean="0"/>
          </a:p>
          <a:p>
            <a:pPr lvl="0"/>
            <a:r>
              <a:rPr lang="en-ZA" sz="2800" dirty="0" smtClean="0"/>
              <a:t>All standards should support/ contain a provenance element</a:t>
            </a:r>
          </a:p>
          <a:p>
            <a:pPr lvl="0"/>
            <a:endParaRPr lang="en-ZA" sz="2800" dirty="0" smtClean="0"/>
          </a:p>
          <a:p>
            <a:pPr lvl="0"/>
            <a:r>
              <a:rPr lang="en-ZA" sz="2800" dirty="0" smtClean="0"/>
              <a:t>Useful for: </a:t>
            </a:r>
          </a:p>
          <a:p>
            <a:pPr lvl="1"/>
            <a:r>
              <a:rPr lang="en-ZA" sz="2400" dirty="0" smtClean="0"/>
              <a:t>Proper attribution </a:t>
            </a:r>
            <a:r>
              <a:rPr lang="en-ZA" sz="2000" dirty="0" smtClean="0"/>
              <a:t>(A)</a:t>
            </a:r>
          </a:p>
          <a:p>
            <a:pPr lvl="1"/>
            <a:r>
              <a:rPr lang="en-ZA" sz="2400" dirty="0" smtClean="0"/>
              <a:t>‘Shortest path’ analysis</a:t>
            </a:r>
          </a:p>
          <a:p>
            <a:pPr lvl="2">
              <a:buNone/>
            </a:pPr>
            <a:r>
              <a:rPr lang="en-ZA" sz="2000" dirty="0" smtClean="0"/>
              <a:t>(A </a:t>
            </a:r>
            <a:r>
              <a:rPr lang="en-ZA" sz="2000" dirty="0" smtClean="0">
                <a:sym typeface="Wingdings" pitchFamily="2" charset="2"/>
              </a:rPr>
              <a:t> </a:t>
            </a:r>
            <a:r>
              <a:rPr lang="en-ZA" sz="2000" dirty="0" smtClean="0"/>
              <a:t>C </a:t>
            </a:r>
            <a:r>
              <a:rPr lang="en-ZA" sz="2000" dirty="0" smtClean="0">
                <a:sym typeface="Wingdings" pitchFamily="2" charset="2"/>
              </a:rPr>
              <a:t> </a:t>
            </a:r>
            <a:r>
              <a:rPr lang="en-ZA" sz="2000" dirty="0" smtClean="0"/>
              <a:t>E)</a:t>
            </a:r>
          </a:p>
          <a:p>
            <a:pPr lvl="1"/>
            <a:r>
              <a:rPr lang="en-ZA" sz="2600" dirty="0" smtClean="0"/>
              <a:t>Respect Relationships ?</a:t>
            </a:r>
          </a:p>
          <a:p>
            <a:pPr lvl="2">
              <a:buNone/>
            </a:pPr>
            <a:r>
              <a:rPr lang="en-ZA" sz="2200" dirty="0" smtClean="0"/>
              <a:t>(Disallow A </a:t>
            </a:r>
            <a:r>
              <a:rPr lang="en-ZA" sz="2200" dirty="0" smtClean="0">
                <a:sym typeface="Wingdings" pitchFamily="2" charset="2"/>
              </a:rPr>
              <a:t></a:t>
            </a:r>
            <a:r>
              <a:rPr lang="en-ZA" sz="2200" dirty="0" smtClean="0"/>
              <a:t>E)	</a:t>
            </a:r>
          </a:p>
          <a:p>
            <a:pPr lvl="1"/>
            <a:endParaRPr lang="en-ZA" sz="2400" dirty="0" smtClean="0"/>
          </a:p>
          <a:p>
            <a:pPr lvl="0"/>
            <a:endParaRPr lang="en-ZA" sz="2800" dirty="0" smtClean="0"/>
          </a:p>
          <a:p>
            <a:pPr lvl="0"/>
            <a:endParaRPr lang="en-ZA" sz="2800" dirty="0"/>
          </a:p>
        </p:txBody>
      </p:sp>
      <p:grpSp>
        <p:nvGrpSpPr>
          <p:cNvPr id="19" name="Group 18"/>
          <p:cNvGrpSpPr/>
          <p:nvPr/>
        </p:nvGrpSpPr>
        <p:grpSpPr>
          <a:xfrm>
            <a:off x="4549420" y="3981426"/>
            <a:ext cx="3578579" cy="2367182"/>
            <a:chOff x="4549420" y="3663254"/>
            <a:chExt cx="3578579" cy="2367182"/>
          </a:xfrm>
        </p:grpSpPr>
        <p:sp>
          <p:nvSpPr>
            <p:cNvPr id="4" name="Rectangle 3"/>
            <p:cNvSpPr/>
            <p:nvPr/>
          </p:nvSpPr>
          <p:spPr>
            <a:xfrm>
              <a:off x="4549420" y="3668899"/>
              <a:ext cx="1004710" cy="3612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ZA" sz="1200" dirty="0" smtClean="0"/>
                <a:t>Portal A</a:t>
              </a:r>
              <a:endParaRPr lang="en-ZA" sz="1200" dirty="0"/>
            </a:p>
          </p:txBody>
        </p:sp>
        <p:sp>
          <p:nvSpPr>
            <p:cNvPr id="5" name="Rectangle 4"/>
            <p:cNvSpPr/>
            <p:nvPr/>
          </p:nvSpPr>
          <p:spPr>
            <a:xfrm>
              <a:off x="5830710" y="3663254"/>
              <a:ext cx="1004710" cy="36124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ZA" sz="1200" dirty="0" smtClean="0"/>
                <a:t>Portal B</a:t>
              </a:r>
              <a:endParaRPr lang="en-ZA" sz="1200" dirty="0"/>
            </a:p>
          </p:txBody>
        </p:sp>
        <p:cxnSp>
          <p:nvCxnSpPr>
            <p:cNvPr id="6" name="Shape 6"/>
            <p:cNvCxnSpPr>
              <a:stCxn id="4" idx="3"/>
              <a:endCxn id="5" idx="1"/>
            </p:cNvCxnSpPr>
            <p:nvPr/>
          </p:nvCxnSpPr>
          <p:spPr>
            <a:xfrm flipV="1">
              <a:off x="5554130" y="3843877"/>
              <a:ext cx="276580" cy="564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836351" y="4368810"/>
              <a:ext cx="1004710" cy="36124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ZA" sz="1200" dirty="0" smtClean="0"/>
                <a:t>Portal C</a:t>
              </a:r>
              <a:endParaRPr lang="en-ZA" sz="1200" dirty="0"/>
            </a:p>
          </p:txBody>
        </p:sp>
        <p:sp>
          <p:nvSpPr>
            <p:cNvPr id="8" name="Rectangle 7"/>
            <p:cNvSpPr/>
            <p:nvPr/>
          </p:nvSpPr>
          <p:spPr>
            <a:xfrm>
              <a:off x="7117645" y="4363167"/>
              <a:ext cx="1004710" cy="36124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ZA" sz="1200" dirty="0" smtClean="0"/>
                <a:t>Portal D</a:t>
              </a:r>
              <a:endParaRPr lang="en-ZA" sz="1200" dirty="0"/>
            </a:p>
          </p:txBody>
        </p:sp>
        <p:cxnSp>
          <p:nvCxnSpPr>
            <p:cNvPr id="9" name="Elbow Connector 8"/>
            <p:cNvCxnSpPr>
              <a:stCxn id="5" idx="2"/>
              <a:endCxn id="7" idx="0"/>
            </p:cNvCxnSpPr>
            <p:nvPr/>
          </p:nvCxnSpPr>
          <p:spPr>
            <a:xfrm rot="16200000" flipH="1">
              <a:off x="6163730" y="4193833"/>
              <a:ext cx="344311" cy="564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hape 12"/>
            <p:cNvCxnSpPr>
              <a:stCxn id="7" idx="3"/>
              <a:endCxn id="8" idx="1"/>
            </p:cNvCxnSpPr>
            <p:nvPr/>
          </p:nvCxnSpPr>
          <p:spPr>
            <a:xfrm flipV="1">
              <a:off x="6841061" y="4543790"/>
              <a:ext cx="276584" cy="564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hape 10"/>
            <p:cNvCxnSpPr>
              <a:stCxn id="4" idx="2"/>
              <a:endCxn id="7" idx="1"/>
            </p:cNvCxnSpPr>
            <p:nvPr/>
          </p:nvCxnSpPr>
          <p:spPr>
            <a:xfrm rot="16200000" flipH="1">
              <a:off x="5184419" y="3897500"/>
              <a:ext cx="519289" cy="784576"/>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23289" y="5136455"/>
              <a:ext cx="1004710" cy="3612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ZA" sz="1200" dirty="0" smtClean="0"/>
                <a:t>Portal E</a:t>
              </a:r>
              <a:endParaRPr lang="en-ZA" sz="1200" dirty="0"/>
            </a:p>
          </p:txBody>
        </p:sp>
        <p:cxnSp>
          <p:nvCxnSpPr>
            <p:cNvPr id="13" name="Elbow Connector 12"/>
            <p:cNvCxnSpPr>
              <a:stCxn id="8" idx="2"/>
              <a:endCxn id="12" idx="0"/>
            </p:cNvCxnSpPr>
            <p:nvPr/>
          </p:nvCxnSpPr>
          <p:spPr>
            <a:xfrm rot="16200000" flipH="1">
              <a:off x="7416801" y="4927611"/>
              <a:ext cx="412043" cy="564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hape 13"/>
            <p:cNvCxnSpPr>
              <a:stCxn id="7" idx="2"/>
              <a:endCxn id="12" idx="1"/>
            </p:cNvCxnSpPr>
            <p:nvPr/>
          </p:nvCxnSpPr>
          <p:spPr>
            <a:xfrm rot="16200000" flipH="1">
              <a:off x="6437486" y="4631274"/>
              <a:ext cx="587023" cy="784583"/>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hape 15"/>
            <p:cNvCxnSpPr>
              <a:stCxn id="5" idx="3"/>
              <a:endCxn id="8" idx="0"/>
            </p:cNvCxnSpPr>
            <p:nvPr/>
          </p:nvCxnSpPr>
          <p:spPr>
            <a:xfrm>
              <a:off x="6835420" y="3843877"/>
              <a:ext cx="784580" cy="51929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hape 23"/>
            <p:cNvCxnSpPr>
              <a:stCxn id="4" idx="1"/>
              <a:endCxn id="12" idx="2"/>
            </p:cNvCxnSpPr>
            <p:nvPr/>
          </p:nvCxnSpPr>
          <p:spPr>
            <a:xfrm rot="10800000" flipH="1" flipV="1">
              <a:off x="4549420" y="3849522"/>
              <a:ext cx="3076224" cy="1648178"/>
            </a:xfrm>
            <a:prstGeom prst="bentConnector4">
              <a:avLst>
                <a:gd name="adj1" fmla="val -7431"/>
                <a:gd name="adj2" fmla="val 113870"/>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208239" y="5445661"/>
              <a:ext cx="445956" cy="584775"/>
            </a:xfrm>
            <a:prstGeom prst="rect">
              <a:avLst/>
            </a:prstGeom>
          </p:spPr>
          <p:txBody>
            <a:bodyPr wrap="none">
              <a:spAutoFit/>
            </a:bodyPr>
            <a:lstStyle/>
            <a:p>
              <a:r>
                <a:rPr lang="en-US" sz="3200" dirty="0" smtClean="0">
                  <a:solidFill>
                    <a:srgbClr val="FF0000"/>
                  </a:solidFill>
                  <a:sym typeface="Wingdings"/>
                </a:rPr>
                <a:t></a:t>
              </a:r>
              <a:endParaRPr lang="en-ZA" sz="3200" dirty="0"/>
            </a:p>
          </p:txBody>
        </p:sp>
      </p:grpSp>
    </p:spTree>
    <p:extLst>
      <p:ext uri="{BB962C8B-B14F-4D97-AF65-F5344CB8AC3E}">
        <p14:creationId xmlns:p14="http://schemas.microsoft.com/office/powerpoint/2010/main" val="202477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down)">
                                      <p:cBhvr>
                                        <p:cTn id="20" dur="500"/>
                                        <p:tgtEl>
                                          <p:spTgt spid="3">
                                            <p:txEl>
                                              <p:pRg st="5" end="5"/>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down)">
                                      <p:cBhvr>
                                        <p:cTn id="29" dur="500"/>
                                        <p:tgtEl>
                                          <p:spTgt spid="3">
                                            <p:txEl>
                                              <p:pRg st="8" end="8"/>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HOW BIG IS THIS?</a:t>
            </a:r>
            <a:br>
              <a:rPr lang="en-ZA" dirty="0" smtClean="0"/>
            </a:br>
            <a:endParaRPr lang="en-ZA" dirty="0"/>
          </a:p>
        </p:txBody>
      </p:sp>
      <p:sp>
        <p:nvSpPr>
          <p:cNvPr id="3" name="Content Placeholder 2"/>
          <p:cNvSpPr>
            <a:spLocks noGrp="1"/>
          </p:cNvSpPr>
          <p:nvPr>
            <p:ph sz="quarter" idx="4294967295"/>
          </p:nvPr>
        </p:nvSpPr>
        <p:spPr>
          <a:xfrm>
            <a:off x="5004048" y="1943834"/>
            <a:ext cx="3888432" cy="3771165"/>
          </a:xfrm>
          <a:prstGeom prst="rect">
            <a:avLst/>
          </a:prstGeom>
        </p:spPr>
        <p:txBody>
          <a:bodyPr>
            <a:normAutofit/>
          </a:bodyPr>
          <a:lstStyle/>
          <a:p>
            <a:r>
              <a:rPr lang="en-ZA" sz="2000" dirty="0" smtClean="0"/>
              <a:t>In excess of 4m meta-data nodes</a:t>
            </a:r>
          </a:p>
          <a:p>
            <a:r>
              <a:rPr lang="en-ZA" sz="2000" dirty="0" smtClean="0"/>
              <a:t>Implies a space of 16 trillion network relationships</a:t>
            </a:r>
          </a:p>
          <a:p>
            <a:r>
              <a:rPr lang="en-ZA" sz="2000" dirty="0" smtClean="0"/>
              <a:t>(interaction matrix)</a:t>
            </a:r>
            <a:endParaRPr lang="en-ZA" sz="2000" dirty="0"/>
          </a:p>
        </p:txBody>
      </p:sp>
      <p:graphicFrame>
        <p:nvGraphicFramePr>
          <p:cNvPr id="4" name="Chart 3"/>
          <p:cNvGraphicFramePr>
            <a:graphicFrameLocks/>
          </p:cNvGraphicFramePr>
          <p:nvPr>
            <p:extLst>
              <p:ext uri="{D42A27DB-BD31-4B8C-83A1-F6EECF244321}">
                <p14:modId xmlns:p14="http://schemas.microsoft.com/office/powerpoint/2010/main" val="420897278"/>
              </p:ext>
            </p:extLst>
          </p:nvPr>
        </p:nvGraphicFramePr>
        <p:xfrm>
          <a:off x="296525" y="1943835"/>
          <a:ext cx="5076057"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6265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Expenditure on ICT: 5-7% Of GDP …</a:t>
            </a:r>
            <a:endParaRPr lang="en-ZA" dirty="0"/>
          </a:p>
        </p:txBody>
      </p:sp>
      <p:pic>
        <p:nvPicPr>
          <p:cNvPr id="12290" name="Picture 2"/>
          <p:cNvPicPr>
            <a:picLocks noChangeAspect="1" noChangeArrowheads="1"/>
          </p:cNvPicPr>
          <p:nvPr/>
        </p:nvPicPr>
        <p:blipFill>
          <a:blip r:embed="rId2">
            <a:duotone>
              <a:prstClr val="black"/>
              <a:schemeClr val="tx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683567" y="2852936"/>
            <a:ext cx="784407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7" y="2060848"/>
            <a:ext cx="4620432" cy="523220"/>
          </a:xfrm>
          <a:prstGeom prst="rect">
            <a:avLst/>
          </a:prstGeom>
          <a:noFill/>
        </p:spPr>
        <p:txBody>
          <a:bodyPr wrap="none" rtlCol="0">
            <a:spAutoFit/>
          </a:bodyPr>
          <a:lstStyle/>
          <a:p>
            <a:r>
              <a:rPr lang="en-ZA" sz="2800" dirty="0" smtClean="0"/>
              <a:t>Estimated US$ 2.6 Trillion in 2008</a:t>
            </a:r>
            <a:endParaRPr lang="en-ZA" sz="2800" dirty="0"/>
          </a:p>
        </p:txBody>
      </p:sp>
    </p:spTree>
    <p:extLst>
      <p:ext uri="{BB962C8B-B14F-4D97-AF65-F5344CB8AC3E}">
        <p14:creationId xmlns:p14="http://schemas.microsoft.com/office/powerpoint/2010/main" val="4587207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EDSGER DIJKSTRA (1930-2002)</a:t>
            </a:r>
            <a:endParaRPr lang="en-ZA" dirty="0"/>
          </a:p>
        </p:txBody>
      </p:sp>
      <p:sp>
        <p:nvSpPr>
          <p:cNvPr id="3" name="Content Placeholder 2"/>
          <p:cNvSpPr>
            <a:spLocks noGrp="1"/>
          </p:cNvSpPr>
          <p:nvPr>
            <p:ph sz="quarter" idx="4294967295"/>
          </p:nvPr>
        </p:nvSpPr>
        <p:spPr>
          <a:xfrm>
            <a:off x="609600" y="2329535"/>
            <a:ext cx="7924800" cy="4114800"/>
          </a:xfrm>
          <a:prstGeom prst="rect">
            <a:avLst/>
          </a:prstGeom>
        </p:spPr>
        <p:txBody>
          <a:bodyPr>
            <a:normAutofit fontScale="92500" lnSpcReduction="10000"/>
          </a:bodyPr>
          <a:lstStyle/>
          <a:p>
            <a:r>
              <a:rPr lang="en-ZA" dirty="0" smtClean="0"/>
              <a:t>Basis of Network Analysis is the Shortest Path Analysis</a:t>
            </a:r>
          </a:p>
          <a:p>
            <a:endParaRPr lang="en-ZA" dirty="0"/>
          </a:p>
          <a:p>
            <a:r>
              <a:rPr lang="en-ZA" dirty="0" smtClean="0"/>
              <a:t>Uses an edge weight – which can be any attribute of the relationship between two nodes.</a:t>
            </a:r>
          </a:p>
          <a:p>
            <a:endParaRPr lang="en-ZA" dirty="0"/>
          </a:p>
          <a:p>
            <a:r>
              <a:rPr lang="en-ZA" dirty="0" smtClean="0"/>
              <a:t>Generic Derivations: </a:t>
            </a:r>
          </a:p>
          <a:p>
            <a:pPr lvl="1"/>
            <a:r>
              <a:rPr lang="en-ZA" dirty="0" smtClean="0"/>
              <a:t>Composite Path Optimisations</a:t>
            </a:r>
          </a:p>
          <a:p>
            <a:pPr lvl="1"/>
            <a:r>
              <a:rPr lang="en-ZA" dirty="0" smtClean="0"/>
              <a:t>Clustering and </a:t>
            </a:r>
            <a:r>
              <a:rPr lang="en-ZA" dirty="0" err="1" smtClean="0"/>
              <a:t>Dendogram</a:t>
            </a:r>
            <a:r>
              <a:rPr lang="en-ZA" dirty="0" smtClean="0"/>
              <a:t>-based Hierarchies</a:t>
            </a:r>
          </a:p>
          <a:p>
            <a:pPr lvl="1"/>
            <a:r>
              <a:rPr lang="en-ZA" dirty="0" smtClean="0"/>
              <a:t>Proximity Analysis (Averaging and Integration-Style Analysis over a Network Impedance)</a:t>
            </a:r>
          </a:p>
          <a:p>
            <a:pPr lvl="1"/>
            <a:r>
              <a:rPr lang="en-ZA" dirty="0" smtClean="0"/>
              <a:t>Gravity Models – used to assess competition between demand-satisfying supply centres</a:t>
            </a:r>
          </a:p>
          <a:p>
            <a:pPr lvl="1"/>
            <a:r>
              <a:rPr lang="en-ZA" dirty="0" smtClean="0"/>
              <a:t>Catchment analysis – optimal assignment and allocation algorithms</a:t>
            </a:r>
            <a:endParaRPr lang="en-ZA" dirty="0"/>
          </a:p>
        </p:txBody>
      </p:sp>
      <p:pic>
        <p:nvPicPr>
          <p:cNvPr id="1026" name="Picture 2" descr="http://upload.wikimedia.org/wikipedia/commons/thumb/d/d9/Edsger_Wybe_Dijkstra.jpg/150px-Edsger_Wybe_Dijkstr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30830" y="572860"/>
            <a:ext cx="1068710" cy="1424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6816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514"/>
          <a:stretch/>
        </p:blipFill>
        <p:spPr bwMode="auto">
          <a:xfrm>
            <a:off x="-36512" y="1"/>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ZA" dirty="0" smtClean="0"/>
              <a:t/>
            </a:r>
            <a:br>
              <a:rPr lang="en-ZA" dirty="0" smtClean="0"/>
            </a:br>
            <a:r>
              <a:rPr lang="en-ZA" dirty="0"/>
              <a:t>“SCIENCEBOOK</a:t>
            </a:r>
            <a:r>
              <a:rPr lang="en-ZA" dirty="0" smtClean="0"/>
              <a:t>”</a:t>
            </a:r>
            <a:br>
              <a:rPr lang="en-ZA" dirty="0" smtClean="0"/>
            </a:br>
            <a:r>
              <a:rPr lang="en-ZA" dirty="0" smtClean="0"/>
              <a:t>OUR META-DATA RESEARCH IDEAS</a:t>
            </a:r>
            <a:endParaRPr lang="en-ZA" dirty="0"/>
          </a:p>
        </p:txBody>
      </p:sp>
      <p:sp>
        <p:nvSpPr>
          <p:cNvPr id="6" name="Oval 5"/>
          <p:cNvSpPr/>
          <p:nvPr/>
        </p:nvSpPr>
        <p:spPr>
          <a:xfrm>
            <a:off x="4067944" y="3284984"/>
            <a:ext cx="288032" cy="28803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ZA"/>
          </a:p>
        </p:txBody>
      </p:sp>
      <p:sp>
        <p:nvSpPr>
          <p:cNvPr id="7" name="Oval 6"/>
          <p:cNvSpPr/>
          <p:nvPr/>
        </p:nvSpPr>
        <p:spPr>
          <a:xfrm>
            <a:off x="5076056" y="2636912"/>
            <a:ext cx="288032" cy="28803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ZA"/>
          </a:p>
        </p:txBody>
      </p:sp>
      <p:sp>
        <p:nvSpPr>
          <p:cNvPr id="8" name="Oval 7"/>
          <p:cNvSpPr/>
          <p:nvPr/>
        </p:nvSpPr>
        <p:spPr>
          <a:xfrm>
            <a:off x="6516216" y="3573016"/>
            <a:ext cx="288032" cy="28803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ZA"/>
          </a:p>
        </p:txBody>
      </p:sp>
      <p:sp>
        <p:nvSpPr>
          <p:cNvPr id="9" name="Oval 8"/>
          <p:cNvSpPr/>
          <p:nvPr/>
        </p:nvSpPr>
        <p:spPr>
          <a:xfrm>
            <a:off x="4530553" y="4509120"/>
            <a:ext cx="288032" cy="28803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ZA"/>
          </a:p>
        </p:txBody>
      </p:sp>
      <p:sp>
        <p:nvSpPr>
          <p:cNvPr id="10" name="Oval 9"/>
          <p:cNvSpPr/>
          <p:nvPr/>
        </p:nvSpPr>
        <p:spPr>
          <a:xfrm>
            <a:off x="2544890" y="5445224"/>
            <a:ext cx="288032" cy="28803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ZA"/>
          </a:p>
        </p:txBody>
      </p:sp>
      <p:sp>
        <p:nvSpPr>
          <p:cNvPr id="11" name="Oval 10"/>
          <p:cNvSpPr/>
          <p:nvPr/>
        </p:nvSpPr>
        <p:spPr>
          <a:xfrm>
            <a:off x="3275856" y="3720549"/>
            <a:ext cx="288032" cy="28803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ZA"/>
          </a:p>
        </p:txBody>
      </p:sp>
      <p:sp>
        <p:nvSpPr>
          <p:cNvPr id="12" name="Oval 11"/>
          <p:cNvSpPr/>
          <p:nvPr/>
        </p:nvSpPr>
        <p:spPr>
          <a:xfrm>
            <a:off x="2521293" y="2942728"/>
            <a:ext cx="288032" cy="28803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ZA"/>
          </a:p>
        </p:txBody>
      </p:sp>
      <p:cxnSp>
        <p:nvCxnSpPr>
          <p:cNvPr id="14" name="Straight Connector 13"/>
          <p:cNvCxnSpPr>
            <a:stCxn id="12" idx="5"/>
            <a:endCxn id="11" idx="1"/>
          </p:cNvCxnSpPr>
          <p:nvPr/>
        </p:nvCxnSpPr>
        <p:spPr>
          <a:xfrm>
            <a:off x="2767144" y="3188579"/>
            <a:ext cx="550893" cy="57415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1" idx="6"/>
            <a:endCxn id="6" idx="3"/>
          </p:cNvCxnSpPr>
          <p:nvPr/>
        </p:nvCxnSpPr>
        <p:spPr>
          <a:xfrm flipV="1">
            <a:off x="3563888" y="3530835"/>
            <a:ext cx="546237" cy="33373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7" idx="3"/>
          </p:cNvCxnSpPr>
          <p:nvPr/>
        </p:nvCxnSpPr>
        <p:spPr>
          <a:xfrm flipV="1">
            <a:off x="4342250" y="2882763"/>
            <a:ext cx="775987" cy="47268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6" idx="6"/>
            <a:endCxn id="8" idx="2"/>
          </p:cNvCxnSpPr>
          <p:nvPr/>
        </p:nvCxnSpPr>
        <p:spPr>
          <a:xfrm>
            <a:off x="4355976" y="3429000"/>
            <a:ext cx="2160240" cy="28803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0"/>
            <a:endCxn id="6" idx="4"/>
          </p:cNvCxnSpPr>
          <p:nvPr/>
        </p:nvCxnSpPr>
        <p:spPr>
          <a:xfrm flipH="1" flipV="1">
            <a:off x="4211960" y="3573016"/>
            <a:ext cx="462609" cy="93610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9" idx="3"/>
            <a:endCxn id="10" idx="6"/>
          </p:cNvCxnSpPr>
          <p:nvPr/>
        </p:nvCxnSpPr>
        <p:spPr>
          <a:xfrm flipH="1">
            <a:off x="2832922" y="4754971"/>
            <a:ext cx="1739812" cy="83426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5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
            </a:r>
            <a:br>
              <a:rPr lang="en-ZA" dirty="0" smtClean="0"/>
            </a:br>
            <a:r>
              <a:rPr lang="en-ZA" dirty="0"/>
              <a:t>“SCIENCEBOOK</a:t>
            </a:r>
            <a:r>
              <a:rPr lang="en-ZA" dirty="0" smtClean="0"/>
              <a:t>”</a:t>
            </a:r>
            <a:br>
              <a:rPr lang="en-ZA" dirty="0" smtClean="0"/>
            </a:br>
            <a:r>
              <a:rPr lang="en-ZA" dirty="0" smtClean="0"/>
              <a:t>OUR META-DATA RESEARCH IDEAS</a:t>
            </a:r>
            <a:endParaRPr lang="en-ZA" dirty="0"/>
          </a:p>
        </p:txBody>
      </p:sp>
      <p:sp>
        <p:nvSpPr>
          <p:cNvPr id="3" name="Content Placeholder 2"/>
          <p:cNvSpPr>
            <a:spLocks noGrp="1"/>
          </p:cNvSpPr>
          <p:nvPr>
            <p:ph sz="quarter" idx="4294967295"/>
          </p:nvPr>
        </p:nvSpPr>
        <p:spPr>
          <a:xfrm>
            <a:off x="609600" y="1935088"/>
            <a:ext cx="7924800" cy="4230216"/>
          </a:xfrm>
          <a:prstGeom prst="rect">
            <a:avLst/>
          </a:prstGeom>
        </p:spPr>
        <p:txBody>
          <a:bodyPr>
            <a:noAutofit/>
          </a:bodyPr>
          <a:lstStyle/>
          <a:p>
            <a:r>
              <a:rPr lang="en-ZA" sz="2000" dirty="0" smtClean="0"/>
              <a:t>Calculate a minimum spanning tree (optimal harvesting structure for all known meta-data records and sources).</a:t>
            </a:r>
          </a:p>
          <a:p>
            <a:r>
              <a:rPr lang="en-ZA" sz="2000" dirty="0" smtClean="0"/>
              <a:t>Calculate a multidimensional tree of knowledge/ data</a:t>
            </a:r>
          </a:p>
          <a:p>
            <a:r>
              <a:rPr lang="en-ZA" sz="2000" dirty="0" smtClean="0"/>
              <a:t>Calculate a network of minimum world data </a:t>
            </a:r>
            <a:r>
              <a:rPr lang="en-ZA" sz="2000" dirty="0" err="1" smtClean="0"/>
              <a:t>curation</a:t>
            </a:r>
            <a:r>
              <a:rPr lang="en-ZA" sz="2000" dirty="0" smtClean="0"/>
              <a:t> centres and </a:t>
            </a:r>
            <a:r>
              <a:rPr lang="en-ZA" sz="2000" dirty="0" err="1" smtClean="0"/>
              <a:t>repositiories</a:t>
            </a:r>
            <a:endParaRPr lang="en-ZA" sz="2000" dirty="0" smtClean="0"/>
          </a:p>
          <a:p>
            <a:r>
              <a:rPr lang="en-ZA" sz="2000" dirty="0" smtClean="0"/>
              <a:t>Calculate a scientist network with multiple, qualified relationships</a:t>
            </a:r>
          </a:p>
          <a:p>
            <a:r>
              <a:rPr lang="en-ZA" sz="2000" dirty="0" smtClean="0"/>
              <a:t>Calculate an institutional network with multiple, qualified relationships</a:t>
            </a:r>
          </a:p>
          <a:p>
            <a:r>
              <a:rPr lang="en-ZA" sz="2000" dirty="0" smtClean="0"/>
              <a:t>Calculate and document a knowledge base (processes and methodologies coupled to time, space, topic, and outcomes)</a:t>
            </a:r>
            <a:endParaRPr lang="en-ZA" sz="2000" dirty="0"/>
          </a:p>
        </p:txBody>
      </p:sp>
    </p:spTree>
    <p:extLst>
      <p:ext uri="{BB962C8B-B14F-4D97-AF65-F5344CB8AC3E}">
        <p14:creationId xmlns:p14="http://schemas.microsoft.com/office/powerpoint/2010/main" val="26673760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CHPC-SAEON-SAEOS COLLABORATION</a:t>
            </a:r>
            <a:br>
              <a:rPr lang="en-ZA" dirty="0" smtClean="0"/>
            </a:br>
            <a:endParaRPr lang="en-ZA" dirty="0"/>
          </a:p>
        </p:txBody>
      </p:sp>
      <p:sp>
        <p:nvSpPr>
          <p:cNvPr id="3" name="Content Placeholder 2"/>
          <p:cNvSpPr>
            <a:spLocks noGrp="1"/>
          </p:cNvSpPr>
          <p:nvPr>
            <p:ph sz="quarter" idx="4294967295"/>
          </p:nvPr>
        </p:nvSpPr>
        <p:spPr>
          <a:xfrm>
            <a:off x="609600" y="1998095"/>
            <a:ext cx="7924800" cy="4446240"/>
          </a:xfrm>
          <a:prstGeom prst="rect">
            <a:avLst/>
          </a:prstGeom>
        </p:spPr>
        <p:txBody>
          <a:bodyPr>
            <a:normAutofit/>
          </a:bodyPr>
          <a:lstStyle/>
          <a:p>
            <a:r>
              <a:rPr lang="en-ZA" dirty="0"/>
              <a:t>Hosting </a:t>
            </a:r>
            <a:r>
              <a:rPr lang="en-ZA" dirty="0" smtClean="0"/>
              <a:t>Platform for SAEON, SAEOS, Risk Atlas, World Data Centre for BHH in Africa</a:t>
            </a:r>
            <a:endParaRPr lang="en-ZA" dirty="0"/>
          </a:p>
          <a:p>
            <a:pPr lvl="1"/>
            <a:r>
              <a:rPr lang="en-ZA" dirty="0" smtClean="0"/>
              <a:t>Develop Earth </a:t>
            </a:r>
            <a:r>
              <a:rPr lang="en-ZA" dirty="0"/>
              <a:t>and Environmental Sciences Test Case</a:t>
            </a:r>
          </a:p>
          <a:p>
            <a:pPr lvl="1"/>
            <a:r>
              <a:rPr lang="en-ZA" dirty="0"/>
              <a:t>Long-term, </a:t>
            </a:r>
            <a:r>
              <a:rPr lang="en-ZA" dirty="0" smtClean="0"/>
              <a:t>Managed Preservation </a:t>
            </a:r>
            <a:r>
              <a:rPr lang="en-ZA" dirty="0"/>
              <a:t>of Environmental Data</a:t>
            </a:r>
          </a:p>
          <a:p>
            <a:pPr lvl="1"/>
            <a:r>
              <a:rPr lang="en-ZA" dirty="0"/>
              <a:t>Improved Indexing and Searching </a:t>
            </a:r>
            <a:r>
              <a:rPr lang="en-ZA" dirty="0" smtClean="0"/>
              <a:t>Capabilities</a:t>
            </a:r>
          </a:p>
          <a:p>
            <a:r>
              <a:rPr lang="en-ZA" dirty="0"/>
              <a:t>Improved Citizen Science Facilities</a:t>
            </a:r>
          </a:p>
          <a:p>
            <a:r>
              <a:rPr lang="en-ZA" dirty="0" smtClean="0"/>
              <a:t>Client-side </a:t>
            </a:r>
            <a:r>
              <a:rPr lang="en-ZA" dirty="0"/>
              <a:t>Map Image processing</a:t>
            </a:r>
          </a:p>
          <a:p>
            <a:r>
              <a:rPr lang="en-ZA" dirty="0"/>
              <a:t>Improved visualisation of large databases</a:t>
            </a:r>
          </a:p>
          <a:p>
            <a:r>
              <a:rPr lang="en-ZA" dirty="0"/>
              <a:t>Standards-based structured data aggregation</a:t>
            </a:r>
          </a:p>
          <a:p>
            <a:r>
              <a:rPr lang="en-ZA" dirty="0"/>
              <a:t>Networked Databases</a:t>
            </a:r>
          </a:p>
          <a:p>
            <a:r>
              <a:rPr lang="en-ZA" dirty="0"/>
              <a:t>Processing of physically distributed data.</a:t>
            </a:r>
          </a:p>
          <a:p>
            <a:r>
              <a:rPr lang="en-ZA" dirty="0"/>
              <a:t>Augmented reality and semantic interoperability</a:t>
            </a:r>
          </a:p>
          <a:p>
            <a:endParaRPr lang="en-ZA" dirty="0"/>
          </a:p>
        </p:txBody>
      </p:sp>
    </p:spTree>
    <p:extLst>
      <p:ext uri="{BB962C8B-B14F-4D97-AF65-F5344CB8AC3E}">
        <p14:creationId xmlns:p14="http://schemas.microsoft.com/office/powerpoint/2010/main" val="36167733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4"/>
          <p:cNvSpPr>
            <a:spLocks noGrp="1"/>
          </p:cNvSpPr>
          <p:nvPr>
            <p:ph idx="1"/>
          </p:nvPr>
        </p:nvSpPr>
        <p:spPr/>
        <p:txBody>
          <a:bodyPr/>
          <a:lstStyle/>
          <a:p>
            <a:endParaRPr lang="en-ZA" smtClean="0"/>
          </a:p>
        </p:txBody>
      </p:sp>
      <p:sp>
        <p:nvSpPr>
          <p:cNvPr id="27650" name="Title 3"/>
          <p:cNvSpPr>
            <a:spLocks noGrp="1"/>
          </p:cNvSpPr>
          <p:nvPr>
            <p:ph type="title"/>
          </p:nvPr>
        </p:nvSpPr>
        <p:spPr bwMode="auto"/>
        <p:txBody>
          <a:bodyPr wrap="square" numCol="1" anchorCtr="0" compatLnSpc="1">
            <a:prstTxWarp prst="textNoShape">
              <a:avLst/>
            </a:prstTxWarp>
          </a:bodyPr>
          <a:lstStyle/>
          <a:p>
            <a:r>
              <a:rPr lang="en-ZA" sz="2800" smtClean="0"/>
              <a:t>Example: Rainfall Anomaly and Amphibian Species Density</a:t>
            </a:r>
          </a:p>
        </p:txBody>
      </p:sp>
      <p:pic>
        <p:nvPicPr>
          <p:cNvPr id="276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598"/>
          <a:stretch/>
        </p:blipFill>
        <p:spPr bwMode="auto">
          <a:xfrm>
            <a:off x="251520" y="1674328"/>
            <a:ext cx="8640960" cy="50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p:txBody>
          <a:bodyPr wrap="square" numCol="1" anchorCtr="0" compatLnSpc="1">
            <a:prstTxWarp prst="textNoShape">
              <a:avLst/>
            </a:prstTxWarp>
          </a:bodyPr>
          <a:lstStyle/>
          <a:p>
            <a:r>
              <a:rPr lang="en-ZA" sz="2800" smtClean="0"/>
              <a:t>Example: Conservation, Active Fires, and Population</a:t>
            </a:r>
          </a:p>
        </p:txBody>
      </p:sp>
      <p:pic>
        <p:nvPicPr>
          <p:cNvPr id="2867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57"/>
          <a:stretch/>
        </p:blipFill>
        <p:spPr bwMode="auto">
          <a:xfrm>
            <a:off x="251520" y="1655379"/>
            <a:ext cx="8595955" cy="505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010400" y="2708920"/>
            <a:ext cx="1981200" cy="3780420"/>
          </a:xfrm>
        </p:spPr>
        <p:txBody>
          <a:bodyPr anchor="t">
            <a:normAutofit/>
          </a:bodyPr>
          <a:lstStyle/>
          <a:p>
            <a:pPr>
              <a:defRPr/>
            </a:pPr>
            <a:r>
              <a:rPr lang="en-ZA" dirty="0" smtClean="0"/>
              <a:t>Workshop Feedback</a:t>
            </a:r>
          </a:p>
          <a:p>
            <a:pPr>
              <a:defRPr/>
            </a:pPr>
            <a:endParaRPr lang="en-ZA" dirty="0"/>
          </a:p>
          <a:p>
            <a:pPr>
              <a:defRPr/>
            </a:pPr>
            <a:r>
              <a:rPr lang="en-ZA" dirty="0" smtClean="0"/>
              <a:t>Live Platform</a:t>
            </a:r>
          </a:p>
          <a:p>
            <a:pPr>
              <a:defRPr/>
            </a:pPr>
            <a:endParaRPr lang="en-ZA" dirty="0"/>
          </a:p>
          <a:p>
            <a:pPr>
              <a:defRPr/>
            </a:pPr>
            <a:r>
              <a:rPr lang="en-ZA" dirty="0" smtClean="0"/>
              <a:t>Final Meta-Data Upload</a:t>
            </a:r>
          </a:p>
          <a:p>
            <a:pPr>
              <a:defRPr/>
            </a:pPr>
            <a:endParaRPr lang="en-ZA" dirty="0"/>
          </a:p>
          <a:p>
            <a:pPr>
              <a:defRPr/>
            </a:pPr>
            <a:endParaRPr lang="en-ZA" dirty="0"/>
          </a:p>
        </p:txBody>
      </p:sp>
      <p:sp>
        <p:nvSpPr>
          <p:cNvPr id="29698" name="Title 3"/>
          <p:cNvSpPr>
            <a:spLocks noGrp="1"/>
          </p:cNvSpPr>
          <p:nvPr>
            <p:ph type="title"/>
          </p:nvPr>
        </p:nvSpPr>
        <p:spPr bwMode="auto"/>
        <p:txBody>
          <a:bodyPr wrap="square" numCol="1" anchorCtr="0" compatLnSpc="1">
            <a:prstTxWarp prst="textNoShape">
              <a:avLst/>
            </a:prstTxWarp>
          </a:bodyPr>
          <a:lstStyle/>
          <a:p>
            <a:r>
              <a:rPr lang="en-ZA" smtClean="0"/>
              <a:t>Next Steps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727811"/>
            <a:ext cx="7992888" cy="4536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Expenditure by Country (2002)</a:t>
            </a:r>
            <a:endParaRPr lang="en-ZA" dirty="0"/>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endParaRPr lang="en-ZA"/>
          </a:p>
        </p:txBody>
      </p:sp>
      <p:pic>
        <p:nvPicPr>
          <p:cNvPr id="20482" name="Picture 2"/>
          <p:cNvPicPr>
            <a:picLocks noChangeAspect="1" noChangeArrowheads="1"/>
          </p:cNvPicPr>
          <p:nvPr/>
        </p:nvPicPr>
        <p:blipFill>
          <a:blip r:embed="rId2">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062270" y="1834318"/>
            <a:ext cx="6552728" cy="442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75656" y="6211669"/>
            <a:ext cx="6120680" cy="369332"/>
          </a:xfrm>
          <a:prstGeom prst="rect">
            <a:avLst/>
          </a:prstGeom>
        </p:spPr>
        <p:txBody>
          <a:bodyPr wrap="square">
            <a:spAutoFit/>
          </a:bodyPr>
          <a:lstStyle/>
          <a:p>
            <a:pPr algn="ctr"/>
            <a:r>
              <a:rPr lang="en-ZA" dirty="0"/>
              <a:t>http://www.witsa.org/presentations/DP02-GlobalMobile.pdf</a:t>
            </a:r>
          </a:p>
        </p:txBody>
      </p:sp>
    </p:spTree>
    <p:extLst>
      <p:ext uri="{BB962C8B-B14F-4D97-AF65-F5344CB8AC3E}">
        <p14:creationId xmlns:p14="http://schemas.microsoft.com/office/powerpoint/2010/main" val="3319421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 ANGUS MADDISON: 1926-2010</a:t>
            </a:r>
            <a:endParaRPr lang="en-ZA" dirty="0"/>
          </a:p>
        </p:txBody>
      </p:sp>
      <p:pic>
        <p:nvPicPr>
          <p:cNvPr id="4097" name="Picture 1" descr="Angus Madd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460" y="560090"/>
            <a:ext cx="1143000" cy="1428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1958273492"/>
              </p:ext>
            </p:extLst>
          </p:nvPr>
        </p:nvGraphicFramePr>
        <p:xfrm>
          <a:off x="791580" y="2303875"/>
          <a:ext cx="720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572477" y="6309320"/>
            <a:ext cx="3999043" cy="369332"/>
          </a:xfrm>
          <a:prstGeom prst="rect">
            <a:avLst/>
          </a:prstGeom>
        </p:spPr>
        <p:txBody>
          <a:bodyPr wrap="none">
            <a:spAutoFit/>
          </a:bodyPr>
          <a:lstStyle/>
          <a:p>
            <a:r>
              <a:rPr lang="en-ZA" dirty="0"/>
              <a:t>http://www.ggdc.net/MADDISON/oriindex.htm</a:t>
            </a:r>
          </a:p>
        </p:txBody>
      </p:sp>
    </p:spTree>
    <p:extLst>
      <p:ext uri="{BB962C8B-B14F-4D97-AF65-F5344CB8AC3E}">
        <p14:creationId xmlns:p14="http://schemas.microsoft.com/office/powerpoint/2010/main" val="1619523448"/>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6921</TotalTime>
  <Words>2187</Words>
  <Application>Microsoft Office PowerPoint</Application>
  <PresentationFormat>On-screen Show (4:3)</PresentationFormat>
  <Paragraphs>580</Paragraphs>
  <Slides>76</Slides>
  <Notes>6</Notes>
  <HiddenSlides>0</HiddenSlides>
  <MMClips>1</MMClips>
  <ScaleCrop>false</ScaleCrop>
  <HeadingPairs>
    <vt:vector size="4" baseType="variant">
      <vt:variant>
        <vt:lpstr>Theme</vt:lpstr>
      </vt:variant>
      <vt:variant>
        <vt:i4>3</vt:i4>
      </vt:variant>
      <vt:variant>
        <vt:lpstr>Slide Titles</vt:lpstr>
      </vt:variant>
      <vt:variant>
        <vt:i4>76</vt:i4>
      </vt:variant>
    </vt:vector>
  </HeadingPairs>
  <TitlesOfParts>
    <vt:vector size="79" baseType="lpstr">
      <vt:lpstr>1_Custom Design</vt:lpstr>
      <vt:lpstr>Custom Design</vt:lpstr>
      <vt:lpstr>Grid</vt:lpstr>
      <vt:lpstr>CSIR GSDI GeoPortal Awareness</vt:lpstr>
      <vt:lpstr>Scope of Workshop</vt:lpstr>
      <vt:lpstr>PART 1 Meta-Data</vt:lpstr>
      <vt:lpstr>Part 1.1</vt:lpstr>
      <vt:lpstr>CHARLES BABBAGE (1791-1871)</vt:lpstr>
      <vt:lpstr>SIR ROBERT PEEL (1788-1850)</vt:lpstr>
      <vt:lpstr>Expenditure on ICT: 5-7% Of GDP …</vt:lpstr>
      <vt:lpstr>Expenditure by Country (2002)</vt:lpstr>
      <vt:lpstr>© ANGUS MADDISON: 1926-2010</vt:lpstr>
      <vt:lpstr>© ANGUS MADDISON: 1926-2010</vt:lpstr>
      <vt:lpstr>ALL THAT MONEY …</vt:lpstr>
      <vt:lpstr>PowerPoint Presentation</vt:lpstr>
      <vt:lpstr>Part 1.2</vt:lpstr>
      <vt:lpstr>PowerPoint Presentation</vt:lpstr>
      <vt:lpstr>PowerPoint Presentation</vt:lpstr>
      <vt:lpstr>The OPTE Project 2005</vt:lpstr>
      <vt:lpstr>Geographic Spread</vt:lpstr>
      <vt:lpstr>We can say that …</vt:lpstr>
      <vt:lpstr>Open, interlinked scientific data cloud</vt:lpstr>
      <vt:lpstr>GROWING OBSERVATION SCIENCES LINKS ...</vt:lpstr>
      <vt:lpstr>Global Scientific  Data Infrastructure…</vt:lpstr>
      <vt:lpstr>Components</vt:lpstr>
      <vt:lpstr>Part 2 Software Platform</vt:lpstr>
      <vt:lpstr>Solution</vt:lpstr>
      <vt:lpstr>Solution</vt:lpstr>
      <vt:lpstr>Solution</vt:lpstr>
      <vt:lpstr>Part 2.1 Architecture and Planning</vt:lpstr>
      <vt:lpstr>The Bigger Picture</vt:lpstr>
      <vt:lpstr>Broad Concept</vt:lpstr>
      <vt:lpstr>Portals and Platform </vt:lpstr>
      <vt:lpstr>Main Use Cases Phase 1: DISCOVERY AND VISUALISATION</vt:lpstr>
      <vt:lpstr>MAIN USE CASES Phase 2: Mediation and Collation</vt:lpstr>
      <vt:lpstr>Supporting systems and infrastructure</vt:lpstr>
      <vt:lpstr>SUPPORT INFRASTRUCTURE </vt:lpstr>
      <vt:lpstr>Technology Platform Architecture: 2009-11</vt:lpstr>
      <vt:lpstr>The Case for META-DATA Management</vt:lpstr>
      <vt:lpstr>Information Entropy</vt:lpstr>
      <vt:lpstr>Meta-Data  Standards Overlap</vt:lpstr>
      <vt:lpstr>Meta-Data Elements</vt:lpstr>
      <vt:lpstr>Meta-Data: Implicit Relationships</vt:lpstr>
      <vt:lpstr>Part 2.2 Walk-Through</vt:lpstr>
      <vt:lpstr>Main Functions</vt:lpstr>
      <vt:lpstr>PART 3 Data Status</vt:lpstr>
      <vt:lpstr>State of Meta-Data</vt:lpstr>
      <vt:lpstr>State of Meta-Data (2)</vt:lpstr>
      <vt:lpstr>State of Meta-Data (3)</vt:lpstr>
      <vt:lpstr>Meta-Data Sources</vt:lpstr>
      <vt:lpstr>Meta-Data Resolution Problem</vt:lpstr>
      <vt:lpstr>Some Perspectives …</vt:lpstr>
      <vt:lpstr>Meta-Data and Data Management Strategy</vt:lpstr>
      <vt:lpstr>Data Initiatives</vt:lpstr>
      <vt:lpstr>PART 4 FUTURE VIEWS</vt:lpstr>
      <vt:lpstr>The “FOURTH PARADIGM”</vt:lpstr>
      <vt:lpstr>The “FOURTH PARADIGM”</vt:lpstr>
      <vt:lpstr>A New Virtuous Circle?</vt:lpstr>
      <vt:lpstr>Or Maybe a Virtuous SPIRAL …</vt:lpstr>
      <vt:lpstr>CHallenges</vt:lpstr>
      <vt:lpstr>DATA VISUALISATION: SOME EXAMPLES</vt:lpstr>
      <vt:lpstr>LINKED GEOSPATIAL DATA</vt:lpstr>
      <vt:lpstr>   CREATION OF TREES AND DENDOGRAMS</vt:lpstr>
      <vt:lpstr>CLUSTERING OF TEMPORAL CYCLES</vt:lpstr>
      <vt:lpstr>TEMPORAL AND SPATIAL DATA PRESENTATION</vt:lpstr>
      <vt:lpstr>Direct Volume Rendering</vt:lpstr>
      <vt:lpstr>PART 5 IMMEDIATE PRACTICALITIES</vt:lpstr>
      <vt:lpstr>Inclusiveness and Divergence </vt:lpstr>
      <vt:lpstr>Process Chaining and the Semantic Web</vt:lpstr>
      <vt:lpstr>Process of Standards Creation</vt:lpstr>
      <vt:lpstr>META-DATA Precedence,  Attribution, and Provenance</vt:lpstr>
      <vt:lpstr>HOW BIG IS THIS? </vt:lpstr>
      <vt:lpstr>EDSGER DIJKSTRA (1930-2002)</vt:lpstr>
      <vt:lpstr> “SCIENCEBOOK” OUR META-DATA RESEARCH IDEAS</vt:lpstr>
      <vt:lpstr> “SCIENCEBOOK” OUR META-DATA RESEARCH IDEAS</vt:lpstr>
      <vt:lpstr>CHPC-SAEON-SAEOS COLLABORATION </vt:lpstr>
      <vt:lpstr>Example: Rainfall Anomaly and Amphibian Species Density</vt:lpstr>
      <vt:lpstr>Example: Conservation, Active Fires, and Population</vt:lpstr>
      <vt:lpstr>Next Steps</vt:lpstr>
    </vt:vector>
  </TitlesOfParts>
  <Company>Home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WimHugo</dc:creator>
  <cp:lastModifiedBy>WimHugo</cp:lastModifiedBy>
  <cp:revision>126</cp:revision>
  <dcterms:created xsi:type="dcterms:W3CDTF">2009-10-19T13:09:11Z</dcterms:created>
  <dcterms:modified xsi:type="dcterms:W3CDTF">2011-01-24T17:13:35Z</dcterms:modified>
</cp:coreProperties>
</file>