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82"/>
  </p:notesMasterIdLst>
  <p:sldIdLst>
    <p:sldId id="377" r:id="rId2"/>
    <p:sldId id="511" r:id="rId3"/>
    <p:sldId id="571" r:id="rId4"/>
    <p:sldId id="507" r:id="rId5"/>
    <p:sldId id="534" r:id="rId6"/>
    <p:sldId id="535" r:id="rId7"/>
    <p:sldId id="536" r:id="rId8"/>
    <p:sldId id="538" r:id="rId9"/>
    <p:sldId id="539" r:id="rId10"/>
    <p:sldId id="540" r:id="rId11"/>
    <p:sldId id="541" r:id="rId12"/>
    <p:sldId id="543" r:id="rId13"/>
    <p:sldId id="542" r:id="rId14"/>
    <p:sldId id="537" r:id="rId15"/>
    <p:sldId id="574" r:id="rId16"/>
    <p:sldId id="575" r:id="rId17"/>
    <p:sldId id="573" r:id="rId18"/>
    <p:sldId id="576" r:id="rId19"/>
    <p:sldId id="594" r:id="rId20"/>
    <p:sldId id="595" r:id="rId21"/>
    <p:sldId id="596" r:id="rId22"/>
    <p:sldId id="533" r:id="rId23"/>
    <p:sldId id="577" r:id="rId24"/>
    <p:sldId id="578" r:id="rId25"/>
    <p:sldId id="579" r:id="rId26"/>
    <p:sldId id="580" r:id="rId27"/>
    <p:sldId id="581" r:id="rId28"/>
    <p:sldId id="582" r:id="rId29"/>
    <p:sldId id="583" r:id="rId30"/>
    <p:sldId id="584" r:id="rId31"/>
    <p:sldId id="585" r:id="rId32"/>
    <p:sldId id="586" r:id="rId33"/>
    <p:sldId id="587" r:id="rId34"/>
    <p:sldId id="588" r:id="rId35"/>
    <p:sldId id="589" r:id="rId36"/>
    <p:sldId id="590" r:id="rId37"/>
    <p:sldId id="591" r:id="rId38"/>
    <p:sldId id="592" r:id="rId39"/>
    <p:sldId id="593" r:id="rId40"/>
    <p:sldId id="598" r:id="rId41"/>
    <p:sldId id="599" r:id="rId42"/>
    <p:sldId id="600" r:id="rId43"/>
    <p:sldId id="601" r:id="rId44"/>
    <p:sldId id="602" r:id="rId45"/>
    <p:sldId id="597" r:id="rId46"/>
    <p:sldId id="604" r:id="rId47"/>
    <p:sldId id="605" r:id="rId48"/>
    <p:sldId id="603" r:id="rId49"/>
    <p:sldId id="606" r:id="rId50"/>
    <p:sldId id="607" r:id="rId51"/>
    <p:sldId id="608" r:id="rId52"/>
    <p:sldId id="508" r:id="rId53"/>
    <p:sldId id="544" r:id="rId54"/>
    <p:sldId id="545" r:id="rId55"/>
    <p:sldId id="546" r:id="rId56"/>
    <p:sldId id="547" r:id="rId57"/>
    <p:sldId id="548" r:id="rId58"/>
    <p:sldId id="549" r:id="rId59"/>
    <p:sldId id="550" r:id="rId60"/>
    <p:sldId id="551" r:id="rId61"/>
    <p:sldId id="552" r:id="rId62"/>
    <p:sldId id="553" r:id="rId63"/>
    <p:sldId id="554" r:id="rId64"/>
    <p:sldId id="555" r:id="rId65"/>
    <p:sldId id="556" r:id="rId66"/>
    <p:sldId id="557" r:id="rId67"/>
    <p:sldId id="558" r:id="rId68"/>
    <p:sldId id="559" r:id="rId69"/>
    <p:sldId id="560" r:id="rId70"/>
    <p:sldId id="561" r:id="rId71"/>
    <p:sldId id="562" r:id="rId72"/>
    <p:sldId id="563" r:id="rId73"/>
    <p:sldId id="564" r:id="rId74"/>
    <p:sldId id="565" r:id="rId75"/>
    <p:sldId id="566" r:id="rId76"/>
    <p:sldId id="567" r:id="rId77"/>
    <p:sldId id="568" r:id="rId78"/>
    <p:sldId id="569" r:id="rId79"/>
    <p:sldId id="570" r:id="rId80"/>
    <p:sldId id="572"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mHugo"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05" autoAdjust="0"/>
    <p:restoredTop sz="91197" autoAdjust="0"/>
  </p:normalViewPr>
  <p:slideViewPr>
    <p:cSldViewPr snapToGrid="0">
      <p:cViewPr>
        <p:scale>
          <a:sx n="70" d="100"/>
          <a:sy n="70" d="100"/>
        </p:scale>
        <p:origin x="-1158"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1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142592-B9F9-4235-9D77-BA017F8FF839}" type="datetimeFigureOut">
              <a:rPr lang="en-US" smtClean="0"/>
              <a:pPr/>
              <a:t>1/25/2011</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ACDCA4-1C74-43DF-B6DD-04532FAA77D4}" type="slidenum">
              <a:rPr lang="en-ZA" smtClean="0"/>
              <a:pPr/>
              <a:t>‹#›</a:t>
            </a:fld>
            <a:endParaRPr lang="en-ZA"/>
          </a:p>
        </p:txBody>
      </p:sp>
    </p:spTree>
    <p:extLst>
      <p:ext uri="{BB962C8B-B14F-4D97-AF65-F5344CB8AC3E}">
        <p14:creationId xmlns:p14="http://schemas.microsoft.com/office/powerpoint/2010/main" val="414278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ABF91139-1C69-42AE-A5C4-68EC20438A58}" type="slidenum">
              <a:rPr lang="en-ZA" smtClean="0"/>
              <a:pPr/>
              <a:t>54</a:t>
            </a:fld>
            <a:endParaRPr lang="en-ZA"/>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2634035" y="4299040"/>
            <a:ext cx="4067033" cy="1255594"/>
          </a:xfrm>
          <a:prstGeom prst="rect">
            <a:avLst/>
          </a:prstGeom>
          <a:solidFill>
            <a:schemeClr val="bg1"/>
          </a:solidFill>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7D6C99C6-9B27-441D-96D0-077E3E89DB4C}" type="datetimeFigureOut">
              <a:rPr lang="en-US" smtClean="0"/>
              <a:pPr/>
              <a:t>1/25/2011</a:t>
            </a:fld>
            <a:endParaRPr lang="en-ZA"/>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8441E936-09D4-407C-AB1F-5548B348DD02}" type="slidenum">
              <a:rPr lang="en-ZA" smtClean="0"/>
              <a:pPr/>
              <a:t>‹#›</a:t>
            </a:fld>
            <a:endParaRPr lang="en-ZA"/>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ZA"/>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pic>
        <p:nvPicPr>
          <p:cNvPr id="9" name="Picture 8" descr="SAEON_CSIR.jpg"/>
          <p:cNvPicPr>
            <a:picLocks noChangeAspect="1"/>
          </p:cNvPicPr>
          <p:nvPr userDrawn="1"/>
        </p:nvPicPr>
        <p:blipFill rotWithShape="1">
          <a:blip r:embed="rId2" cstate="print"/>
          <a:srcRect t="-41391"/>
          <a:stretch/>
        </p:blipFill>
        <p:spPr>
          <a:xfrm>
            <a:off x="2792830" y="4299035"/>
            <a:ext cx="3685357" cy="1132774"/>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6C99C6-9B27-441D-96D0-077E3E89DB4C}" type="datetimeFigureOut">
              <a:rPr lang="en-US" smtClean="0"/>
              <a:pPr/>
              <a:t>1/25/2011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441E936-09D4-407C-AB1F-5548B348DD02}" type="slidenum">
              <a:rPr lang="en-ZA" smtClean="0"/>
              <a:pPr/>
              <a:t>‹#›</a:t>
            </a:fld>
            <a:endParaRPr lang="en-Z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6C99C6-9B27-441D-96D0-077E3E89DB4C}" type="datetimeFigureOut">
              <a:rPr lang="en-US" smtClean="0"/>
              <a:pPr/>
              <a:t>1/25/2011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41E936-09D4-407C-AB1F-5548B348DD02}" type="slidenum">
              <a:rPr lang="en-ZA" smtClean="0"/>
              <a:pPr/>
              <a:t>‹#›</a:t>
            </a:fld>
            <a:endParaRPr lang="en-Z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6C99C6-9B27-441D-96D0-077E3E89DB4C}" type="datetimeFigureOut">
              <a:rPr lang="en-US" smtClean="0"/>
              <a:pPr/>
              <a:t>1/25/2011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441E936-09D4-407C-AB1F-5548B348DD02}" type="slidenum">
              <a:rPr lang="en-ZA" smtClean="0"/>
              <a:pPr/>
              <a:t>‹#›</a:t>
            </a:fld>
            <a:endParaRPr lang="en-ZA"/>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7D6C99C6-9B27-441D-96D0-077E3E89DB4C}" type="datetimeFigureOut">
              <a:rPr lang="en-US" smtClean="0"/>
              <a:pPr/>
              <a:t>1/25/2011</a:t>
            </a:fld>
            <a:endParaRPr lang="en-ZA"/>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8441E936-09D4-407C-AB1F-5548B348DD02}" type="slidenum">
              <a:rPr lang="en-ZA" smtClean="0"/>
              <a:pPr/>
              <a:t>‹#›</a:t>
            </a:fld>
            <a:endParaRPr lang="en-ZA"/>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ZA"/>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6C99C6-9B27-441D-96D0-077E3E89DB4C}" type="datetimeFigureOut">
              <a:rPr lang="en-US" smtClean="0"/>
              <a:pPr/>
              <a:t>1/25/2011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8441E936-09D4-407C-AB1F-5548B348DD02}" type="slidenum">
              <a:rPr lang="en-ZA" smtClean="0"/>
              <a:pPr/>
              <a:t>‹#›</a:t>
            </a:fld>
            <a:endParaRPr lang="en-ZA"/>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6C99C6-9B27-441D-96D0-077E3E89DB4C}" type="datetimeFigureOut">
              <a:rPr lang="en-US" smtClean="0"/>
              <a:pPr/>
              <a:t>1/25/2011</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8441E936-09D4-407C-AB1F-5548B348DD02}" type="slidenum">
              <a:rPr lang="en-ZA" smtClean="0"/>
              <a:pPr/>
              <a:t>‹#›</a:t>
            </a:fld>
            <a:endParaRPr lang="en-ZA"/>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D6C99C6-9B27-441D-96D0-077E3E89DB4C}" type="datetimeFigureOut">
              <a:rPr lang="en-US" smtClean="0"/>
              <a:pPr/>
              <a:t>1/25/2011</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8441E936-09D4-407C-AB1F-5548B348DD02}" type="slidenum">
              <a:rPr lang="en-ZA" smtClean="0"/>
              <a:pPr/>
              <a:t>‹#›</a:t>
            </a:fld>
            <a:endParaRPr lang="en-ZA"/>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7D6C99C6-9B27-441D-96D0-077E3E89DB4C}" type="datetimeFigureOut">
              <a:rPr lang="en-US" smtClean="0"/>
              <a:pPr/>
              <a:t>1/25/2011</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8441E936-09D4-407C-AB1F-5548B348DD02}" type="slidenum">
              <a:rPr lang="en-ZA" smtClean="0"/>
              <a:pPr/>
              <a:t>‹#›</a:t>
            </a:fld>
            <a:endParaRPr lang="en-Z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6C99C6-9B27-441D-96D0-077E3E89DB4C}" type="datetimeFigureOut">
              <a:rPr lang="en-US" smtClean="0"/>
              <a:pPr/>
              <a:t>1/25/2011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8441E936-09D4-407C-AB1F-5548B348DD02}" type="slidenum">
              <a:rPr lang="en-ZA" smtClean="0"/>
              <a:pPr/>
              <a:t>‹#›</a:t>
            </a:fld>
            <a:endParaRPr lang="en-ZA"/>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6C99C6-9B27-441D-96D0-077E3E89DB4C}" type="datetimeFigureOut">
              <a:rPr lang="en-US" smtClean="0"/>
              <a:pPr/>
              <a:t>1/25/2011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8441E936-09D4-407C-AB1F-5548B348DD02}" type="slidenum">
              <a:rPr lang="en-ZA" smtClean="0"/>
              <a:pPr/>
              <a:t>‹#›</a:t>
            </a:fld>
            <a:endParaRPr lang="en-ZA"/>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146412"/>
            <a:ext cx="8831802" cy="5534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843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6404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7D6C99C6-9B27-441D-96D0-077E3E89DB4C}" type="datetimeFigureOut">
              <a:rPr lang="en-US" smtClean="0"/>
              <a:pPr/>
              <a:t>1/25/2011</a:t>
            </a:fld>
            <a:endParaRPr lang="en-ZA"/>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ZA"/>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8441E936-09D4-407C-AB1F-5548B348DD02}" type="slidenum">
              <a:rPr lang="en-ZA" smtClean="0"/>
              <a:pPr/>
              <a:t>‹#›</a:t>
            </a:fld>
            <a:endParaRPr lang="en-ZA"/>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txStyles>
    <p:titleStyle>
      <a:lvl1pPr algn="ctr" defTabSz="914400" rtl="0" eaLnBrk="1" latinLnBrk="0" hangingPunct="1">
        <a:spcBef>
          <a:spcPct val="0"/>
        </a:spcBef>
        <a:buNone/>
        <a:defRPr sz="3200" kern="1200" cap="sm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www.plone.or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ZA" dirty="0" smtClean="0"/>
              <a:t>Wim Hugo</a:t>
            </a:r>
          </a:p>
        </p:txBody>
      </p:sp>
      <p:sp>
        <p:nvSpPr>
          <p:cNvPr id="2" name="Title 1"/>
          <p:cNvSpPr>
            <a:spLocks noGrp="1"/>
          </p:cNvSpPr>
          <p:nvPr>
            <p:ph type="title"/>
          </p:nvPr>
        </p:nvSpPr>
        <p:spPr/>
        <p:txBody>
          <a:bodyPr/>
          <a:lstStyle/>
          <a:p>
            <a:r>
              <a:rPr lang="en-ZA" dirty="0" smtClean="0"/>
              <a:t>Basic Content Management in </a:t>
            </a:r>
            <a:r>
              <a:rPr lang="en-ZA" dirty="0" err="1" smtClean="0"/>
              <a:t>Plone</a:t>
            </a:r>
            <a:endParaRPr lang="en-ZA"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title"/>
          </p:nvPr>
        </p:nvSpPr>
        <p:spPr/>
        <p:txBody>
          <a:bodyPr/>
          <a:lstStyle/>
          <a:p>
            <a:r>
              <a:rPr lang="en-ZA" dirty="0" smtClean="0"/>
              <a:t>Adding Content Types - Page</a:t>
            </a:r>
            <a:endParaRPr lang="en-Z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80142"/>
            <a:ext cx="9144000" cy="582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ular Callout 4"/>
          <p:cNvSpPr/>
          <p:nvPr/>
        </p:nvSpPr>
        <p:spPr>
          <a:xfrm>
            <a:off x="5898109" y="2737288"/>
            <a:ext cx="2249604" cy="1125029"/>
          </a:xfrm>
          <a:prstGeom prst="wedgeRectCallout">
            <a:avLst>
              <a:gd name="adj1" fmla="val -172433"/>
              <a:gd name="adj2" fmla="val 1939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smtClean="0"/>
              <a:t>Title and Description</a:t>
            </a:r>
            <a:endParaRPr lang="en-ZA" sz="1600" dirty="0"/>
          </a:p>
        </p:txBody>
      </p:sp>
    </p:spTree>
    <p:extLst>
      <p:ext uri="{BB962C8B-B14F-4D97-AF65-F5344CB8AC3E}">
        <p14:creationId xmlns:p14="http://schemas.microsoft.com/office/powerpoint/2010/main" val="15480006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0878"/>
            <a:ext cx="9189934" cy="585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ZA" dirty="0" smtClean="0"/>
              <a:t>Saved Page – Publication State</a:t>
            </a:r>
            <a:endParaRPr lang="en-ZA" dirty="0"/>
          </a:p>
        </p:txBody>
      </p:sp>
      <p:sp>
        <p:nvSpPr>
          <p:cNvPr id="5" name="Rectangular Callout 4"/>
          <p:cNvSpPr/>
          <p:nvPr/>
        </p:nvSpPr>
        <p:spPr>
          <a:xfrm>
            <a:off x="984915" y="2434080"/>
            <a:ext cx="2249604" cy="1125029"/>
          </a:xfrm>
          <a:prstGeom prst="wedgeRectCallout">
            <a:avLst>
              <a:gd name="adj1" fmla="val 221905"/>
              <a:gd name="adj2" fmla="val 1126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smtClean="0"/>
              <a:t>Private by Default</a:t>
            </a:r>
            <a:endParaRPr lang="en-ZA" sz="1600" dirty="0"/>
          </a:p>
        </p:txBody>
      </p:sp>
    </p:spTree>
    <p:extLst>
      <p:ext uri="{BB962C8B-B14F-4D97-AF65-F5344CB8AC3E}">
        <p14:creationId xmlns:p14="http://schemas.microsoft.com/office/powerpoint/2010/main" val="37541399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Publication States and Actions</a:t>
            </a:r>
            <a:endParaRPr lang="en-ZA" dirty="0"/>
          </a:p>
        </p:txBody>
      </p:sp>
      <p:sp>
        <p:nvSpPr>
          <p:cNvPr id="5" name="Oval 4"/>
          <p:cNvSpPr/>
          <p:nvPr/>
        </p:nvSpPr>
        <p:spPr>
          <a:xfrm>
            <a:off x="1040502" y="2822035"/>
            <a:ext cx="1629104" cy="99848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ZA" dirty="0" smtClean="0"/>
              <a:t>Private</a:t>
            </a:r>
            <a:endParaRPr lang="en-ZA" dirty="0"/>
          </a:p>
        </p:txBody>
      </p:sp>
      <p:sp>
        <p:nvSpPr>
          <p:cNvPr id="6" name="Oval 5"/>
          <p:cNvSpPr/>
          <p:nvPr/>
        </p:nvSpPr>
        <p:spPr>
          <a:xfrm>
            <a:off x="4740156" y="2406877"/>
            <a:ext cx="1629104" cy="998483"/>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dirty="0" smtClean="0"/>
              <a:t>Published</a:t>
            </a:r>
            <a:endParaRPr lang="en-ZA" dirty="0"/>
          </a:p>
        </p:txBody>
      </p:sp>
      <p:sp>
        <p:nvSpPr>
          <p:cNvPr id="7" name="Oval 6"/>
          <p:cNvSpPr/>
          <p:nvPr/>
        </p:nvSpPr>
        <p:spPr>
          <a:xfrm>
            <a:off x="5318225" y="5239415"/>
            <a:ext cx="1629104" cy="99848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ZA" dirty="0" smtClean="0">
                <a:solidFill>
                  <a:schemeClr val="tx1"/>
                </a:solidFill>
              </a:rPr>
              <a:t>Pending Review</a:t>
            </a:r>
            <a:endParaRPr lang="en-ZA" dirty="0">
              <a:solidFill>
                <a:schemeClr val="tx1"/>
              </a:solidFill>
            </a:endParaRPr>
          </a:p>
        </p:txBody>
      </p:sp>
      <p:cxnSp>
        <p:nvCxnSpPr>
          <p:cNvPr id="9" name="Curved Connector 8"/>
          <p:cNvCxnSpPr>
            <a:stCxn id="5" idx="6"/>
            <a:endCxn id="6" idx="2"/>
          </p:cNvCxnSpPr>
          <p:nvPr/>
        </p:nvCxnSpPr>
        <p:spPr>
          <a:xfrm flipV="1">
            <a:off x="2669606" y="2906119"/>
            <a:ext cx="2070550" cy="41515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hape 10"/>
          <p:cNvCxnSpPr>
            <a:stCxn id="5" idx="5"/>
            <a:endCxn id="7" idx="2"/>
          </p:cNvCxnSpPr>
          <p:nvPr/>
        </p:nvCxnSpPr>
        <p:spPr>
          <a:xfrm rot="16200000" flipH="1">
            <a:off x="2842446" y="3262877"/>
            <a:ext cx="2064363" cy="2887196"/>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7" idx="6"/>
            <a:endCxn id="6" idx="6"/>
          </p:cNvCxnSpPr>
          <p:nvPr/>
        </p:nvCxnSpPr>
        <p:spPr>
          <a:xfrm flipH="1" flipV="1">
            <a:off x="6369260" y="2906119"/>
            <a:ext cx="578069" cy="2832538"/>
          </a:xfrm>
          <a:prstGeom prst="curvedConnector3">
            <a:avLst>
              <a:gd name="adj1" fmla="val -167727"/>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6" name="Curved Connector 15"/>
          <p:cNvCxnSpPr>
            <a:stCxn id="6" idx="0"/>
            <a:endCxn id="5" idx="0"/>
          </p:cNvCxnSpPr>
          <p:nvPr/>
        </p:nvCxnSpPr>
        <p:spPr>
          <a:xfrm rot="16200000" flipH="1" flipV="1">
            <a:off x="3497302" y="764629"/>
            <a:ext cx="415158" cy="3699654"/>
          </a:xfrm>
          <a:prstGeom prst="curvedConnector3">
            <a:avLst>
              <a:gd name="adj1" fmla="val -22215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hape 19"/>
          <p:cNvCxnSpPr>
            <a:endCxn id="5" idx="2"/>
          </p:cNvCxnSpPr>
          <p:nvPr/>
        </p:nvCxnSpPr>
        <p:spPr>
          <a:xfrm rot="16200000" flipH="1">
            <a:off x="231212" y="2511987"/>
            <a:ext cx="877622" cy="740957"/>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090041" y="1340069"/>
            <a:ext cx="105791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ZA" dirty="0" smtClean="0"/>
              <a:t>“Retract”</a:t>
            </a:r>
            <a:endParaRPr lang="en-ZA" dirty="0"/>
          </a:p>
        </p:txBody>
      </p:sp>
      <p:sp>
        <p:nvSpPr>
          <p:cNvPr id="22" name="TextBox 21"/>
          <p:cNvSpPr txBox="1"/>
          <p:nvPr/>
        </p:nvSpPr>
        <p:spPr>
          <a:xfrm>
            <a:off x="3258207" y="2927131"/>
            <a:ext cx="1053494"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ZA" dirty="0" smtClean="0"/>
              <a:t>“Publish”</a:t>
            </a:r>
            <a:endParaRPr lang="en-ZA" dirty="0"/>
          </a:p>
        </p:txBody>
      </p:sp>
      <p:cxnSp>
        <p:nvCxnSpPr>
          <p:cNvPr id="24" name="Curved Connector 23"/>
          <p:cNvCxnSpPr>
            <a:stCxn id="7" idx="4"/>
            <a:endCxn id="5" idx="4"/>
          </p:cNvCxnSpPr>
          <p:nvPr/>
        </p:nvCxnSpPr>
        <p:spPr>
          <a:xfrm rot="5400000" flipH="1">
            <a:off x="2785226" y="2890347"/>
            <a:ext cx="2417380" cy="4277723"/>
          </a:xfrm>
          <a:prstGeom prst="curvedConnector3">
            <a:avLst>
              <a:gd name="adj1" fmla="val -9457"/>
            </a:avLst>
          </a:prstGeom>
          <a:ln>
            <a:tailEnd type="arrow"/>
          </a:ln>
        </p:spPr>
        <p:style>
          <a:lnRef idx="3">
            <a:schemeClr val="accent2"/>
          </a:lnRef>
          <a:fillRef idx="0">
            <a:schemeClr val="accent2"/>
          </a:fillRef>
          <a:effectRef idx="2">
            <a:schemeClr val="accent2"/>
          </a:effectRef>
          <a:fontRef idx="minor">
            <a:schemeClr val="tx1"/>
          </a:fontRef>
        </p:style>
      </p:cxnSp>
      <p:sp>
        <p:nvSpPr>
          <p:cNvPr id="27" name="TextBox 26"/>
          <p:cNvSpPr txBox="1"/>
          <p:nvPr/>
        </p:nvSpPr>
        <p:spPr>
          <a:xfrm>
            <a:off x="2974427" y="6174827"/>
            <a:ext cx="1332416"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ZA" dirty="0" smtClean="0"/>
              <a:t>“Send Back”</a:t>
            </a:r>
            <a:endParaRPr lang="en-ZA" dirty="0"/>
          </a:p>
        </p:txBody>
      </p:sp>
      <p:sp>
        <p:nvSpPr>
          <p:cNvPr id="28" name="TextBox 27"/>
          <p:cNvSpPr txBox="1"/>
          <p:nvPr/>
        </p:nvSpPr>
        <p:spPr>
          <a:xfrm>
            <a:off x="2890344" y="4797971"/>
            <a:ext cx="1048685"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ZA" dirty="0" smtClean="0"/>
              <a:t>“Submit”</a:t>
            </a:r>
            <a:endParaRPr lang="en-ZA" dirty="0"/>
          </a:p>
        </p:txBody>
      </p:sp>
      <p:sp>
        <p:nvSpPr>
          <p:cNvPr id="29" name="TextBox 28"/>
          <p:cNvSpPr txBox="1"/>
          <p:nvPr/>
        </p:nvSpPr>
        <p:spPr>
          <a:xfrm>
            <a:off x="7204841" y="3925612"/>
            <a:ext cx="1059906"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ZA" dirty="0" smtClean="0"/>
              <a:t>“Publish”</a:t>
            </a:r>
            <a:endParaRPr lang="en-ZA" dirty="0"/>
          </a:p>
        </p:txBody>
      </p:sp>
    </p:spTree>
    <p:extLst>
      <p:ext uri="{BB962C8B-B14F-4D97-AF65-F5344CB8AC3E}">
        <p14:creationId xmlns:p14="http://schemas.microsoft.com/office/powerpoint/2010/main" val="25529114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dirty="0"/>
          </a:p>
        </p:txBody>
      </p:sp>
      <p:sp>
        <p:nvSpPr>
          <p:cNvPr id="3" name="Title 2"/>
          <p:cNvSpPr>
            <a:spLocks noGrp="1"/>
          </p:cNvSpPr>
          <p:nvPr>
            <p:ph type="title"/>
          </p:nvPr>
        </p:nvSpPr>
        <p:spPr/>
        <p:txBody>
          <a:bodyPr/>
          <a:lstStyle/>
          <a:p>
            <a:r>
              <a:rPr lang="en-ZA" dirty="0" smtClean="0"/>
              <a:t>Advanced Publication Options</a:t>
            </a:r>
            <a:endParaRPr lang="en-ZA"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80142"/>
            <a:ext cx="9144000" cy="582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ular Callout 4"/>
          <p:cNvSpPr/>
          <p:nvPr/>
        </p:nvSpPr>
        <p:spPr>
          <a:xfrm>
            <a:off x="6635089" y="5327404"/>
            <a:ext cx="2249604" cy="1125029"/>
          </a:xfrm>
          <a:prstGeom prst="wedgeRectCallout">
            <a:avLst>
              <a:gd name="adj1" fmla="val -128146"/>
              <a:gd name="adj2" fmla="val -923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smtClean="0"/>
              <a:t>Control Publication and Expiry Dates</a:t>
            </a:r>
            <a:endParaRPr lang="en-ZA" sz="1600" dirty="0"/>
          </a:p>
        </p:txBody>
      </p:sp>
    </p:spTree>
    <p:extLst>
      <p:ext uri="{BB962C8B-B14F-4D97-AF65-F5344CB8AC3E}">
        <p14:creationId xmlns:p14="http://schemas.microsoft.com/office/powerpoint/2010/main" val="1825384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title"/>
          </p:nvPr>
        </p:nvSpPr>
        <p:spPr/>
        <p:txBody>
          <a:bodyPr/>
          <a:lstStyle/>
          <a:p>
            <a:r>
              <a:rPr lang="en-ZA" dirty="0" smtClean="0"/>
              <a:t>Display Options</a:t>
            </a:r>
            <a:endParaRPr lang="en-ZA"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0142"/>
            <a:ext cx="9144000" cy="582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18158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title"/>
          </p:nvPr>
        </p:nvSpPr>
        <p:spPr/>
        <p:txBody>
          <a:bodyPr/>
          <a:lstStyle/>
          <a:p>
            <a:r>
              <a:rPr lang="en-ZA" dirty="0" smtClean="0"/>
              <a:t>Summary View</a:t>
            </a:r>
            <a:endParaRPr lang="en-ZA"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5469"/>
            <a:ext cx="9179405" cy="578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28316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title"/>
          </p:nvPr>
        </p:nvSpPr>
        <p:spPr/>
        <p:txBody>
          <a:bodyPr/>
          <a:lstStyle/>
          <a:p>
            <a:r>
              <a:rPr lang="en-ZA" dirty="0" smtClean="0"/>
              <a:t>Tabular View</a:t>
            </a:r>
            <a:endParaRPr lang="en-ZA"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7766"/>
            <a:ext cx="9144000" cy="5758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9705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dirty="0"/>
          </a:p>
        </p:txBody>
      </p:sp>
      <p:sp>
        <p:nvSpPr>
          <p:cNvPr id="3" name="Title 2"/>
          <p:cNvSpPr>
            <a:spLocks noGrp="1"/>
          </p:cNvSpPr>
          <p:nvPr>
            <p:ph type="title"/>
          </p:nvPr>
        </p:nvSpPr>
        <p:spPr/>
        <p:txBody>
          <a:bodyPr/>
          <a:lstStyle/>
          <a:p>
            <a:r>
              <a:rPr lang="en-ZA" dirty="0" smtClean="0"/>
              <a:t>Register as a User</a:t>
            </a:r>
            <a:endParaRPr lang="en-ZA"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9681"/>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ular Callout 4"/>
          <p:cNvSpPr/>
          <p:nvPr/>
        </p:nvSpPr>
        <p:spPr>
          <a:xfrm>
            <a:off x="1216927" y="5177279"/>
            <a:ext cx="2249604" cy="1125029"/>
          </a:xfrm>
          <a:prstGeom prst="wedgeRectCallout">
            <a:avLst>
              <a:gd name="adj1" fmla="val 223118"/>
              <a:gd name="adj2" fmla="val 10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err="1" smtClean="0"/>
              <a:t>Plone</a:t>
            </a:r>
            <a:r>
              <a:rPr lang="en-ZA" sz="1600" dirty="0" smtClean="0"/>
              <a:t> allows registration as a new user by default</a:t>
            </a:r>
            <a:endParaRPr lang="en-ZA" sz="1600" dirty="0"/>
          </a:p>
        </p:txBody>
      </p:sp>
    </p:spTree>
    <p:extLst>
      <p:ext uri="{BB962C8B-B14F-4D97-AF65-F5344CB8AC3E}">
        <p14:creationId xmlns:p14="http://schemas.microsoft.com/office/powerpoint/2010/main" val="23078671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title"/>
          </p:nvPr>
        </p:nvSpPr>
        <p:spPr/>
        <p:txBody>
          <a:bodyPr/>
          <a:lstStyle/>
          <a:p>
            <a:r>
              <a:rPr lang="en-ZA" dirty="0" smtClean="0"/>
              <a:t>Fill in Details and Passwords</a:t>
            </a:r>
            <a:endParaRPr lang="en-ZA"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0060"/>
            <a:ext cx="9116703" cy="569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ular Callout 5"/>
          <p:cNvSpPr/>
          <p:nvPr/>
        </p:nvSpPr>
        <p:spPr>
          <a:xfrm>
            <a:off x="6512258" y="3730616"/>
            <a:ext cx="2249604" cy="1125029"/>
          </a:xfrm>
          <a:prstGeom prst="wedgeRectCallout">
            <a:avLst>
              <a:gd name="adj1" fmla="val -225821"/>
              <a:gd name="adj2" fmla="val 1381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smtClean="0"/>
              <a:t>Click on ‘Register’ when done</a:t>
            </a:r>
            <a:endParaRPr lang="en-ZA" sz="1600" dirty="0"/>
          </a:p>
        </p:txBody>
      </p:sp>
    </p:spTree>
    <p:extLst>
      <p:ext uri="{BB962C8B-B14F-4D97-AF65-F5344CB8AC3E}">
        <p14:creationId xmlns:p14="http://schemas.microsoft.com/office/powerpoint/2010/main" val="6142595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title"/>
          </p:nvPr>
        </p:nvSpPr>
        <p:spPr/>
        <p:txBody>
          <a:bodyPr/>
          <a:lstStyle/>
          <a:p>
            <a:r>
              <a:rPr lang="en-ZA" dirty="0" smtClean="0"/>
              <a:t>Log in with New Credentials</a:t>
            </a:r>
            <a:endParaRPr lang="en-ZA"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0625"/>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630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192042560"/>
              </p:ext>
            </p:extLst>
          </p:nvPr>
        </p:nvGraphicFramePr>
        <p:xfrm>
          <a:off x="372630" y="2460904"/>
          <a:ext cx="8192123" cy="3337560"/>
        </p:xfrm>
        <a:graphic>
          <a:graphicData uri="http://schemas.openxmlformats.org/drawingml/2006/table">
            <a:tbl>
              <a:tblPr firstRow="1" bandRow="1">
                <a:tableStyleId>{5C22544A-7EE6-4342-B048-85BDC9FD1C3A}</a:tableStyleId>
              </a:tblPr>
              <a:tblGrid>
                <a:gridCol w="1101777"/>
                <a:gridCol w="1978701"/>
                <a:gridCol w="5111645"/>
              </a:tblGrid>
              <a:tr h="370840">
                <a:tc>
                  <a:txBody>
                    <a:bodyPr/>
                    <a:lstStyle/>
                    <a:p>
                      <a:r>
                        <a:rPr lang="en-ZA" dirty="0" smtClean="0"/>
                        <a:t>Session</a:t>
                      </a:r>
                      <a:endParaRPr lang="en-ZA" dirty="0"/>
                    </a:p>
                  </a:txBody>
                  <a:tcPr/>
                </a:tc>
                <a:tc>
                  <a:txBody>
                    <a:bodyPr/>
                    <a:lstStyle/>
                    <a:p>
                      <a:r>
                        <a:rPr lang="en-ZA" dirty="0" smtClean="0"/>
                        <a:t>Duration</a:t>
                      </a:r>
                      <a:endParaRPr lang="en-ZA" dirty="0"/>
                    </a:p>
                  </a:txBody>
                  <a:tcPr/>
                </a:tc>
                <a:tc>
                  <a:txBody>
                    <a:bodyPr/>
                    <a:lstStyle/>
                    <a:p>
                      <a:r>
                        <a:rPr lang="en-ZA" dirty="0" smtClean="0"/>
                        <a:t>Module</a:t>
                      </a:r>
                      <a:endParaRPr lang="en-ZA" dirty="0"/>
                    </a:p>
                  </a:txBody>
                  <a:tcPr/>
                </a:tc>
              </a:tr>
              <a:tr h="370840">
                <a:tc>
                  <a:txBody>
                    <a:bodyPr/>
                    <a:lstStyle/>
                    <a:p>
                      <a:r>
                        <a:rPr lang="en-ZA" dirty="0" smtClean="0"/>
                        <a:t>1</a:t>
                      </a:r>
                      <a:endParaRPr lang="en-ZA" dirty="0"/>
                    </a:p>
                  </a:txBody>
                  <a:tcPr/>
                </a:tc>
                <a:tc>
                  <a:txBody>
                    <a:bodyPr/>
                    <a:lstStyle/>
                    <a:p>
                      <a:r>
                        <a:rPr lang="en-ZA" dirty="0" smtClean="0"/>
                        <a:t>08h35 – 09h15</a:t>
                      </a:r>
                      <a:endParaRPr lang="en-ZA" dirty="0"/>
                    </a:p>
                  </a:txBody>
                  <a:tcPr/>
                </a:tc>
                <a:tc>
                  <a:txBody>
                    <a:bodyPr/>
                    <a:lstStyle/>
                    <a:p>
                      <a:r>
                        <a:rPr lang="en-ZA" dirty="0" err="1" smtClean="0"/>
                        <a:t>Plone</a:t>
                      </a:r>
                      <a:r>
                        <a:rPr lang="en-ZA" dirty="0" smtClean="0"/>
                        <a:t> Functions and Capabilities</a:t>
                      </a:r>
                      <a:endParaRPr lang="en-ZA" dirty="0"/>
                    </a:p>
                  </a:txBody>
                  <a:tcPr/>
                </a:tc>
              </a:tr>
              <a:tr h="370840">
                <a:tc>
                  <a:txBody>
                    <a:bodyPr/>
                    <a:lstStyle/>
                    <a:p>
                      <a:r>
                        <a:rPr lang="en-ZA" dirty="0" smtClean="0"/>
                        <a:t>2</a:t>
                      </a:r>
                      <a:endParaRPr lang="en-ZA" dirty="0"/>
                    </a:p>
                  </a:txBody>
                  <a:tcPr/>
                </a:tc>
                <a:tc>
                  <a:txBody>
                    <a:bodyPr/>
                    <a:lstStyle/>
                    <a:p>
                      <a:r>
                        <a:rPr lang="en-ZA" dirty="0" smtClean="0"/>
                        <a:t>09h20 – 10h00</a:t>
                      </a:r>
                      <a:endParaRPr lang="en-ZA" dirty="0"/>
                    </a:p>
                  </a:txBody>
                  <a:tcPr/>
                </a:tc>
                <a:tc>
                  <a:txBody>
                    <a:bodyPr/>
                    <a:lstStyle/>
                    <a:p>
                      <a:r>
                        <a:rPr lang="en-ZA" dirty="0" smtClean="0"/>
                        <a:t>Detailed Review of</a:t>
                      </a:r>
                      <a:r>
                        <a:rPr lang="en-ZA" baseline="0" dirty="0" smtClean="0"/>
                        <a:t> Content Types</a:t>
                      </a:r>
                      <a:endParaRPr lang="en-ZA" dirty="0"/>
                    </a:p>
                  </a:txBody>
                  <a:tcPr/>
                </a:tc>
              </a:tr>
              <a:tr h="370840">
                <a:tc>
                  <a:txBody>
                    <a:bodyPr/>
                    <a:lstStyle/>
                    <a:p>
                      <a:r>
                        <a:rPr lang="en-ZA" dirty="0" smtClean="0"/>
                        <a:t>3</a:t>
                      </a:r>
                      <a:endParaRPr lang="en-ZA" dirty="0"/>
                    </a:p>
                  </a:txBody>
                  <a:tcPr/>
                </a:tc>
                <a:tc>
                  <a:txBody>
                    <a:bodyPr/>
                    <a:lstStyle/>
                    <a:p>
                      <a:r>
                        <a:rPr lang="en-ZA" dirty="0" smtClean="0"/>
                        <a:t>10h00</a:t>
                      </a:r>
                      <a:r>
                        <a:rPr lang="en-ZA" baseline="0" dirty="0" smtClean="0"/>
                        <a:t> – 10h20</a:t>
                      </a:r>
                      <a:endParaRPr lang="en-ZA" dirty="0"/>
                    </a:p>
                  </a:txBody>
                  <a:tcPr/>
                </a:tc>
                <a:tc>
                  <a:txBody>
                    <a:bodyPr/>
                    <a:lstStyle/>
                    <a:p>
                      <a:r>
                        <a:rPr lang="en-ZA" dirty="0" smtClean="0"/>
                        <a:t>Tea Break</a:t>
                      </a:r>
                    </a:p>
                  </a:txBody>
                  <a:tcPr/>
                </a:tc>
              </a:tr>
              <a:tr h="370840">
                <a:tc>
                  <a:txBody>
                    <a:bodyPr/>
                    <a:lstStyle/>
                    <a:p>
                      <a:r>
                        <a:rPr lang="en-ZA" dirty="0" smtClean="0"/>
                        <a:t>4</a:t>
                      </a:r>
                      <a:endParaRPr lang="en-ZA" dirty="0"/>
                    </a:p>
                  </a:txBody>
                  <a:tcPr/>
                </a:tc>
                <a:tc>
                  <a:txBody>
                    <a:bodyPr/>
                    <a:lstStyle/>
                    <a:p>
                      <a:r>
                        <a:rPr lang="en-ZA" dirty="0" smtClean="0"/>
                        <a:t>10h20 – 11h30</a:t>
                      </a:r>
                      <a:endParaRPr lang="en-ZA" dirty="0"/>
                    </a:p>
                  </a:txBody>
                  <a:tcPr/>
                </a:tc>
                <a:tc>
                  <a:txBody>
                    <a:bodyPr/>
                    <a:lstStyle/>
                    <a:p>
                      <a:r>
                        <a:rPr lang="en-ZA" dirty="0" smtClean="0"/>
                        <a:t>Adding Detailed Content</a:t>
                      </a:r>
                    </a:p>
                  </a:txBody>
                  <a:tcPr/>
                </a:tc>
              </a:tr>
              <a:tr h="370840">
                <a:tc>
                  <a:txBody>
                    <a:bodyPr/>
                    <a:lstStyle/>
                    <a:p>
                      <a:r>
                        <a:rPr lang="en-ZA" dirty="0" smtClean="0"/>
                        <a:t>5</a:t>
                      </a:r>
                      <a:endParaRPr lang="en-ZA" dirty="0"/>
                    </a:p>
                  </a:txBody>
                  <a:tcPr/>
                </a:tc>
                <a:tc>
                  <a:txBody>
                    <a:bodyPr/>
                    <a:lstStyle/>
                    <a:p>
                      <a:r>
                        <a:rPr lang="en-ZA" dirty="0" smtClean="0"/>
                        <a:t>11h35 – 12h30</a:t>
                      </a:r>
                      <a:endParaRPr lang="en-ZA" dirty="0"/>
                    </a:p>
                  </a:txBody>
                  <a:tcPr/>
                </a:tc>
                <a:tc>
                  <a:txBody>
                    <a:bodyPr/>
                    <a:lstStyle/>
                    <a:p>
                      <a:r>
                        <a:rPr lang="en-ZA" dirty="0" smtClean="0"/>
                        <a:t>Case Studies and Examples</a:t>
                      </a:r>
                    </a:p>
                  </a:txBody>
                  <a:tcPr/>
                </a:tc>
              </a:tr>
              <a:tr h="370840">
                <a:tc>
                  <a:txBody>
                    <a:bodyPr/>
                    <a:lstStyle/>
                    <a:p>
                      <a:r>
                        <a:rPr lang="en-ZA" dirty="0" smtClean="0"/>
                        <a:t>6</a:t>
                      </a:r>
                      <a:endParaRPr lang="en-ZA" dirty="0"/>
                    </a:p>
                  </a:txBody>
                  <a:tcPr/>
                </a:tc>
                <a:tc>
                  <a:txBody>
                    <a:bodyPr/>
                    <a:lstStyle/>
                    <a:p>
                      <a:r>
                        <a:rPr lang="en-ZA" dirty="0" smtClean="0"/>
                        <a:t>12h30 – 13h25</a:t>
                      </a:r>
                      <a:endParaRPr lang="en-ZA" dirty="0"/>
                    </a:p>
                  </a:txBody>
                  <a:tcPr/>
                </a:tc>
                <a:tc>
                  <a:txBody>
                    <a:bodyPr/>
                    <a:lstStyle/>
                    <a:p>
                      <a:r>
                        <a:rPr lang="en-ZA" dirty="0" smtClean="0"/>
                        <a:t>Lunch</a:t>
                      </a:r>
                    </a:p>
                  </a:txBody>
                  <a:tcPr/>
                </a:tc>
              </a:tr>
              <a:tr h="370840">
                <a:tc>
                  <a:txBody>
                    <a:bodyPr/>
                    <a:lstStyle/>
                    <a:p>
                      <a:endParaRPr lang="en-ZA" dirty="0"/>
                    </a:p>
                  </a:txBody>
                  <a:tcPr/>
                </a:tc>
                <a:tc>
                  <a:txBody>
                    <a:bodyPr/>
                    <a:lstStyle/>
                    <a:p>
                      <a:endParaRPr lang="en-ZA" dirty="0"/>
                    </a:p>
                  </a:txBody>
                  <a:tcPr/>
                </a:tc>
                <a:tc>
                  <a:txBody>
                    <a:bodyPr/>
                    <a:lstStyle/>
                    <a:p>
                      <a:endParaRPr lang="en-ZA" dirty="0" smtClean="0"/>
                    </a:p>
                  </a:txBody>
                  <a:tcPr/>
                </a:tc>
              </a:tr>
              <a:tr h="370840">
                <a:tc gridSpan="3">
                  <a:txBody>
                    <a:bodyPr/>
                    <a:lstStyle/>
                    <a:p>
                      <a:r>
                        <a:rPr lang="en-ZA" dirty="0" smtClean="0"/>
                        <a:t>Afternoon: </a:t>
                      </a:r>
                      <a:r>
                        <a:rPr lang="en-ZA" dirty="0" err="1" smtClean="0"/>
                        <a:t>GeoPortals</a:t>
                      </a:r>
                      <a:r>
                        <a:rPr lang="en-ZA" dirty="0" smtClean="0"/>
                        <a:t> (optional)</a:t>
                      </a:r>
                      <a:endParaRPr lang="en-ZA" dirty="0"/>
                    </a:p>
                  </a:txBody>
                  <a:tcPr/>
                </a:tc>
                <a:tc hMerge="1">
                  <a:txBody>
                    <a:bodyPr/>
                    <a:lstStyle/>
                    <a:p>
                      <a:endParaRPr lang="en-ZA" dirty="0"/>
                    </a:p>
                  </a:txBody>
                  <a:tcPr/>
                </a:tc>
                <a:tc hMerge="1">
                  <a:txBody>
                    <a:bodyPr/>
                    <a:lstStyle/>
                    <a:p>
                      <a:endParaRPr lang="en-ZA" dirty="0" smtClean="0"/>
                    </a:p>
                  </a:txBody>
                  <a:tcPr/>
                </a:tc>
              </a:tr>
            </a:tbl>
          </a:graphicData>
        </a:graphic>
      </p:graphicFrame>
      <p:sp>
        <p:nvSpPr>
          <p:cNvPr id="2" name="Title 1"/>
          <p:cNvSpPr>
            <a:spLocks noGrp="1"/>
          </p:cNvSpPr>
          <p:nvPr>
            <p:ph type="title"/>
          </p:nvPr>
        </p:nvSpPr>
        <p:spPr/>
        <p:txBody>
          <a:bodyPr/>
          <a:lstStyle/>
          <a:p>
            <a:r>
              <a:rPr lang="en-ZA" dirty="0" smtClean="0"/>
              <a:t>Morning Sessions</a:t>
            </a:r>
            <a:endParaRPr lang="en-ZA"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dirty="0"/>
          </a:p>
        </p:txBody>
      </p:sp>
      <p:sp>
        <p:nvSpPr>
          <p:cNvPr id="3" name="Title 2"/>
          <p:cNvSpPr>
            <a:spLocks noGrp="1"/>
          </p:cNvSpPr>
          <p:nvPr>
            <p:ph type="title"/>
          </p:nvPr>
        </p:nvSpPr>
        <p:spPr/>
        <p:txBody>
          <a:bodyPr/>
          <a:lstStyle/>
          <a:p>
            <a:r>
              <a:rPr lang="en-ZA" dirty="0" err="1" smtClean="0"/>
              <a:t>LiveSearch</a:t>
            </a:r>
            <a:endParaRPr lang="en-ZA"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5469"/>
            <a:ext cx="9179405" cy="578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35178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title"/>
          </p:nvPr>
        </p:nvSpPr>
        <p:spPr/>
        <p:txBody>
          <a:bodyPr/>
          <a:lstStyle/>
          <a:p>
            <a:r>
              <a:rPr lang="en-ZA" dirty="0" smtClean="0"/>
              <a:t>Advanced Search</a:t>
            </a:r>
            <a:endParaRPr lang="en-ZA"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27767"/>
            <a:ext cx="9144000" cy="575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28633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ZA" dirty="0" smtClean="0"/>
              <a:t>Folders</a:t>
            </a:r>
            <a:endParaRPr lang="en-ZA" dirty="0"/>
          </a:p>
          <a:p>
            <a:r>
              <a:rPr lang="en-ZA" dirty="0" smtClean="0"/>
              <a:t>External </a:t>
            </a:r>
            <a:r>
              <a:rPr lang="en-ZA" dirty="0"/>
              <a:t>Files</a:t>
            </a:r>
          </a:p>
          <a:p>
            <a:r>
              <a:rPr lang="en-ZA" dirty="0" smtClean="0"/>
              <a:t>Pages</a:t>
            </a:r>
            <a:endParaRPr lang="en-ZA" dirty="0"/>
          </a:p>
          <a:p>
            <a:r>
              <a:rPr lang="en-ZA" dirty="0" smtClean="0"/>
              <a:t>News </a:t>
            </a:r>
            <a:r>
              <a:rPr lang="en-ZA" dirty="0"/>
              <a:t>Items</a:t>
            </a:r>
          </a:p>
          <a:p>
            <a:r>
              <a:rPr lang="en-ZA" dirty="0" smtClean="0"/>
              <a:t>Links</a:t>
            </a:r>
            <a:endParaRPr lang="en-ZA" dirty="0"/>
          </a:p>
          <a:p>
            <a:r>
              <a:rPr lang="en-ZA" dirty="0" smtClean="0"/>
              <a:t>Events</a:t>
            </a:r>
            <a:endParaRPr lang="en-ZA" dirty="0"/>
          </a:p>
          <a:p>
            <a:r>
              <a:rPr lang="en-ZA" dirty="0" smtClean="0"/>
              <a:t>External </a:t>
            </a:r>
            <a:r>
              <a:rPr lang="en-ZA" dirty="0"/>
              <a:t>Content</a:t>
            </a:r>
          </a:p>
        </p:txBody>
      </p:sp>
      <p:sp>
        <p:nvSpPr>
          <p:cNvPr id="2" name="Title 1"/>
          <p:cNvSpPr>
            <a:spLocks noGrp="1"/>
          </p:cNvSpPr>
          <p:nvPr>
            <p:ph type="title"/>
          </p:nvPr>
        </p:nvSpPr>
        <p:spPr/>
        <p:txBody>
          <a:bodyPr/>
          <a:lstStyle/>
          <a:p>
            <a:r>
              <a:rPr lang="en-ZA" dirty="0" smtClean="0"/>
              <a:t>Workshop Session 2</a:t>
            </a:r>
            <a:endParaRPr lang="en-ZA" dirty="0"/>
          </a:p>
        </p:txBody>
      </p:sp>
    </p:spTree>
    <p:extLst>
      <p:ext uri="{BB962C8B-B14F-4D97-AF65-F5344CB8AC3E}">
        <p14:creationId xmlns:p14="http://schemas.microsoft.com/office/powerpoint/2010/main" val="7007224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bwMode="auto"/>
        <p:txBody>
          <a:bodyPr wrap="square" numCol="1" anchorCtr="0" compatLnSpc="1">
            <a:prstTxWarp prst="textNoShape">
              <a:avLst/>
            </a:prstTxWarp>
          </a:bodyPr>
          <a:lstStyle/>
          <a:p>
            <a:r>
              <a:rPr lang="en-ZA" smtClean="0"/>
              <a:t>Prerequisites for uploading content</a:t>
            </a:r>
          </a:p>
        </p:txBody>
      </p:sp>
      <p:sp>
        <p:nvSpPr>
          <p:cNvPr id="3075" name="Content Placeholder 1"/>
          <p:cNvSpPr>
            <a:spLocks noGrp="1"/>
          </p:cNvSpPr>
          <p:nvPr>
            <p:ph idx="1"/>
          </p:nvPr>
        </p:nvSpPr>
        <p:spPr/>
        <p:txBody>
          <a:bodyPr/>
          <a:lstStyle/>
          <a:p>
            <a:r>
              <a:rPr lang="en-ZA" dirty="0" smtClean="0"/>
              <a:t>Registered user</a:t>
            </a:r>
          </a:p>
          <a:p>
            <a:r>
              <a:rPr lang="en-ZA" dirty="0" smtClean="0"/>
              <a:t>Must be logged in</a:t>
            </a:r>
          </a:p>
          <a:p>
            <a:r>
              <a:rPr lang="en-ZA" dirty="0" smtClean="0"/>
              <a:t>Must be a “contributor”</a:t>
            </a:r>
          </a:p>
          <a:p>
            <a:endParaRPr lang="en-ZA" dirty="0" smtClean="0"/>
          </a:p>
          <a:p>
            <a:r>
              <a:rPr lang="en-ZA" dirty="0" smtClean="0"/>
              <a:t>Confirm a work area</a:t>
            </a:r>
          </a:p>
          <a:p>
            <a:r>
              <a:rPr lang="en-ZA" dirty="0" smtClean="0"/>
              <a:t>This will usually be a folder</a:t>
            </a:r>
          </a:p>
        </p:txBody>
      </p:sp>
    </p:spTree>
    <p:extLst>
      <p:ext uri="{BB962C8B-B14F-4D97-AF65-F5344CB8AC3E}">
        <p14:creationId xmlns:p14="http://schemas.microsoft.com/office/powerpoint/2010/main" val="24997385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605"/>
          <a:stretch/>
        </p:blipFill>
        <p:spPr bwMode="auto">
          <a:xfrm>
            <a:off x="-30163" y="982640"/>
            <a:ext cx="9174163" cy="587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itle 4"/>
          <p:cNvSpPr>
            <a:spLocks noGrp="1"/>
          </p:cNvSpPr>
          <p:nvPr>
            <p:ph type="title"/>
          </p:nvPr>
        </p:nvSpPr>
        <p:spPr bwMode="auto"/>
        <p:txBody>
          <a:bodyPr wrap="square" numCol="1" anchorCtr="0" compatLnSpc="1">
            <a:prstTxWarp prst="textNoShape">
              <a:avLst/>
            </a:prstTxWarp>
          </a:bodyPr>
          <a:lstStyle/>
          <a:p>
            <a:r>
              <a:rPr lang="en-ZA" dirty="0" smtClean="0"/>
              <a:t>Logged in, Folder Work Area</a:t>
            </a:r>
          </a:p>
        </p:txBody>
      </p:sp>
      <p:sp>
        <p:nvSpPr>
          <p:cNvPr id="4" name="Rectangular Callout 3"/>
          <p:cNvSpPr/>
          <p:nvPr/>
        </p:nvSpPr>
        <p:spPr>
          <a:xfrm>
            <a:off x="7324725" y="2251075"/>
            <a:ext cx="1749425" cy="661988"/>
          </a:xfrm>
          <a:prstGeom prst="wedgeRectCallout">
            <a:avLst>
              <a:gd name="adj1" fmla="val -246826"/>
              <a:gd name="adj2" fmla="val -135053"/>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User must be logged in</a:t>
            </a:r>
          </a:p>
        </p:txBody>
      </p:sp>
      <p:sp>
        <p:nvSpPr>
          <p:cNvPr id="9" name="Rectangular Callout 8"/>
          <p:cNvSpPr/>
          <p:nvPr/>
        </p:nvSpPr>
        <p:spPr>
          <a:xfrm>
            <a:off x="7324725" y="2944813"/>
            <a:ext cx="1749425" cy="661987"/>
          </a:xfrm>
          <a:prstGeom prst="wedgeRectCallout">
            <a:avLst>
              <a:gd name="adj1" fmla="val -178608"/>
              <a:gd name="adj2" fmla="val -39153"/>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Content will usually be added under a Theme</a:t>
            </a:r>
          </a:p>
        </p:txBody>
      </p:sp>
      <p:sp>
        <p:nvSpPr>
          <p:cNvPr id="10" name="Rectangular Callout 9"/>
          <p:cNvSpPr/>
          <p:nvPr/>
        </p:nvSpPr>
        <p:spPr>
          <a:xfrm>
            <a:off x="7324725" y="3643313"/>
            <a:ext cx="1749425" cy="663575"/>
          </a:xfrm>
          <a:prstGeom prst="wedgeRectCallout">
            <a:avLst>
              <a:gd name="adj1" fmla="val -387618"/>
              <a:gd name="adj2" fmla="val 56747"/>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Navigate to a Theme</a:t>
            </a:r>
          </a:p>
        </p:txBody>
      </p:sp>
    </p:spTree>
    <p:extLst>
      <p:ext uri="{BB962C8B-B14F-4D97-AF65-F5344CB8AC3E}">
        <p14:creationId xmlns:p14="http://schemas.microsoft.com/office/powerpoint/2010/main" val="22908670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bwMode="auto"/>
        <p:txBody>
          <a:bodyPr wrap="square" numCol="1" anchorCtr="0" compatLnSpc="1">
            <a:prstTxWarp prst="textNoShape">
              <a:avLst/>
            </a:prstTxWarp>
          </a:bodyPr>
          <a:lstStyle/>
          <a:p>
            <a:r>
              <a:rPr lang="en-ZA" smtClean="0"/>
              <a:t>Work directly in the ‘Contents’ tab</a:t>
            </a:r>
          </a:p>
        </p:txBody>
      </p:sp>
      <p:pic>
        <p:nvPicPr>
          <p:cNvPr id="512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29"/>
          <a:stretch/>
        </p:blipFill>
        <p:spPr bwMode="auto">
          <a:xfrm>
            <a:off x="0" y="982639"/>
            <a:ext cx="9134475" cy="589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7324725" y="3643313"/>
            <a:ext cx="1749425" cy="663575"/>
          </a:xfrm>
          <a:prstGeom prst="wedgeRectCallout">
            <a:avLst>
              <a:gd name="adj1" fmla="val -338068"/>
              <a:gd name="adj2" fmla="val -36110"/>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Click on ‘Contents’</a:t>
            </a:r>
          </a:p>
        </p:txBody>
      </p:sp>
    </p:spTree>
    <p:extLst>
      <p:ext uri="{BB962C8B-B14F-4D97-AF65-F5344CB8AC3E}">
        <p14:creationId xmlns:p14="http://schemas.microsoft.com/office/powerpoint/2010/main" val="26394385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p:txBody>
          <a:bodyPr wrap="square" numCol="1" anchorCtr="0" compatLnSpc="1">
            <a:prstTxWarp prst="textNoShape">
              <a:avLst/>
            </a:prstTxWarp>
          </a:bodyPr>
          <a:lstStyle/>
          <a:p>
            <a:r>
              <a:rPr lang="en-ZA" smtClean="0"/>
              <a:t>Note the Content Types and States …</a:t>
            </a:r>
          </a:p>
        </p:txBody>
      </p:sp>
      <p:sp>
        <p:nvSpPr>
          <p:cNvPr id="3" name="Rectangular Callout 2"/>
          <p:cNvSpPr/>
          <p:nvPr/>
        </p:nvSpPr>
        <p:spPr>
          <a:xfrm>
            <a:off x="7324725" y="3643313"/>
            <a:ext cx="1749425" cy="663575"/>
          </a:xfrm>
          <a:prstGeom prst="wedgeRectCallout">
            <a:avLst>
              <a:gd name="adj1" fmla="val -338068"/>
              <a:gd name="adj2" fmla="val -36110"/>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Click on ‘Contents’</a:t>
            </a:r>
          </a:p>
        </p:txBody>
      </p:sp>
      <p:pic>
        <p:nvPicPr>
          <p:cNvPr id="614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178"/>
          <a:stretch/>
        </p:blipFill>
        <p:spPr bwMode="auto">
          <a:xfrm>
            <a:off x="0" y="1037230"/>
            <a:ext cx="9144000" cy="5820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ular Callout 4"/>
          <p:cNvSpPr/>
          <p:nvPr/>
        </p:nvSpPr>
        <p:spPr>
          <a:xfrm>
            <a:off x="7335838" y="3795713"/>
            <a:ext cx="1749425" cy="663575"/>
          </a:xfrm>
          <a:prstGeom prst="wedgeRectCallout">
            <a:avLst>
              <a:gd name="adj1" fmla="val -216446"/>
              <a:gd name="adj2" fmla="val 137700"/>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Folder contains sub-folders and any number of content types</a:t>
            </a:r>
          </a:p>
        </p:txBody>
      </p:sp>
      <p:sp>
        <p:nvSpPr>
          <p:cNvPr id="6" name="Rectangular Callout 5"/>
          <p:cNvSpPr/>
          <p:nvPr/>
        </p:nvSpPr>
        <p:spPr>
          <a:xfrm>
            <a:off x="7324725" y="4602163"/>
            <a:ext cx="1749425" cy="661987"/>
          </a:xfrm>
          <a:prstGeom prst="wedgeRectCallout">
            <a:avLst>
              <a:gd name="adj1" fmla="val -179509"/>
              <a:gd name="adj2" fmla="val 192462"/>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Some items may not be published (yet).</a:t>
            </a:r>
          </a:p>
        </p:txBody>
      </p:sp>
    </p:spTree>
    <p:extLst>
      <p:ext uri="{BB962C8B-B14F-4D97-AF65-F5344CB8AC3E}">
        <p14:creationId xmlns:p14="http://schemas.microsoft.com/office/powerpoint/2010/main" val="22904658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498"/>
          <a:stretch/>
        </p:blipFill>
        <p:spPr bwMode="auto">
          <a:xfrm>
            <a:off x="0" y="996286"/>
            <a:ext cx="9144000" cy="586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Title 1"/>
          <p:cNvSpPr>
            <a:spLocks noGrp="1"/>
          </p:cNvSpPr>
          <p:nvPr>
            <p:ph type="title"/>
          </p:nvPr>
        </p:nvSpPr>
        <p:spPr bwMode="auto"/>
        <p:txBody>
          <a:bodyPr wrap="square" numCol="1" anchorCtr="0" compatLnSpc="1">
            <a:prstTxWarp prst="textNoShape">
              <a:avLst/>
            </a:prstTxWarp>
          </a:bodyPr>
          <a:lstStyle/>
          <a:p>
            <a:r>
              <a:rPr lang="en-ZA" smtClean="0"/>
              <a:t>Click on ‘Add New’ …</a:t>
            </a:r>
          </a:p>
        </p:txBody>
      </p:sp>
      <p:sp>
        <p:nvSpPr>
          <p:cNvPr id="4" name="Rectangular Callout 3"/>
          <p:cNvSpPr/>
          <p:nvPr/>
        </p:nvSpPr>
        <p:spPr>
          <a:xfrm>
            <a:off x="7324725" y="4602163"/>
            <a:ext cx="1749425" cy="661987"/>
          </a:xfrm>
          <a:prstGeom prst="wedgeRectCallout">
            <a:avLst>
              <a:gd name="adj1" fmla="val -118248"/>
              <a:gd name="adj2" fmla="val -157538"/>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Lists all content types available in the context.</a:t>
            </a:r>
          </a:p>
        </p:txBody>
      </p:sp>
    </p:spTree>
    <p:extLst>
      <p:ext uri="{BB962C8B-B14F-4D97-AF65-F5344CB8AC3E}">
        <p14:creationId xmlns:p14="http://schemas.microsoft.com/office/powerpoint/2010/main" val="16418094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p:txBody>
          <a:bodyPr wrap="square" numCol="1" anchorCtr="0" compatLnSpc="1">
            <a:prstTxWarp prst="textNoShape">
              <a:avLst/>
            </a:prstTxWarp>
          </a:bodyPr>
          <a:lstStyle/>
          <a:p>
            <a:r>
              <a:rPr lang="en-ZA" smtClean="0"/>
              <a:t>Important Content Types</a:t>
            </a:r>
          </a:p>
        </p:txBody>
      </p:sp>
      <p:sp>
        <p:nvSpPr>
          <p:cNvPr id="8195" name="Content Placeholder 3"/>
          <p:cNvSpPr>
            <a:spLocks noGrp="1"/>
          </p:cNvSpPr>
          <p:nvPr>
            <p:ph idx="1"/>
          </p:nvPr>
        </p:nvSpPr>
        <p:spPr/>
        <p:txBody>
          <a:bodyPr/>
          <a:lstStyle/>
          <a:p>
            <a:r>
              <a:rPr lang="en-ZA" smtClean="0"/>
              <a:t>Folder</a:t>
            </a:r>
          </a:p>
          <a:p>
            <a:r>
              <a:rPr lang="en-ZA" smtClean="0"/>
              <a:t>File</a:t>
            </a:r>
          </a:p>
          <a:p>
            <a:r>
              <a:rPr lang="en-ZA" smtClean="0"/>
              <a:t>Image</a:t>
            </a:r>
          </a:p>
          <a:p>
            <a:r>
              <a:rPr lang="en-ZA" smtClean="0"/>
              <a:t>Page</a:t>
            </a:r>
          </a:p>
          <a:p>
            <a:r>
              <a:rPr lang="en-ZA" smtClean="0"/>
              <a:t>Window</a:t>
            </a:r>
          </a:p>
        </p:txBody>
      </p:sp>
      <p:pic>
        <p:nvPicPr>
          <p:cNvPr id="8196" name="Picture 3"/>
          <p:cNvPicPr>
            <a:picLocks noChangeAspect="1" noChangeArrowheads="1"/>
          </p:cNvPicPr>
          <p:nvPr/>
        </p:nvPicPr>
        <p:blipFill>
          <a:blip r:embed="rId2">
            <a:extLst>
              <a:ext uri="{28A0092B-C50C-407E-A947-70E740481C1C}">
                <a14:useLocalDpi xmlns:a14="http://schemas.microsoft.com/office/drawing/2010/main" val="0"/>
              </a:ext>
            </a:extLst>
          </a:blip>
          <a:srcRect l="64655" t="50987" r="28276" b="25000"/>
          <a:stretch>
            <a:fillRect/>
          </a:stretch>
        </p:blipFill>
        <p:spPr bwMode="auto">
          <a:xfrm>
            <a:off x="3405188" y="1246188"/>
            <a:ext cx="2397125" cy="535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03874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498"/>
          <a:stretch/>
        </p:blipFill>
        <p:spPr bwMode="auto">
          <a:xfrm>
            <a:off x="0" y="996286"/>
            <a:ext cx="9144000" cy="586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Title 1"/>
          <p:cNvSpPr>
            <a:spLocks noGrp="1"/>
          </p:cNvSpPr>
          <p:nvPr>
            <p:ph type="title"/>
          </p:nvPr>
        </p:nvSpPr>
        <p:spPr bwMode="auto"/>
        <p:txBody>
          <a:bodyPr wrap="square" numCol="1" anchorCtr="0" compatLnSpc="1">
            <a:prstTxWarp prst="textNoShape">
              <a:avLst/>
            </a:prstTxWarp>
          </a:bodyPr>
          <a:lstStyle/>
          <a:p>
            <a:r>
              <a:rPr lang="en-ZA" smtClean="0"/>
              <a:t>Start by Adding a Folder</a:t>
            </a:r>
          </a:p>
        </p:txBody>
      </p:sp>
      <p:sp>
        <p:nvSpPr>
          <p:cNvPr id="4" name="Rectangular Callout 3"/>
          <p:cNvSpPr/>
          <p:nvPr/>
        </p:nvSpPr>
        <p:spPr>
          <a:xfrm>
            <a:off x="7324725" y="4602163"/>
            <a:ext cx="1749425" cy="661987"/>
          </a:xfrm>
          <a:prstGeom prst="wedgeRectCallout">
            <a:avLst>
              <a:gd name="adj1" fmla="val -106536"/>
              <a:gd name="adj2" fmla="val -74205"/>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Click on ‘Folder’</a:t>
            </a:r>
          </a:p>
        </p:txBody>
      </p:sp>
    </p:spTree>
    <p:extLst>
      <p:ext uri="{BB962C8B-B14F-4D97-AF65-F5344CB8AC3E}">
        <p14:creationId xmlns:p14="http://schemas.microsoft.com/office/powerpoint/2010/main" val="17333032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lvl="0"/>
            <a:r>
              <a:rPr lang="en-GB" dirty="0"/>
              <a:t>Screen Layout and Organisation</a:t>
            </a:r>
            <a:endParaRPr lang="en-ZA" dirty="0"/>
          </a:p>
          <a:p>
            <a:pPr lvl="0"/>
            <a:r>
              <a:rPr lang="en-GB" dirty="0"/>
              <a:t>Content </a:t>
            </a:r>
            <a:r>
              <a:rPr lang="en-GB" dirty="0" smtClean="0"/>
              <a:t>Management</a:t>
            </a:r>
          </a:p>
          <a:p>
            <a:r>
              <a:rPr lang="en-GB" dirty="0"/>
              <a:t>Publication Life Cycles</a:t>
            </a:r>
            <a:endParaRPr lang="en-ZA" dirty="0"/>
          </a:p>
          <a:p>
            <a:pPr lvl="0"/>
            <a:r>
              <a:rPr lang="en-GB" dirty="0" smtClean="0"/>
              <a:t>Security </a:t>
            </a:r>
            <a:r>
              <a:rPr lang="en-GB" dirty="0"/>
              <a:t>and Permissions</a:t>
            </a:r>
            <a:endParaRPr lang="en-ZA" dirty="0"/>
          </a:p>
          <a:p>
            <a:r>
              <a:rPr lang="en-ZA" dirty="0" smtClean="0"/>
              <a:t>Search </a:t>
            </a:r>
            <a:r>
              <a:rPr lang="en-ZA" dirty="0"/>
              <a:t>Capabilities</a:t>
            </a:r>
          </a:p>
        </p:txBody>
      </p:sp>
      <p:sp>
        <p:nvSpPr>
          <p:cNvPr id="2" name="Title 1"/>
          <p:cNvSpPr>
            <a:spLocks noGrp="1"/>
          </p:cNvSpPr>
          <p:nvPr>
            <p:ph type="title"/>
          </p:nvPr>
        </p:nvSpPr>
        <p:spPr/>
        <p:txBody>
          <a:bodyPr/>
          <a:lstStyle/>
          <a:p>
            <a:r>
              <a:rPr lang="en-ZA" dirty="0" smtClean="0"/>
              <a:t>Workshop Session 1</a:t>
            </a:r>
            <a:endParaRPr lang="en-ZA" dirty="0"/>
          </a:p>
        </p:txBody>
      </p:sp>
    </p:spTree>
    <p:extLst>
      <p:ext uri="{BB962C8B-B14F-4D97-AF65-F5344CB8AC3E}">
        <p14:creationId xmlns:p14="http://schemas.microsoft.com/office/powerpoint/2010/main" val="18721429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p:txBody>
          <a:bodyPr wrap="square" numCol="1" anchorCtr="0" compatLnSpc="1">
            <a:prstTxWarp prst="textNoShape">
              <a:avLst/>
            </a:prstTxWarp>
          </a:bodyPr>
          <a:lstStyle/>
          <a:p>
            <a:r>
              <a:rPr lang="en-ZA" smtClean="0"/>
              <a:t>Name the Folder and Save</a:t>
            </a:r>
          </a:p>
        </p:txBody>
      </p:sp>
      <p:pic>
        <p:nvPicPr>
          <p:cNvPr id="1024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80"/>
          <a:stretch/>
        </p:blipFill>
        <p:spPr bwMode="auto">
          <a:xfrm>
            <a:off x="0" y="1009933"/>
            <a:ext cx="9144000" cy="587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7324725" y="4602163"/>
            <a:ext cx="1749425" cy="661987"/>
          </a:xfrm>
          <a:prstGeom prst="wedgeRectCallout">
            <a:avLst>
              <a:gd name="adj1" fmla="val -271401"/>
              <a:gd name="adj2" fmla="val -52777"/>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Provide a title and a description</a:t>
            </a:r>
          </a:p>
        </p:txBody>
      </p:sp>
      <p:sp>
        <p:nvSpPr>
          <p:cNvPr id="5" name="Rectangular Callout 4"/>
          <p:cNvSpPr/>
          <p:nvPr/>
        </p:nvSpPr>
        <p:spPr>
          <a:xfrm>
            <a:off x="7324725" y="5264150"/>
            <a:ext cx="1749425" cy="663575"/>
          </a:xfrm>
          <a:prstGeom prst="wedgeRectCallout">
            <a:avLst>
              <a:gd name="adj1" fmla="val -346176"/>
              <a:gd name="adj2" fmla="val 56746"/>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Save the information</a:t>
            </a:r>
          </a:p>
        </p:txBody>
      </p:sp>
    </p:spTree>
    <p:extLst>
      <p:ext uri="{BB962C8B-B14F-4D97-AF65-F5344CB8AC3E}">
        <p14:creationId xmlns:p14="http://schemas.microsoft.com/office/powerpoint/2010/main" val="110757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p:txBody>
          <a:bodyPr wrap="square" numCol="1" anchorCtr="0" compatLnSpc="1">
            <a:prstTxWarp prst="textNoShape">
              <a:avLst/>
            </a:prstTxWarp>
          </a:bodyPr>
          <a:lstStyle/>
          <a:p>
            <a:r>
              <a:rPr lang="en-ZA" smtClean="0"/>
              <a:t>Note the Publication State …</a:t>
            </a:r>
          </a:p>
        </p:txBody>
      </p:sp>
      <p:pic>
        <p:nvPicPr>
          <p:cNvPr id="1126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707"/>
          <a:stretch/>
        </p:blipFill>
        <p:spPr bwMode="auto">
          <a:xfrm>
            <a:off x="0" y="982638"/>
            <a:ext cx="9183688" cy="5875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7324725" y="5264150"/>
            <a:ext cx="1749425" cy="663575"/>
          </a:xfrm>
          <a:prstGeom prst="wedgeRectCallout">
            <a:avLst>
              <a:gd name="adj1" fmla="val -50680"/>
              <a:gd name="adj2" fmla="val -259921"/>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Folder is private: not visible to anyone except the owner.</a:t>
            </a:r>
          </a:p>
        </p:txBody>
      </p:sp>
    </p:spTree>
    <p:extLst>
      <p:ext uri="{BB962C8B-B14F-4D97-AF65-F5344CB8AC3E}">
        <p14:creationId xmlns:p14="http://schemas.microsoft.com/office/powerpoint/2010/main" val="39445122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p:txBody>
          <a:bodyPr wrap="square" numCol="1" anchorCtr="0" compatLnSpc="1">
            <a:prstTxWarp prst="textNoShape">
              <a:avLst/>
            </a:prstTxWarp>
          </a:bodyPr>
          <a:lstStyle/>
          <a:p>
            <a:r>
              <a:rPr lang="en-ZA" smtClean="0"/>
              <a:t>Add a File</a:t>
            </a:r>
          </a:p>
        </p:txBody>
      </p:sp>
      <p:pic>
        <p:nvPicPr>
          <p:cNvPr id="1229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131"/>
          <a:stretch/>
        </p:blipFill>
        <p:spPr bwMode="auto">
          <a:xfrm>
            <a:off x="0" y="1023582"/>
            <a:ext cx="9159875" cy="5834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7324725" y="5264150"/>
            <a:ext cx="1749425" cy="663575"/>
          </a:xfrm>
          <a:prstGeom prst="wedgeRectCallout">
            <a:avLst>
              <a:gd name="adj1" fmla="val -89419"/>
              <a:gd name="adj2" fmla="val -193254"/>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Files can be uploaded to the portal from a local disk</a:t>
            </a:r>
          </a:p>
        </p:txBody>
      </p:sp>
    </p:spTree>
    <p:extLst>
      <p:ext uri="{BB962C8B-B14F-4D97-AF65-F5344CB8AC3E}">
        <p14:creationId xmlns:p14="http://schemas.microsoft.com/office/powerpoint/2010/main" val="32298864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bwMode="auto"/>
        <p:txBody>
          <a:bodyPr wrap="square" numCol="1" anchorCtr="0" compatLnSpc="1">
            <a:prstTxWarp prst="textNoShape">
              <a:avLst/>
            </a:prstTxWarp>
          </a:bodyPr>
          <a:lstStyle/>
          <a:p>
            <a:r>
              <a:rPr lang="en-ZA" smtClean="0"/>
              <a:t>Provide File Details</a:t>
            </a:r>
          </a:p>
        </p:txBody>
      </p:sp>
      <p:pic>
        <p:nvPicPr>
          <p:cNvPr id="133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98"/>
          <a:stretch/>
        </p:blipFill>
        <p:spPr bwMode="auto">
          <a:xfrm>
            <a:off x="0" y="996286"/>
            <a:ext cx="9144000" cy="586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7324725" y="5264150"/>
            <a:ext cx="1749425" cy="663575"/>
          </a:xfrm>
          <a:prstGeom prst="wedgeRectCallout">
            <a:avLst>
              <a:gd name="adj1" fmla="val -273203"/>
              <a:gd name="adj2" fmla="val -157540"/>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Provide a name and a description for the file.</a:t>
            </a:r>
          </a:p>
        </p:txBody>
      </p:sp>
      <p:sp>
        <p:nvSpPr>
          <p:cNvPr id="5" name="Rectangular Callout 4"/>
          <p:cNvSpPr/>
          <p:nvPr/>
        </p:nvSpPr>
        <p:spPr>
          <a:xfrm>
            <a:off x="7324725" y="5999163"/>
            <a:ext cx="1749425" cy="661987"/>
          </a:xfrm>
          <a:prstGeom prst="wedgeRectCallout">
            <a:avLst>
              <a:gd name="adj1" fmla="val -272302"/>
              <a:gd name="adj2" fmla="val -43254"/>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Select the file here</a:t>
            </a:r>
          </a:p>
        </p:txBody>
      </p:sp>
    </p:spTree>
    <p:extLst>
      <p:ext uri="{BB962C8B-B14F-4D97-AF65-F5344CB8AC3E}">
        <p14:creationId xmlns:p14="http://schemas.microsoft.com/office/powerpoint/2010/main" val="13165559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p:txBody>
          <a:bodyPr wrap="square" numCol="1" anchorCtr="0" compatLnSpc="1">
            <a:prstTxWarp prst="textNoShape">
              <a:avLst/>
            </a:prstTxWarp>
          </a:bodyPr>
          <a:lstStyle/>
          <a:p>
            <a:r>
              <a:rPr lang="en-ZA" smtClean="0"/>
              <a:t>Provide File Details and Save</a:t>
            </a:r>
          </a:p>
        </p:txBody>
      </p:sp>
      <p:pic>
        <p:nvPicPr>
          <p:cNvPr id="1433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640"/>
          <a:stretch/>
        </p:blipFill>
        <p:spPr bwMode="auto">
          <a:xfrm>
            <a:off x="0" y="1004888"/>
            <a:ext cx="9144000"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1155016"/>
            <a:ext cx="4960938" cy="380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ular Callout 4"/>
          <p:cNvSpPr/>
          <p:nvPr/>
        </p:nvSpPr>
        <p:spPr>
          <a:xfrm>
            <a:off x="7324725" y="5999163"/>
            <a:ext cx="1749425" cy="661987"/>
          </a:xfrm>
          <a:prstGeom prst="wedgeRectCallout">
            <a:avLst>
              <a:gd name="adj1" fmla="val -215545"/>
              <a:gd name="adj2" fmla="val -464683"/>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Select a file from a local disk location</a:t>
            </a:r>
          </a:p>
        </p:txBody>
      </p:sp>
    </p:spTree>
    <p:extLst>
      <p:ext uri="{BB962C8B-B14F-4D97-AF65-F5344CB8AC3E}">
        <p14:creationId xmlns:p14="http://schemas.microsoft.com/office/powerpoint/2010/main" val="37898202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p:txBody>
          <a:bodyPr wrap="square" numCol="1" anchorCtr="0" compatLnSpc="1">
            <a:prstTxWarp prst="textNoShape">
              <a:avLst/>
            </a:prstTxWarp>
          </a:bodyPr>
          <a:lstStyle/>
          <a:p>
            <a:r>
              <a:rPr lang="en-ZA" smtClean="0"/>
              <a:t>File is Uploaded through FTP</a:t>
            </a:r>
          </a:p>
        </p:txBody>
      </p:sp>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498"/>
          <a:stretch/>
        </p:blipFill>
        <p:spPr bwMode="auto">
          <a:xfrm>
            <a:off x="0" y="996286"/>
            <a:ext cx="9144000" cy="586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ular Callout 4"/>
          <p:cNvSpPr/>
          <p:nvPr/>
        </p:nvSpPr>
        <p:spPr>
          <a:xfrm>
            <a:off x="7324725" y="5391150"/>
            <a:ext cx="1749425" cy="1270000"/>
          </a:xfrm>
          <a:prstGeom prst="wedgeRectCallout">
            <a:avLst>
              <a:gd name="adj1" fmla="val -229058"/>
              <a:gd name="adj2" fmla="val -82466"/>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The file is visible, and if clicked and the portal is capable of displaying it, it will do so. If not, the portal will download it </a:t>
            </a:r>
          </a:p>
        </p:txBody>
      </p:sp>
    </p:spTree>
    <p:extLst>
      <p:ext uri="{BB962C8B-B14F-4D97-AF65-F5344CB8AC3E}">
        <p14:creationId xmlns:p14="http://schemas.microsoft.com/office/powerpoint/2010/main" val="16643528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wrap="square" numCol="1" anchorCtr="0" compatLnSpc="1">
            <a:prstTxWarp prst="textNoShape">
              <a:avLst/>
            </a:prstTxWarp>
          </a:bodyPr>
          <a:lstStyle/>
          <a:p>
            <a:r>
              <a:rPr lang="en-ZA" smtClean="0"/>
              <a:t>Create a Simple Page …</a:t>
            </a:r>
          </a:p>
        </p:txBody>
      </p:sp>
      <p:pic>
        <p:nvPicPr>
          <p:cNvPr id="1638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724"/>
          <a:stretch/>
        </p:blipFill>
        <p:spPr bwMode="auto">
          <a:xfrm>
            <a:off x="0" y="1009934"/>
            <a:ext cx="9144000" cy="5848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7324725" y="5391150"/>
            <a:ext cx="1749425" cy="820738"/>
          </a:xfrm>
          <a:prstGeom prst="wedgeRectCallout">
            <a:avLst>
              <a:gd name="adj1" fmla="val -78607"/>
              <a:gd name="adj2" fmla="val -67569"/>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Creating a page requires some composition skills and practice 0 bit is not difficult</a:t>
            </a:r>
          </a:p>
        </p:txBody>
      </p:sp>
    </p:spTree>
    <p:extLst>
      <p:ext uri="{BB962C8B-B14F-4D97-AF65-F5344CB8AC3E}">
        <p14:creationId xmlns:p14="http://schemas.microsoft.com/office/powerpoint/2010/main" val="4220137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ZA" dirty="0" smtClean="0"/>
              <a:t>Pages can be created in a WYSIWYG HTML Editor</a:t>
            </a:r>
            <a:endParaRPr lang="en-ZA" dirty="0"/>
          </a:p>
        </p:txBody>
      </p:sp>
      <p:pic>
        <p:nvPicPr>
          <p:cNvPr id="174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33"/>
          <a:stretch/>
        </p:blipFill>
        <p:spPr bwMode="auto">
          <a:xfrm>
            <a:off x="0" y="996286"/>
            <a:ext cx="9183688" cy="586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7167563" y="3429000"/>
            <a:ext cx="1749425" cy="819150"/>
          </a:xfrm>
          <a:prstGeom prst="wedgeRectCallout">
            <a:avLst>
              <a:gd name="adj1" fmla="val -185815"/>
              <a:gd name="adj2" fmla="val -115646"/>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Provide a title and a description for the page.</a:t>
            </a:r>
          </a:p>
        </p:txBody>
      </p:sp>
      <p:sp>
        <p:nvSpPr>
          <p:cNvPr id="5" name="Rectangular Callout 4"/>
          <p:cNvSpPr/>
          <p:nvPr/>
        </p:nvSpPr>
        <p:spPr>
          <a:xfrm>
            <a:off x="7167563" y="4330700"/>
            <a:ext cx="1749425" cy="819150"/>
          </a:xfrm>
          <a:prstGeom prst="wedgeRectCallout">
            <a:avLst>
              <a:gd name="adj1" fmla="val -214644"/>
              <a:gd name="adj2" fmla="val -54108"/>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The toolbar can be used to add different types of web page content.</a:t>
            </a:r>
          </a:p>
        </p:txBody>
      </p:sp>
      <p:sp>
        <p:nvSpPr>
          <p:cNvPr id="6" name="Rectangular Callout 5"/>
          <p:cNvSpPr/>
          <p:nvPr/>
        </p:nvSpPr>
        <p:spPr>
          <a:xfrm>
            <a:off x="7167563" y="5302250"/>
            <a:ext cx="1749425" cy="820738"/>
          </a:xfrm>
          <a:prstGeom prst="wedgeRectCallout">
            <a:avLst>
              <a:gd name="adj1" fmla="val -92121"/>
              <a:gd name="adj2" fmla="val -75262"/>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Predefined styles can be applied to the page</a:t>
            </a:r>
          </a:p>
        </p:txBody>
      </p:sp>
    </p:spTree>
    <p:extLst>
      <p:ext uri="{BB962C8B-B14F-4D97-AF65-F5344CB8AC3E}">
        <p14:creationId xmlns:p14="http://schemas.microsoft.com/office/powerpoint/2010/main" val="536868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p:txBody>
          <a:bodyPr wrap="square" numCol="1" anchorCtr="0" compatLnSpc="1">
            <a:prstTxWarp prst="textNoShape">
              <a:avLst/>
            </a:prstTxWarp>
          </a:bodyPr>
          <a:lstStyle/>
          <a:p>
            <a:r>
              <a:rPr lang="en-ZA" smtClean="0"/>
              <a:t>After Saving, the Page is Available</a:t>
            </a:r>
          </a:p>
        </p:txBody>
      </p:sp>
      <p:pic>
        <p:nvPicPr>
          <p:cNvPr id="1843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724"/>
          <a:stretch/>
        </p:blipFill>
        <p:spPr bwMode="auto">
          <a:xfrm>
            <a:off x="0" y="1009934"/>
            <a:ext cx="9144000" cy="5848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7167563" y="5302250"/>
            <a:ext cx="1749425" cy="820738"/>
          </a:xfrm>
          <a:prstGeom prst="wedgeRectCallout">
            <a:avLst>
              <a:gd name="adj1" fmla="val -185768"/>
              <a:gd name="adj2" fmla="val -70916"/>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The finished page is displayed</a:t>
            </a:r>
          </a:p>
        </p:txBody>
      </p:sp>
    </p:spTree>
    <p:extLst>
      <p:ext uri="{BB962C8B-B14F-4D97-AF65-F5344CB8AC3E}">
        <p14:creationId xmlns:p14="http://schemas.microsoft.com/office/powerpoint/2010/main" val="9271517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auto"/>
        <p:txBody>
          <a:bodyPr wrap="square" numCol="1" anchorCtr="0" compatLnSpc="1">
            <a:prstTxWarp prst="textNoShape">
              <a:avLst/>
            </a:prstTxWarp>
          </a:bodyPr>
          <a:lstStyle/>
          <a:p>
            <a:r>
              <a:rPr lang="en-ZA" smtClean="0"/>
              <a:t>Pages can be elaborate …</a:t>
            </a:r>
          </a:p>
        </p:txBody>
      </p:sp>
      <p:pic>
        <p:nvPicPr>
          <p:cNvPr id="19459"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332"/>
          <a:stretch/>
        </p:blipFill>
        <p:spPr bwMode="auto">
          <a:xfrm>
            <a:off x="0" y="955342"/>
            <a:ext cx="9144000" cy="5902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ular Callout 6"/>
          <p:cNvSpPr/>
          <p:nvPr/>
        </p:nvSpPr>
        <p:spPr>
          <a:xfrm>
            <a:off x="7167563" y="5302250"/>
            <a:ext cx="1749425" cy="820738"/>
          </a:xfrm>
          <a:prstGeom prst="wedgeRectCallout">
            <a:avLst>
              <a:gd name="adj1" fmla="val -185768"/>
              <a:gd name="adj2" fmla="val -70916"/>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a:t>This is a page containing images as well.</a:t>
            </a:r>
          </a:p>
        </p:txBody>
      </p:sp>
    </p:spTree>
    <p:extLst>
      <p:ext uri="{BB962C8B-B14F-4D97-AF65-F5344CB8AC3E}">
        <p14:creationId xmlns:p14="http://schemas.microsoft.com/office/powerpoint/2010/main" val="40914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Screen Layout and Organisation</a:t>
            </a:r>
            <a:endParaRPr lang="en-ZA" dirty="0"/>
          </a:p>
        </p:txBody>
      </p:sp>
      <p:sp>
        <p:nvSpPr>
          <p:cNvPr id="4" name="Content Placeholder 3"/>
          <p:cNvSpPr>
            <a:spLocks noGrp="1"/>
          </p:cNvSpPr>
          <p:nvPr>
            <p:ph idx="1"/>
          </p:nvPr>
        </p:nvSpPr>
        <p:spPr/>
        <p:txBody>
          <a:bodyPr/>
          <a:lstStyle/>
          <a:p>
            <a:endParaRPr lang="en-ZA"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5" y="1064524"/>
            <a:ext cx="9147313" cy="582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ular Callout 5"/>
          <p:cNvSpPr/>
          <p:nvPr/>
        </p:nvSpPr>
        <p:spPr>
          <a:xfrm>
            <a:off x="6796585" y="2497540"/>
            <a:ext cx="2115403" cy="573206"/>
          </a:xfrm>
          <a:prstGeom prst="wedgeRectCallout">
            <a:avLst>
              <a:gd name="adj1" fmla="val -140833"/>
              <a:gd name="adj2" fmla="val -127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smtClean="0"/>
              <a:t>Banner Area</a:t>
            </a:r>
            <a:endParaRPr lang="en-ZA" sz="1600" dirty="0"/>
          </a:p>
        </p:txBody>
      </p:sp>
      <p:sp>
        <p:nvSpPr>
          <p:cNvPr id="10" name="Rectangular Callout 9"/>
          <p:cNvSpPr/>
          <p:nvPr/>
        </p:nvSpPr>
        <p:spPr>
          <a:xfrm>
            <a:off x="6796585" y="3127611"/>
            <a:ext cx="2115403" cy="573206"/>
          </a:xfrm>
          <a:prstGeom prst="wedgeRectCallout">
            <a:avLst>
              <a:gd name="adj1" fmla="val -284059"/>
              <a:gd name="adj2" fmla="val 468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smtClean="0"/>
              <a:t>Tabs</a:t>
            </a:r>
            <a:endParaRPr lang="en-ZA" sz="1600" dirty="0"/>
          </a:p>
        </p:txBody>
      </p:sp>
      <p:sp>
        <p:nvSpPr>
          <p:cNvPr id="11" name="Rectangular Callout 10"/>
          <p:cNvSpPr/>
          <p:nvPr/>
        </p:nvSpPr>
        <p:spPr>
          <a:xfrm>
            <a:off x="6796585" y="4410496"/>
            <a:ext cx="2115403" cy="573206"/>
          </a:xfrm>
          <a:prstGeom prst="wedgeRectCallout">
            <a:avLst>
              <a:gd name="adj1" fmla="val -203414"/>
              <a:gd name="adj2" fmla="val 658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smtClean="0"/>
              <a:t>Content Area</a:t>
            </a:r>
            <a:endParaRPr lang="en-ZA" sz="1600" dirty="0"/>
          </a:p>
        </p:txBody>
      </p:sp>
      <p:sp>
        <p:nvSpPr>
          <p:cNvPr id="12" name="Rectangular Callout 11"/>
          <p:cNvSpPr/>
          <p:nvPr/>
        </p:nvSpPr>
        <p:spPr>
          <a:xfrm>
            <a:off x="6796585" y="3764504"/>
            <a:ext cx="2115403" cy="573206"/>
          </a:xfrm>
          <a:prstGeom prst="wedgeRectCallout">
            <a:avLst>
              <a:gd name="adj1" fmla="val -293737"/>
              <a:gd name="adj2" fmla="val 658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err="1" smtClean="0"/>
              <a:t>Portlets</a:t>
            </a:r>
            <a:endParaRPr lang="en-ZA" sz="16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Add a News Item</a:t>
            </a:r>
            <a:endParaRPr lang="en-ZA"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46411"/>
            <a:ext cx="9151860" cy="5699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1817641" y="4968911"/>
            <a:ext cx="1749425" cy="820738"/>
          </a:xfrm>
          <a:prstGeom prst="wedgeRectCallout">
            <a:avLst>
              <a:gd name="adj1" fmla="val 142666"/>
              <a:gd name="adj2" fmla="val 85393"/>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smtClean="0"/>
              <a:t>Select ‘News Item’ from the list of available content types</a:t>
            </a:r>
            <a:endParaRPr lang="en-ZA" sz="1200" dirty="0"/>
          </a:p>
        </p:txBody>
      </p:sp>
    </p:spTree>
    <p:extLst>
      <p:ext uri="{BB962C8B-B14F-4D97-AF65-F5344CB8AC3E}">
        <p14:creationId xmlns:p14="http://schemas.microsoft.com/office/powerpoint/2010/main" val="11037391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Fill in the News Item Content</a:t>
            </a:r>
            <a:endParaRPr lang="en-ZA"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92249"/>
            <a:ext cx="9144000" cy="569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6157629" y="5379280"/>
            <a:ext cx="1749425" cy="820738"/>
          </a:xfrm>
          <a:prstGeom prst="wedgeRectCallout">
            <a:avLst>
              <a:gd name="adj1" fmla="val -78110"/>
              <a:gd name="adj2" fmla="val -120802"/>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smtClean="0"/>
              <a:t>Title and ‘Abstract’, with news item body</a:t>
            </a:r>
            <a:endParaRPr lang="en-ZA" sz="1200" dirty="0"/>
          </a:p>
        </p:txBody>
      </p:sp>
    </p:spTree>
    <p:extLst>
      <p:ext uri="{BB962C8B-B14F-4D97-AF65-F5344CB8AC3E}">
        <p14:creationId xmlns:p14="http://schemas.microsoft.com/office/powerpoint/2010/main" val="7550603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News can have an Image</a:t>
            </a:r>
            <a:endParaRPr lang="en-ZA"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59245"/>
            <a:ext cx="9143999" cy="5642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493808" y="1926396"/>
            <a:ext cx="1749425" cy="820738"/>
          </a:xfrm>
          <a:prstGeom prst="wedgeRectCallout">
            <a:avLst>
              <a:gd name="adj1" fmla="val -29742"/>
              <a:gd name="adj2" fmla="val 256668"/>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smtClean="0"/>
              <a:t>Title and ‘Abstract’, with news item body</a:t>
            </a:r>
            <a:endParaRPr lang="en-ZA" sz="1200" dirty="0"/>
          </a:p>
        </p:txBody>
      </p:sp>
      <p:sp>
        <p:nvSpPr>
          <p:cNvPr id="5" name="Rectangular Callout 4"/>
          <p:cNvSpPr/>
          <p:nvPr/>
        </p:nvSpPr>
        <p:spPr>
          <a:xfrm>
            <a:off x="493807" y="1926396"/>
            <a:ext cx="1749425" cy="820738"/>
          </a:xfrm>
          <a:prstGeom prst="wedgeRectCallout">
            <a:avLst>
              <a:gd name="adj1" fmla="val 311954"/>
              <a:gd name="adj2" fmla="val 230062"/>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smtClean="0"/>
              <a:t>Select an Image to Upload. Remember the caption.</a:t>
            </a:r>
            <a:endParaRPr lang="en-ZA" sz="1200" dirty="0"/>
          </a:p>
        </p:txBody>
      </p:sp>
    </p:spTree>
    <p:extLst>
      <p:ext uri="{BB962C8B-B14F-4D97-AF65-F5344CB8AC3E}">
        <p14:creationId xmlns:p14="http://schemas.microsoft.com/office/powerpoint/2010/main" val="30415721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Finished Item</a:t>
            </a:r>
            <a:endParaRPr lang="en-ZA"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92249"/>
            <a:ext cx="9144000" cy="569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4572001" y="1960457"/>
            <a:ext cx="1749425" cy="820738"/>
          </a:xfrm>
          <a:prstGeom prst="wedgeRectCallout">
            <a:avLst>
              <a:gd name="adj1" fmla="val 95078"/>
              <a:gd name="adj2" fmla="val 166873"/>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smtClean="0"/>
              <a:t>Remember to publish …</a:t>
            </a:r>
            <a:endParaRPr lang="en-ZA" sz="1200" dirty="0"/>
          </a:p>
        </p:txBody>
      </p:sp>
    </p:spTree>
    <p:extLst>
      <p:ext uri="{BB962C8B-B14F-4D97-AF65-F5344CB8AC3E}">
        <p14:creationId xmlns:p14="http://schemas.microsoft.com/office/powerpoint/2010/main" val="17091123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37657"/>
            <a:ext cx="9144000" cy="569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ZA" dirty="0" smtClean="0"/>
              <a:t>News </a:t>
            </a:r>
            <a:r>
              <a:rPr lang="en-ZA" dirty="0" err="1" smtClean="0"/>
              <a:t>Porlet</a:t>
            </a:r>
            <a:endParaRPr lang="en-ZA" dirty="0"/>
          </a:p>
        </p:txBody>
      </p:sp>
      <p:sp>
        <p:nvSpPr>
          <p:cNvPr id="4" name="Rectangular Callout 3"/>
          <p:cNvSpPr/>
          <p:nvPr/>
        </p:nvSpPr>
        <p:spPr>
          <a:xfrm>
            <a:off x="5677470" y="4921085"/>
            <a:ext cx="1749425" cy="820738"/>
          </a:xfrm>
          <a:prstGeom prst="wedgeRectCallout">
            <a:avLst>
              <a:gd name="adj1" fmla="val -326971"/>
              <a:gd name="adj2" fmla="val -102511"/>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smtClean="0"/>
              <a:t>Published Items show in News </a:t>
            </a:r>
            <a:r>
              <a:rPr lang="en-ZA" sz="1200" dirty="0" err="1" smtClean="0"/>
              <a:t>Portlet</a:t>
            </a:r>
            <a:endParaRPr lang="en-ZA" sz="1200" dirty="0"/>
          </a:p>
        </p:txBody>
      </p:sp>
    </p:spTree>
    <p:extLst>
      <p:ext uri="{BB962C8B-B14F-4D97-AF65-F5344CB8AC3E}">
        <p14:creationId xmlns:p14="http://schemas.microsoft.com/office/powerpoint/2010/main" val="349284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Adding a Link</a:t>
            </a:r>
            <a:endParaRPr lang="en-ZA"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64954"/>
            <a:ext cx="9143999" cy="569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1954119" y="4643427"/>
            <a:ext cx="1749425" cy="820738"/>
          </a:xfrm>
          <a:prstGeom prst="wedgeRectCallout">
            <a:avLst>
              <a:gd name="adj1" fmla="val 142666"/>
              <a:gd name="adj2" fmla="val 85393"/>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smtClean="0"/>
              <a:t>Select ‘Link’ from the list of available content types</a:t>
            </a:r>
            <a:endParaRPr lang="en-ZA" sz="1200" dirty="0"/>
          </a:p>
        </p:txBody>
      </p:sp>
    </p:spTree>
    <p:extLst>
      <p:ext uri="{BB962C8B-B14F-4D97-AF65-F5344CB8AC3E}">
        <p14:creationId xmlns:p14="http://schemas.microsoft.com/office/powerpoint/2010/main" val="34090846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Fill in Required Fields</a:t>
            </a:r>
            <a:endParaRPr lang="en-ZA"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87355"/>
            <a:ext cx="9151860" cy="5699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23561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Saved Link</a:t>
            </a:r>
            <a:endParaRPr lang="en-ZA"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92249"/>
            <a:ext cx="9144000" cy="569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40704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Adding an Event</a:t>
            </a:r>
            <a:endParaRPr lang="en-ZA"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0059"/>
            <a:ext cx="9129943" cy="5685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657582" y="5086152"/>
            <a:ext cx="1749425" cy="820738"/>
          </a:xfrm>
          <a:prstGeom prst="wedgeRectCallout">
            <a:avLst>
              <a:gd name="adj1" fmla="val 206636"/>
              <a:gd name="adj2" fmla="val -107499"/>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ZA" sz="1200" dirty="0" smtClean="0"/>
              <a:t>Select ‘Event’ from the list of available content types</a:t>
            </a:r>
            <a:endParaRPr lang="en-ZA" sz="1200" dirty="0"/>
          </a:p>
        </p:txBody>
      </p:sp>
    </p:spTree>
    <p:extLst>
      <p:ext uri="{BB962C8B-B14F-4D97-AF65-F5344CB8AC3E}">
        <p14:creationId xmlns:p14="http://schemas.microsoft.com/office/powerpoint/2010/main" val="12599453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Populate Event Data</a:t>
            </a:r>
            <a:endParaRPr lang="en-ZA"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60059"/>
            <a:ext cx="9151860" cy="5699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90733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Screen Layout and Organisation</a:t>
            </a:r>
            <a:endParaRPr lang="en-ZA" dirty="0"/>
          </a:p>
        </p:txBody>
      </p:sp>
      <p:sp>
        <p:nvSpPr>
          <p:cNvPr id="4" name="Content Placeholder 3"/>
          <p:cNvSpPr>
            <a:spLocks noGrp="1"/>
          </p:cNvSpPr>
          <p:nvPr>
            <p:ph idx="1"/>
          </p:nvPr>
        </p:nvSpPr>
        <p:spPr/>
        <p:txBody>
          <a:bodyPr/>
          <a:lstStyle/>
          <a:p>
            <a:endParaRPr lang="en-ZA"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5" y="1064524"/>
            <a:ext cx="9147313" cy="582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ular Callout 5"/>
          <p:cNvSpPr/>
          <p:nvPr/>
        </p:nvSpPr>
        <p:spPr>
          <a:xfrm>
            <a:off x="614150" y="2388358"/>
            <a:ext cx="2115403" cy="573206"/>
          </a:xfrm>
          <a:prstGeom prst="wedgeRectCallout">
            <a:avLst>
              <a:gd name="adj1" fmla="val 166909"/>
              <a:gd name="adj2" fmla="val -531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smtClean="0"/>
              <a:t>Quick Search</a:t>
            </a:r>
          </a:p>
          <a:p>
            <a:pPr algn="ctr"/>
            <a:r>
              <a:rPr lang="en-ZA" sz="1600" dirty="0" smtClean="0"/>
              <a:t>(</a:t>
            </a:r>
            <a:r>
              <a:rPr lang="en-ZA" sz="1600" dirty="0" err="1" smtClean="0"/>
              <a:t>LiveSearch</a:t>
            </a:r>
            <a:r>
              <a:rPr lang="en-ZA" sz="1600" dirty="0" smtClean="0"/>
              <a:t>)</a:t>
            </a:r>
            <a:endParaRPr lang="en-ZA" sz="1600" dirty="0"/>
          </a:p>
        </p:txBody>
      </p:sp>
      <p:sp>
        <p:nvSpPr>
          <p:cNvPr id="10" name="Rectangular Callout 9"/>
          <p:cNvSpPr/>
          <p:nvPr/>
        </p:nvSpPr>
        <p:spPr>
          <a:xfrm>
            <a:off x="614150" y="3045724"/>
            <a:ext cx="2115403" cy="573206"/>
          </a:xfrm>
          <a:prstGeom prst="wedgeRectCallout">
            <a:avLst>
              <a:gd name="adj1" fmla="val 298522"/>
              <a:gd name="adj2" fmla="val -1531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smtClean="0"/>
              <a:t>Site Commands</a:t>
            </a:r>
            <a:endParaRPr lang="en-ZA" sz="1600" dirty="0"/>
          </a:p>
        </p:txBody>
      </p:sp>
      <p:sp>
        <p:nvSpPr>
          <p:cNvPr id="12" name="Rectangular Callout 11"/>
          <p:cNvSpPr/>
          <p:nvPr/>
        </p:nvSpPr>
        <p:spPr>
          <a:xfrm>
            <a:off x="614150" y="3691718"/>
            <a:ext cx="2115403" cy="573206"/>
          </a:xfrm>
          <a:prstGeom prst="wedgeRectCallout">
            <a:avLst>
              <a:gd name="adj1" fmla="val 259167"/>
              <a:gd name="adj2" fmla="val 37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err="1" smtClean="0"/>
              <a:t>Portlets</a:t>
            </a:r>
            <a:endParaRPr lang="en-ZA" sz="1600" dirty="0"/>
          </a:p>
        </p:txBody>
      </p:sp>
    </p:spTree>
    <p:extLst>
      <p:ext uri="{BB962C8B-B14F-4D97-AF65-F5344CB8AC3E}">
        <p14:creationId xmlns:p14="http://schemas.microsoft.com/office/powerpoint/2010/main" val="34917297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Event Data (Continued)</a:t>
            </a:r>
            <a:endParaRPr lang="en-ZA"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92250"/>
            <a:ext cx="9143999" cy="569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9694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Saved Event</a:t>
            </a:r>
            <a:endParaRPr lang="en-ZA"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60060"/>
            <a:ext cx="9195690" cy="5726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02236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pPr marL="514350" indent="-514350">
              <a:buNone/>
            </a:pPr>
            <a:endParaRPr lang="en-ZA" sz="1100" dirty="0" smtClean="0"/>
          </a:p>
          <a:p>
            <a:pPr>
              <a:buNone/>
            </a:pPr>
            <a:endParaRPr lang="en-ZA" sz="1100" dirty="0" smtClean="0"/>
          </a:p>
        </p:txBody>
      </p:sp>
      <p:sp>
        <p:nvSpPr>
          <p:cNvPr id="4" name="Content Placeholder 3"/>
          <p:cNvSpPr>
            <a:spLocks noGrp="1"/>
          </p:cNvSpPr>
          <p:nvPr>
            <p:ph sz="half" idx="2"/>
          </p:nvPr>
        </p:nvSpPr>
        <p:spPr>
          <a:xfrm>
            <a:off x="559558" y="1719072"/>
            <a:ext cx="8127242" cy="4407408"/>
          </a:xfrm>
        </p:spPr>
        <p:txBody>
          <a:bodyPr>
            <a:normAutofit/>
          </a:bodyPr>
          <a:lstStyle/>
          <a:p>
            <a:r>
              <a:rPr lang="en-ZA" sz="2000" dirty="0" smtClean="0"/>
              <a:t>Default Views</a:t>
            </a:r>
          </a:p>
          <a:p>
            <a:r>
              <a:rPr lang="en-ZA" sz="2000" dirty="0" smtClean="0"/>
              <a:t>Custom </a:t>
            </a:r>
            <a:r>
              <a:rPr lang="en-ZA" sz="2000" dirty="0"/>
              <a:t>Pages</a:t>
            </a:r>
          </a:p>
          <a:p>
            <a:r>
              <a:rPr lang="en-ZA" sz="2000" dirty="0" smtClean="0"/>
              <a:t>Styling </a:t>
            </a:r>
            <a:r>
              <a:rPr lang="en-ZA" sz="2000" dirty="0"/>
              <a:t>and Page Organisation</a:t>
            </a:r>
          </a:p>
          <a:p>
            <a:r>
              <a:rPr lang="en-ZA" sz="2000" dirty="0" smtClean="0"/>
              <a:t>Images </a:t>
            </a:r>
            <a:r>
              <a:rPr lang="en-ZA" sz="2000" dirty="0"/>
              <a:t>and Hyperlinks</a:t>
            </a:r>
          </a:p>
          <a:p>
            <a:r>
              <a:rPr lang="en-ZA" sz="2000" dirty="0" err="1" smtClean="0"/>
              <a:t>Portlets</a:t>
            </a:r>
            <a:endParaRPr lang="en-ZA" sz="2000" dirty="0"/>
          </a:p>
          <a:p>
            <a:endParaRPr lang="en-ZA" sz="2000" dirty="0"/>
          </a:p>
        </p:txBody>
      </p:sp>
      <p:sp>
        <p:nvSpPr>
          <p:cNvPr id="2" name="Title 1"/>
          <p:cNvSpPr>
            <a:spLocks noGrp="1"/>
          </p:cNvSpPr>
          <p:nvPr>
            <p:ph type="title"/>
          </p:nvPr>
        </p:nvSpPr>
        <p:spPr/>
        <p:txBody>
          <a:bodyPr/>
          <a:lstStyle/>
          <a:p>
            <a:r>
              <a:rPr lang="en-ZA" dirty="0" smtClean="0"/>
              <a:t>Workshop Session 3</a:t>
            </a:r>
            <a:endParaRPr lang="en-ZA"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smtClean="0"/>
              <a:t>Look at an Established Example</a:t>
            </a:r>
            <a:endParaRPr lang="en-ZA" dirty="0"/>
          </a:p>
        </p:txBody>
      </p:sp>
      <p:pic>
        <p:nvPicPr>
          <p:cNvPr id="35842" name="Picture 2"/>
          <p:cNvPicPr>
            <a:picLocks noChangeAspect="1" noChangeArrowheads="1"/>
          </p:cNvPicPr>
          <p:nvPr/>
        </p:nvPicPr>
        <p:blipFill>
          <a:blip r:embed="rId2" cstate="print"/>
          <a:srcRect/>
          <a:stretch>
            <a:fillRect/>
          </a:stretch>
        </p:blipFill>
        <p:spPr bwMode="auto">
          <a:xfrm>
            <a:off x="0" y="922417"/>
            <a:ext cx="9143999" cy="6107033"/>
          </a:xfrm>
          <a:prstGeom prst="rect">
            <a:avLst/>
          </a:prstGeom>
          <a:noFill/>
          <a:ln w="9525">
            <a:noFill/>
            <a:miter lim="800000"/>
            <a:headEnd/>
            <a:tailEnd/>
          </a:ln>
          <a:effectLst/>
        </p:spPr>
      </p:pic>
      <p:sp>
        <p:nvSpPr>
          <p:cNvPr id="6" name="Rectangular Callout 5"/>
          <p:cNvSpPr/>
          <p:nvPr/>
        </p:nvSpPr>
        <p:spPr>
          <a:xfrm>
            <a:off x="7299434" y="2695905"/>
            <a:ext cx="1749970" cy="662151"/>
          </a:xfrm>
          <a:prstGeom prst="wedgeRectCallout">
            <a:avLst>
              <a:gd name="adj1" fmla="val -155385"/>
              <a:gd name="adj2" fmla="val 625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The ‘Themes’ topic opens a set of theme folders</a:t>
            </a:r>
            <a:endParaRPr lang="en-ZA" sz="1200" dirty="0"/>
          </a:p>
        </p:txBody>
      </p:sp>
      <p:sp>
        <p:nvSpPr>
          <p:cNvPr id="7" name="Rectangular Callout 6"/>
          <p:cNvSpPr/>
          <p:nvPr/>
        </p:nvSpPr>
        <p:spPr>
          <a:xfrm>
            <a:off x="7315200" y="3431629"/>
            <a:ext cx="1749970" cy="662151"/>
          </a:xfrm>
          <a:prstGeom prst="wedgeRectCallout">
            <a:avLst>
              <a:gd name="adj1" fmla="val -387818"/>
              <a:gd name="adj2" fmla="val 11726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The Template Theme can be used for new themes</a:t>
            </a:r>
            <a:endParaRPr lang="en-ZA" sz="1200" dirty="0"/>
          </a:p>
        </p:txBody>
      </p:sp>
      <p:sp>
        <p:nvSpPr>
          <p:cNvPr id="8" name="Rectangular Callout 7"/>
          <p:cNvSpPr/>
          <p:nvPr/>
        </p:nvSpPr>
        <p:spPr>
          <a:xfrm>
            <a:off x="7309949" y="4167357"/>
            <a:ext cx="1749970" cy="798781"/>
          </a:xfrm>
          <a:prstGeom prst="wedgeRectCallout">
            <a:avLst>
              <a:gd name="adj1" fmla="val -291422"/>
              <a:gd name="adj2" fmla="val 9160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The Template Theme is not published and is only visible to some users</a:t>
            </a:r>
            <a:endParaRPr lang="en-ZA" sz="1200" dirty="0"/>
          </a:p>
        </p:txBody>
      </p:sp>
      <p:sp>
        <p:nvSpPr>
          <p:cNvPr id="9" name="Rectangular Callout 8"/>
          <p:cNvSpPr/>
          <p:nvPr/>
        </p:nvSpPr>
        <p:spPr>
          <a:xfrm>
            <a:off x="7330966" y="5013439"/>
            <a:ext cx="1749970" cy="798781"/>
          </a:xfrm>
          <a:prstGeom prst="wedgeRectCallout">
            <a:avLst>
              <a:gd name="adj1" fmla="val -291422"/>
              <a:gd name="adj2" fmla="val 9160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A  pro-forma Theme has been created for each theme area by copying the template</a:t>
            </a:r>
            <a:endParaRPr lang="en-ZA" sz="1200" dirty="0"/>
          </a:p>
        </p:txBody>
      </p:sp>
      <p:sp>
        <p:nvSpPr>
          <p:cNvPr id="10" name="Rectangular Callout 9"/>
          <p:cNvSpPr/>
          <p:nvPr/>
        </p:nvSpPr>
        <p:spPr>
          <a:xfrm>
            <a:off x="7315200" y="5885793"/>
            <a:ext cx="1749970" cy="798781"/>
          </a:xfrm>
          <a:prstGeom prst="wedgeRectCallout">
            <a:avLst>
              <a:gd name="adj1" fmla="val -286017"/>
              <a:gd name="adj2" fmla="val 6397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A Theme page has also been created as an introduction. Click to view and edit.</a:t>
            </a:r>
            <a:endParaRPr lang="en-ZA" sz="1200" dirty="0"/>
          </a:p>
        </p:txBody>
      </p:sp>
    </p:spTree>
    <p:extLst>
      <p:ext uri="{BB962C8B-B14F-4D97-AF65-F5344CB8AC3E}">
        <p14:creationId xmlns:p14="http://schemas.microsoft.com/office/powerpoint/2010/main" val="9831514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smtClean="0"/>
              <a:t>Editing the </a:t>
            </a:r>
            <a:r>
              <a:rPr lang="en-ZA" b="1" dirty="0" smtClean="0"/>
              <a:t>Landing Page</a:t>
            </a:r>
            <a:endParaRPr lang="en-ZA" b="1" dirty="0"/>
          </a:p>
        </p:txBody>
      </p:sp>
      <p:pic>
        <p:nvPicPr>
          <p:cNvPr id="36866" name="Picture 2"/>
          <p:cNvPicPr>
            <a:picLocks noChangeAspect="1" noChangeArrowheads="1"/>
          </p:cNvPicPr>
          <p:nvPr/>
        </p:nvPicPr>
        <p:blipFill>
          <a:blip r:embed="rId3" cstate="print"/>
          <a:srcRect t="41431" b="26816"/>
          <a:stretch>
            <a:fillRect/>
          </a:stretch>
        </p:blipFill>
        <p:spPr bwMode="auto">
          <a:xfrm>
            <a:off x="0" y="867100"/>
            <a:ext cx="9144000" cy="1939159"/>
          </a:xfrm>
          <a:prstGeom prst="rect">
            <a:avLst/>
          </a:prstGeom>
          <a:noFill/>
          <a:ln w="9525">
            <a:noFill/>
            <a:miter lim="800000"/>
            <a:headEnd/>
            <a:tailEnd/>
          </a:ln>
          <a:effectLst/>
        </p:spPr>
      </p:pic>
      <p:sp>
        <p:nvSpPr>
          <p:cNvPr id="5" name="Rectangular Callout 4"/>
          <p:cNvSpPr/>
          <p:nvPr/>
        </p:nvSpPr>
        <p:spPr>
          <a:xfrm>
            <a:off x="7299437" y="1308534"/>
            <a:ext cx="1749970" cy="662151"/>
          </a:xfrm>
          <a:prstGeom prst="wedgeRectCallout">
            <a:avLst>
              <a:gd name="adj1" fmla="val -306737"/>
              <a:gd name="adj2" fmla="val 1964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The page opens in ‘View’ mode. Click ‘Edit’.</a:t>
            </a:r>
            <a:endParaRPr lang="en-ZA" sz="1200" dirty="0"/>
          </a:p>
        </p:txBody>
      </p:sp>
      <p:pic>
        <p:nvPicPr>
          <p:cNvPr id="36867" name="Picture 3"/>
          <p:cNvPicPr>
            <a:picLocks noChangeAspect="1" noChangeArrowheads="1"/>
          </p:cNvPicPr>
          <p:nvPr/>
        </p:nvPicPr>
        <p:blipFill>
          <a:blip r:embed="rId4" cstate="print"/>
          <a:srcRect t="19230" b="20362"/>
          <a:stretch>
            <a:fillRect/>
          </a:stretch>
        </p:blipFill>
        <p:spPr bwMode="auto">
          <a:xfrm>
            <a:off x="1" y="3168869"/>
            <a:ext cx="9143999" cy="3689131"/>
          </a:xfrm>
          <a:prstGeom prst="rect">
            <a:avLst/>
          </a:prstGeom>
          <a:noFill/>
          <a:ln w="9525">
            <a:noFill/>
            <a:miter lim="800000"/>
            <a:headEnd/>
            <a:tailEnd/>
          </a:ln>
          <a:effectLst/>
        </p:spPr>
      </p:pic>
      <p:cxnSp>
        <p:nvCxnSpPr>
          <p:cNvPr id="7" name="Elbow Connector 6"/>
          <p:cNvCxnSpPr>
            <a:stCxn id="36866" idx="2"/>
            <a:endCxn id="36867" idx="0"/>
          </p:cNvCxnSpPr>
          <p:nvPr/>
        </p:nvCxnSpPr>
        <p:spPr>
          <a:xfrm rot="16200000" flipH="1">
            <a:off x="4390695" y="2987563"/>
            <a:ext cx="362610" cy="1"/>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Rectangular Callout 7"/>
          <p:cNvSpPr/>
          <p:nvPr/>
        </p:nvSpPr>
        <p:spPr>
          <a:xfrm>
            <a:off x="7315200" y="3226672"/>
            <a:ext cx="1749970" cy="662151"/>
          </a:xfrm>
          <a:prstGeom prst="wedgeRectCallout">
            <a:avLst>
              <a:gd name="adj1" fmla="val -150881"/>
              <a:gd name="adj2" fmla="val 11964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The title and description can be edited.</a:t>
            </a:r>
            <a:endParaRPr lang="en-ZA" sz="1200" dirty="0"/>
          </a:p>
        </p:txBody>
      </p:sp>
      <p:sp>
        <p:nvSpPr>
          <p:cNvPr id="9" name="Rectangular Callout 8"/>
          <p:cNvSpPr/>
          <p:nvPr/>
        </p:nvSpPr>
        <p:spPr>
          <a:xfrm>
            <a:off x="7294183" y="3993925"/>
            <a:ext cx="1749970" cy="767261"/>
          </a:xfrm>
          <a:prstGeom prst="wedgeRectCallout">
            <a:avLst>
              <a:gd name="adj1" fmla="val -125656"/>
              <a:gd name="adj2" fmla="val 17248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A simple </a:t>
            </a:r>
            <a:r>
              <a:rPr lang="en-ZA" sz="1200" dirty="0" err="1" smtClean="0"/>
              <a:t>wysiwyg</a:t>
            </a:r>
            <a:r>
              <a:rPr lang="en-ZA" sz="1200" dirty="0" smtClean="0"/>
              <a:t> editor is available  - but can also be switched to HTML view</a:t>
            </a:r>
            <a:endParaRPr lang="en-ZA" sz="1200" dirty="0"/>
          </a:p>
        </p:txBody>
      </p:sp>
      <p:sp>
        <p:nvSpPr>
          <p:cNvPr id="10" name="Rectangle 9"/>
          <p:cNvSpPr/>
          <p:nvPr/>
        </p:nvSpPr>
        <p:spPr>
          <a:xfrm>
            <a:off x="7288931" y="5833241"/>
            <a:ext cx="1749970" cy="74097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Other types of pages can also be used – this example is the simplest option.</a:t>
            </a:r>
            <a:endParaRPr lang="en-ZA" sz="1200" dirty="0"/>
          </a:p>
        </p:txBody>
      </p:sp>
    </p:spTree>
    <p:extLst>
      <p:ext uri="{BB962C8B-B14F-4D97-AF65-F5344CB8AC3E}">
        <p14:creationId xmlns:p14="http://schemas.microsoft.com/office/powerpoint/2010/main" val="17304860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smtClean="0"/>
              <a:t>Make the </a:t>
            </a:r>
            <a:r>
              <a:rPr lang="en-ZA" b="1" dirty="0" smtClean="0"/>
              <a:t>Landing Page </a:t>
            </a:r>
            <a:r>
              <a:rPr lang="en-ZA" dirty="0" smtClean="0"/>
              <a:t>the </a:t>
            </a:r>
            <a:r>
              <a:rPr lang="en-ZA" b="1" dirty="0" smtClean="0"/>
              <a:t>default view</a:t>
            </a:r>
            <a:endParaRPr lang="en-ZA" b="1" dirty="0"/>
          </a:p>
        </p:txBody>
      </p:sp>
      <p:pic>
        <p:nvPicPr>
          <p:cNvPr id="37890" name="Picture 2"/>
          <p:cNvPicPr>
            <a:picLocks noChangeAspect="1" noChangeArrowheads="1"/>
          </p:cNvPicPr>
          <p:nvPr/>
        </p:nvPicPr>
        <p:blipFill>
          <a:blip r:embed="rId2" cstate="print"/>
          <a:srcRect/>
          <a:stretch>
            <a:fillRect/>
          </a:stretch>
        </p:blipFill>
        <p:spPr bwMode="auto">
          <a:xfrm>
            <a:off x="1" y="922416"/>
            <a:ext cx="9144000" cy="6107033"/>
          </a:xfrm>
          <a:prstGeom prst="rect">
            <a:avLst/>
          </a:prstGeom>
          <a:noFill/>
          <a:ln w="9525">
            <a:noFill/>
            <a:miter lim="800000"/>
            <a:headEnd/>
            <a:tailEnd/>
          </a:ln>
          <a:effectLst/>
        </p:spPr>
      </p:pic>
      <p:sp>
        <p:nvSpPr>
          <p:cNvPr id="5" name="Rectangular Callout 4"/>
          <p:cNvSpPr/>
          <p:nvPr/>
        </p:nvSpPr>
        <p:spPr>
          <a:xfrm>
            <a:off x="7315200" y="3226672"/>
            <a:ext cx="1749970" cy="662151"/>
          </a:xfrm>
          <a:prstGeom prst="wedgeRectCallout">
            <a:avLst>
              <a:gd name="adj1" fmla="val -142773"/>
              <a:gd name="adj2" fmla="val 9583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Click on ‘Display’ and on ‘Select content item as default view’.</a:t>
            </a:r>
            <a:endParaRPr lang="en-ZA" sz="1200" dirty="0"/>
          </a:p>
        </p:txBody>
      </p:sp>
      <p:sp>
        <p:nvSpPr>
          <p:cNvPr id="6" name="Rectangular Callout 5"/>
          <p:cNvSpPr/>
          <p:nvPr/>
        </p:nvSpPr>
        <p:spPr>
          <a:xfrm>
            <a:off x="7309949" y="2496203"/>
            <a:ext cx="1749970" cy="662151"/>
          </a:xfrm>
          <a:prstGeom prst="wedgeRectCallout">
            <a:avLst>
              <a:gd name="adj1" fmla="val -153584"/>
              <a:gd name="adj2" fmla="val 6488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Return to the </a:t>
            </a:r>
          </a:p>
          <a:p>
            <a:pPr algn="ctr"/>
            <a:r>
              <a:rPr lang="en-ZA" sz="1200" dirty="0" smtClean="0"/>
              <a:t>‘Themes’ topic.</a:t>
            </a:r>
            <a:endParaRPr lang="en-ZA" sz="1200" dirty="0"/>
          </a:p>
        </p:txBody>
      </p:sp>
    </p:spTree>
    <p:extLst>
      <p:ext uri="{BB962C8B-B14F-4D97-AF65-F5344CB8AC3E}">
        <p14:creationId xmlns:p14="http://schemas.microsoft.com/office/powerpoint/2010/main" val="26014796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smtClean="0"/>
              <a:t>Select the default view …</a:t>
            </a:r>
            <a:endParaRPr lang="en-ZA" dirty="0"/>
          </a:p>
        </p:txBody>
      </p:sp>
      <p:pic>
        <p:nvPicPr>
          <p:cNvPr id="38914" name="Picture 2"/>
          <p:cNvPicPr>
            <a:picLocks noChangeAspect="1" noChangeArrowheads="1"/>
          </p:cNvPicPr>
          <p:nvPr/>
        </p:nvPicPr>
        <p:blipFill>
          <a:blip r:embed="rId2" cstate="print"/>
          <a:srcRect/>
          <a:stretch>
            <a:fillRect/>
          </a:stretch>
        </p:blipFill>
        <p:spPr bwMode="auto">
          <a:xfrm>
            <a:off x="1" y="922416"/>
            <a:ext cx="9144000" cy="6107033"/>
          </a:xfrm>
          <a:prstGeom prst="rect">
            <a:avLst/>
          </a:prstGeom>
          <a:noFill/>
          <a:ln w="9525">
            <a:noFill/>
            <a:miter lim="800000"/>
            <a:headEnd/>
            <a:tailEnd/>
          </a:ln>
          <a:effectLst/>
        </p:spPr>
      </p:pic>
      <p:sp>
        <p:nvSpPr>
          <p:cNvPr id="5" name="Rectangular Callout 4"/>
          <p:cNvSpPr/>
          <p:nvPr/>
        </p:nvSpPr>
        <p:spPr>
          <a:xfrm>
            <a:off x="7309949" y="2496203"/>
            <a:ext cx="1749970" cy="972211"/>
          </a:xfrm>
          <a:prstGeom prst="wedgeRectCallout">
            <a:avLst>
              <a:gd name="adj1" fmla="val -337368"/>
              <a:gd name="adj2" fmla="val 18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Only one content item is available as an alternative default view – the page we have just edited.</a:t>
            </a:r>
            <a:endParaRPr lang="en-ZA" sz="1200" dirty="0"/>
          </a:p>
        </p:txBody>
      </p:sp>
      <p:sp>
        <p:nvSpPr>
          <p:cNvPr id="6" name="Rectangular Callout 5"/>
          <p:cNvSpPr/>
          <p:nvPr/>
        </p:nvSpPr>
        <p:spPr>
          <a:xfrm>
            <a:off x="7315200" y="3578773"/>
            <a:ext cx="1749970" cy="972211"/>
          </a:xfrm>
          <a:prstGeom prst="wedgeRectCallout">
            <a:avLst>
              <a:gd name="adj1" fmla="val -325656"/>
              <a:gd name="adj2" fmla="val 12900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Select it and click ‘Save’</a:t>
            </a:r>
            <a:endParaRPr lang="en-ZA" sz="1200" dirty="0"/>
          </a:p>
        </p:txBody>
      </p:sp>
    </p:spTree>
    <p:extLst>
      <p:ext uri="{BB962C8B-B14F-4D97-AF65-F5344CB8AC3E}">
        <p14:creationId xmlns:p14="http://schemas.microsoft.com/office/powerpoint/2010/main" val="19197554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New default view</a:t>
            </a:r>
            <a:endParaRPr lang="en-ZA" dirty="0"/>
          </a:p>
        </p:txBody>
      </p:sp>
      <p:pic>
        <p:nvPicPr>
          <p:cNvPr id="39938" name="Picture 2"/>
          <p:cNvPicPr>
            <a:picLocks noChangeAspect="1" noChangeArrowheads="1"/>
          </p:cNvPicPr>
          <p:nvPr/>
        </p:nvPicPr>
        <p:blipFill>
          <a:blip r:embed="rId2" cstate="print"/>
          <a:srcRect/>
          <a:stretch>
            <a:fillRect/>
          </a:stretch>
        </p:blipFill>
        <p:spPr bwMode="auto">
          <a:xfrm>
            <a:off x="1" y="922416"/>
            <a:ext cx="9144000" cy="6107034"/>
          </a:xfrm>
          <a:prstGeom prst="rect">
            <a:avLst/>
          </a:prstGeom>
          <a:noFill/>
          <a:ln w="9525">
            <a:noFill/>
            <a:miter lim="800000"/>
            <a:headEnd/>
            <a:tailEnd/>
          </a:ln>
          <a:effectLst/>
        </p:spPr>
      </p:pic>
      <p:sp>
        <p:nvSpPr>
          <p:cNvPr id="4" name="Rectangular Callout 3"/>
          <p:cNvSpPr/>
          <p:nvPr/>
        </p:nvSpPr>
        <p:spPr>
          <a:xfrm>
            <a:off x="7315200" y="3578773"/>
            <a:ext cx="1749970" cy="972211"/>
          </a:xfrm>
          <a:prstGeom prst="wedgeRectCallout">
            <a:avLst>
              <a:gd name="adj1" fmla="val -153584"/>
              <a:gd name="adj2" fmla="val -3963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Clicking on ‘Themes’ now displays the page as a default instead of the normal list of content items.</a:t>
            </a:r>
            <a:endParaRPr lang="en-ZA" sz="1200" dirty="0"/>
          </a:p>
        </p:txBody>
      </p:sp>
      <p:sp>
        <p:nvSpPr>
          <p:cNvPr id="5" name="Rectangular Callout 4"/>
          <p:cNvSpPr/>
          <p:nvPr/>
        </p:nvSpPr>
        <p:spPr>
          <a:xfrm>
            <a:off x="7315200" y="4677106"/>
            <a:ext cx="1749970" cy="972211"/>
          </a:xfrm>
          <a:prstGeom prst="wedgeRectCallout">
            <a:avLst>
              <a:gd name="adj1" fmla="val -380612"/>
              <a:gd name="adj2" fmla="val 12576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The content items are still visible in the Navigation pane.</a:t>
            </a:r>
            <a:endParaRPr lang="en-ZA" sz="1200" dirty="0"/>
          </a:p>
        </p:txBody>
      </p:sp>
    </p:spTree>
    <p:extLst>
      <p:ext uri="{BB962C8B-B14F-4D97-AF65-F5344CB8AC3E}">
        <p14:creationId xmlns:p14="http://schemas.microsoft.com/office/powerpoint/2010/main" val="13729822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What ordinary users see</a:t>
            </a:r>
            <a:endParaRPr lang="en-ZA" dirty="0"/>
          </a:p>
        </p:txBody>
      </p:sp>
      <p:pic>
        <p:nvPicPr>
          <p:cNvPr id="40962" name="Picture 2"/>
          <p:cNvPicPr>
            <a:picLocks noChangeAspect="1" noChangeArrowheads="1"/>
          </p:cNvPicPr>
          <p:nvPr/>
        </p:nvPicPr>
        <p:blipFill>
          <a:blip r:embed="rId2" cstate="print"/>
          <a:srcRect/>
          <a:stretch>
            <a:fillRect/>
          </a:stretch>
        </p:blipFill>
        <p:spPr bwMode="auto">
          <a:xfrm>
            <a:off x="0" y="902109"/>
            <a:ext cx="9144000" cy="6098766"/>
          </a:xfrm>
          <a:prstGeom prst="rect">
            <a:avLst/>
          </a:prstGeom>
          <a:noFill/>
          <a:ln w="9525">
            <a:noFill/>
            <a:miter lim="800000"/>
            <a:headEnd/>
            <a:tailEnd/>
          </a:ln>
          <a:effectLst/>
        </p:spPr>
      </p:pic>
      <p:sp>
        <p:nvSpPr>
          <p:cNvPr id="4" name="Rectangular Callout 3"/>
          <p:cNvSpPr/>
          <p:nvPr/>
        </p:nvSpPr>
        <p:spPr>
          <a:xfrm>
            <a:off x="7236374" y="3100551"/>
            <a:ext cx="1749970" cy="972211"/>
          </a:xfrm>
          <a:prstGeom prst="wedgeRectCallout">
            <a:avLst>
              <a:gd name="adj1" fmla="val -380612"/>
              <a:gd name="adj2" fmla="val 12576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Users that are not logged in do not see the template theme – it isn’t published</a:t>
            </a:r>
            <a:endParaRPr lang="en-ZA" sz="1200" dirty="0"/>
          </a:p>
        </p:txBody>
      </p:sp>
      <p:sp>
        <p:nvSpPr>
          <p:cNvPr id="5" name="Rectangular Callout 4"/>
          <p:cNvSpPr/>
          <p:nvPr/>
        </p:nvSpPr>
        <p:spPr>
          <a:xfrm>
            <a:off x="7236370" y="4151589"/>
            <a:ext cx="1749970" cy="972211"/>
          </a:xfrm>
          <a:prstGeom prst="wedgeRectCallout">
            <a:avLst>
              <a:gd name="adj1" fmla="val -149981"/>
              <a:gd name="adj2" fmla="val -72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They also do not see menu items and editing facilities.</a:t>
            </a:r>
            <a:endParaRPr lang="en-ZA" sz="1200" dirty="0"/>
          </a:p>
        </p:txBody>
      </p:sp>
    </p:spTree>
    <p:extLst>
      <p:ext uri="{BB962C8B-B14F-4D97-AF65-F5344CB8AC3E}">
        <p14:creationId xmlns:p14="http://schemas.microsoft.com/office/powerpoint/2010/main" val="11168515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Editing and Customising a Folder</a:t>
            </a:r>
            <a:endParaRPr lang="en-ZA" dirty="0"/>
          </a:p>
        </p:txBody>
      </p:sp>
      <p:pic>
        <p:nvPicPr>
          <p:cNvPr id="41986" name="Picture 2"/>
          <p:cNvPicPr>
            <a:picLocks noChangeAspect="1" noChangeArrowheads="1"/>
          </p:cNvPicPr>
          <p:nvPr/>
        </p:nvPicPr>
        <p:blipFill>
          <a:blip r:embed="rId2" cstate="print"/>
          <a:srcRect/>
          <a:stretch>
            <a:fillRect/>
          </a:stretch>
        </p:blipFill>
        <p:spPr bwMode="auto">
          <a:xfrm>
            <a:off x="1" y="922416"/>
            <a:ext cx="9144000" cy="6107033"/>
          </a:xfrm>
          <a:prstGeom prst="rect">
            <a:avLst/>
          </a:prstGeom>
          <a:noFill/>
          <a:ln w="9525">
            <a:noFill/>
            <a:miter lim="800000"/>
            <a:headEnd/>
            <a:tailEnd/>
          </a:ln>
          <a:effectLst/>
        </p:spPr>
      </p:pic>
      <p:sp>
        <p:nvSpPr>
          <p:cNvPr id="4" name="Rectangular Callout 3"/>
          <p:cNvSpPr/>
          <p:nvPr/>
        </p:nvSpPr>
        <p:spPr>
          <a:xfrm>
            <a:off x="7236374" y="3163615"/>
            <a:ext cx="1749970" cy="972211"/>
          </a:xfrm>
          <a:prstGeom prst="wedgeRectCallout">
            <a:avLst>
              <a:gd name="adj1" fmla="val -373405"/>
              <a:gd name="adj2" fmla="val 16792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Click on the </a:t>
            </a:r>
            <a:r>
              <a:rPr lang="en-ZA" sz="1200" dirty="0" err="1" smtClean="0"/>
              <a:t>folderto</a:t>
            </a:r>
            <a:r>
              <a:rPr lang="en-ZA" sz="1200" dirty="0" smtClean="0"/>
              <a:t> be edited and customised</a:t>
            </a:r>
            <a:endParaRPr lang="en-ZA" sz="1200" dirty="0"/>
          </a:p>
        </p:txBody>
      </p:sp>
    </p:spTree>
    <p:extLst>
      <p:ext uri="{BB962C8B-B14F-4D97-AF65-F5344CB8AC3E}">
        <p14:creationId xmlns:p14="http://schemas.microsoft.com/office/powerpoint/2010/main" val="24555191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Content Management</a:t>
            </a:r>
            <a:endParaRPr lang="en-ZA" dirty="0"/>
          </a:p>
        </p:txBody>
      </p:sp>
      <p:sp>
        <p:nvSpPr>
          <p:cNvPr id="4" name="Content Placeholder 3"/>
          <p:cNvSpPr>
            <a:spLocks noGrp="1"/>
          </p:cNvSpPr>
          <p:nvPr>
            <p:ph idx="1"/>
          </p:nvPr>
        </p:nvSpPr>
        <p:spPr/>
        <p:txBody>
          <a:bodyPr/>
          <a:lstStyle/>
          <a:p>
            <a:endParaRPr lang="en-ZA"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5" y="1064524"/>
            <a:ext cx="9147313" cy="582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ular Callout 5"/>
          <p:cNvSpPr/>
          <p:nvPr/>
        </p:nvSpPr>
        <p:spPr>
          <a:xfrm>
            <a:off x="5186150" y="4926840"/>
            <a:ext cx="2115403" cy="928049"/>
          </a:xfrm>
          <a:prstGeom prst="wedgeRectCallout">
            <a:avLst>
              <a:gd name="adj1" fmla="val -218898"/>
              <a:gd name="adj2" fmla="val -907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smtClean="0"/>
              <a:t>Content is basically arranged as folders and files</a:t>
            </a:r>
            <a:endParaRPr lang="en-ZA" sz="1600" dirty="0"/>
          </a:p>
        </p:txBody>
      </p:sp>
    </p:spTree>
    <p:extLst>
      <p:ext uri="{BB962C8B-B14F-4D97-AF65-F5344CB8AC3E}">
        <p14:creationId xmlns:p14="http://schemas.microsoft.com/office/powerpoint/2010/main" val="8185235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smtClean="0"/>
              <a:t>Controlling Structure </a:t>
            </a:r>
            <a:endParaRPr lang="en-ZA" dirty="0"/>
          </a:p>
        </p:txBody>
      </p:sp>
      <p:pic>
        <p:nvPicPr>
          <p:cNvPr id="34819" name="Picture 3"/>
          <p:cNvPicPr>
            <a:picLocks noChangeAspect="1" noChangeArrowheads="1"/>
          </p:cNvPicPr>
          <p:nvPr/>
        </p:nvPicPr>
        <p:blipFill>
          <a:blip r:embed="rId2" cstate="print"/>
          <a:srcRect/>
          <a:stretch>
            <a:fillRect/>
          </a:stretch>
        </p:blipFill>
        <p:spPr bwMode="auto">
          <a:xfrm>
            <a:off x="1" y="922416"/>
            <a:ext cx="9144000" cy="6107033"/>
          </a:xfrm>
          <a:prstGeom prst="rect">
            <a:avLst/>
          </a:prstGeom>
          <a:noFill/>
          <a:ln w="9525">
            <a:noFill/>
            <a:miter lim="800000"/>
            <a:headEnd/>
            <a:tailEnd/>
          </a:ln>
          <a:effectLst/>
        </p:spPr>
      </p:pic>
      <p:sp>
        <p:nvSpPr>
          <p:cNvPr id="5" name="Rectangular Callout 4"/>
          <p:cNvSpPr/>
          <p:nvPr/>
        </p:nvSpPr>
        <p:spPr>
          <a:xfrm>
            <a:off x="7236374" y="3163615"/>
            <a:ext cx="1749970" cy="1140371"/>
          </a:xfrm>
          <a:prstGeom prst="wedgeRectCallout">
            <a:avLst>
              <a:gd name="adj1" fmla="val -249982"/>
              <a:gd name="adj2" fmla="val 1494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Each theme template contains three </a:t>
            </a:r>
            <a:r>
              <a:rPr lang="en-ZA" sz="1200" dirty="0"/>
              <a:t> </a:t>
            </a:r>
            <a:r>
              <a:rPr lang="en-ZA" sz="1200" dirty="0" smtClean="0"/>
              <a:t>example content items:</a:t>
            </a:r>
          </a:p>
          <a:p>
            <a:pPr marL="228600" indent="-228600" algn="ctr">
              <a:buAutoNum type="arabicParenBoth"/>
            </a:pPr>
            <a:r>
              <a:rPr lang="en-ZA" sz="1200" dirty="0" smtClean="0"/>
              <a:t>A Simple Page</a:t>
            </a:r>
          </a:p>
          <a:p>
            <a:pPr marL="228600" indent="-228600" algn="ctr">
              <a:buAutoNum type="arabicParenBoth"/>
            </a:pPr>
            <a:r>
              <a:rPr lang="en-ZA" sz="1200" dirty="0" smtClean="0"/>
              <a:t>A Link</a:t>
            </a:r>
          </a:p>
          <a:p>
            <a:pPr marL="228600" indent="-228600" algn="ctr">
              <a:buAutoNum type="arabicParenBoth"/>
            </a:pPr>
            <a:r>
              <a:rPr lang="en-ZA" sz="1200" dirty="0" smtClean="0"/>
              <a:t>An Embedded Page </a:t>
            </a:r>
            <a:endParaRPr lang="en-ZA" sz="1200" dirty="0"/>
          </a:p>
        </p:txBody>
      </p:sp>
      <p:sp>
        <p:nvSpPr>
          <p:cNvPr id="6" name="Rectangular Callout 5"/>
          <p:cNvSpPr/>
          <p:nvPr/>
        </p:nvSpPr>
        <p:spPr>
          <a:xfrm>
            <a:off x="7231120" y="4388079"/>
            <a:ext cx="1749970" cy="1140371"/>
          </a:xfrm>
          <a:prstGeom prst="wedgeRectCallout">
            <a:avLst>
              <a:gd name="adj1" fmla="val -239171"/>
              <a:gd name="adj2" fmla="val 8721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Note that they are not published (displayed in red)</a:t>
            </a:r>
            <a:endParaRPr lang="en-ZA" sz="1200" dirty="0"/>
          </a:p>
        </p:txBody>
      </p:sp>
    </p:spTree>
    <p:extLst>
      <p:ext uri="{BB962C8B-B14F-4D97-AF65-F5344CB8AC3E}">
        <p14:creationId xmlns:p14="http://schemas.microsoft.com/office/powerpoint/2010/main" val="41881051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cstate="print"/>
          <a:srcRect/>
          <a:stretch>
            <a:fillRect/>
          </a:stretch>
        </p:blipFill>
        <p:spPr bwMode="auto">
          <a:xfrm>
            <a:off x="1" y="922416"/>
            <a:ext cx="9144000" cy="6107033"/>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ZA" dirty="0" smtClean="0"/>
              <a:t>Switching to Content View</a:t>
            </a:r>
            <a:endParaRPr lang="en-ZA" dirty="0"/>
          </a:p>
        </p:txBody>
      </p:sp>
      <p:sp>
        <p:nvSpPr>
          <p:cNvPr id="5" name="Rectangular Callout 4"/>
          <p:cNvSpPr/>
          <p:nvPr/>
        </p:nvSpPr>
        <p:spPr>
          <a:xfrm>
            <a:off x="7168058" y="3126837"/>
            <a:ext cx="1749970" cy="1140371"/>
          </a:xfrm>
          <a:prstGeom prst="wedgeRectCallout">
            <a:avLst>
              <a:gd name="adj1" fmla="val -313946"/>
              <a:gd name="adj2" fmla="val 5679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Its easier to work in ‘Contents’ view when modifying content.</a:t>
            </a:r>
            <a:endParaRPr lang="en-ZA" sz="1200" dirty="0"/>
          </a:p>
        </p:txBody>
      </p:sp>
      <p:sp>
        <p:nvSpPr>
          <p:cNvPr id="6" name="Rectangular Callout 5"/>
          <p:cNvSpPr/>
          <p:nvPr/>
        </p:nvSpPr>
        <p:spPr>
          <a:xfrm>
            <a:off x="7194333" y="4314496"/>
            <a:ext cx="1749970" cy="1140371"/>
          </a:xfrm>
          <a:prstGeom prst="wedgeRectCallout">
            <a:avLst>
              <a:gd name="adj1" fmla="val -342775"/>
              <a:gd name="adj2" fmla="val 8721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Several commands are available to assist and the tick boxes allow multiple selections.</a:t>
            </a:r>
            <a:endParaRPr lang="en-ZA" sz="1200" dirty="0"/>
          </a:p>
        </p:txBody>
      </p:sp>
      <p:sp>
        <p:nvSpPr>
          <p:cNvPr id="7" name="Rectangular Callout 6"/>
          <p:cNvSpPr/>
          <p:nvPr/>
        </p:nvSpPr>
        <p:spPr>
          <a:xfrm>
            <a:off x="7204845" y="5538952"/>
            <a:ext cx="1749970" cy="1140371"/>
          </a:xfrm>
          <a:prstGeom prst="wedgeRectCallout">
            <a:avLst>
              <a:gd name="adj1" fmla="val -265298"/>
              <a:gd name="adj2" fmla="val 3744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Step 1 is to verify the names and descriptions of items. Select all three items and click ‘Rename’.</a:t>
            </a:r>
            <a:endParaRPr lang="en-ZA" sz="1200" dirty="0"/>
          </a:p>
        </p:txBody>
      </p:sp>
    </p:spTree>
    <p:extLst>
      <p:ext uri="{BB962C8B-B14F-4D97-AF65-F5344CB8AC3E}">
        <p14:creationId xmlns:p14="http://schemas.microsoft.com/office/powerpoint/2010/main" val="25602120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Rename items …</a:t>
            </a:r>
            <a:endParaRPr lang="en-ZA" dirty="0"/>
          </a:p>
        </p:txBody>
      </p:sp>
      <p:pic>
        <p:nvPicPr>
          <p:cNvPr id="44034" name="Picture 2"/>
          <p:cNvPicPr>
            <a:picLocks noChangeAspect="1" noChangeArrowheads="1"/>
          </p:cNvPicPr>
          <p:nvPr/>
        </p:nvPicPr>
        <p:blipFill>
          <a:blip r:embed="rId2" cstate="print"/>
          <a:srcRect t="11029"/>
          <a:stretch>
            <a:fillRect/>
          </a:stretch>
        </p:blipFill>
        <p:spPr bwMode="auto">
          <a:xfrm>
            <a:off x="-31532" y="1128533"/>
            <a:ext cx="9203214" cy="5468663"/>
          </a:xfrm>
          <a:prstGeom prst="rect">
            <a:avLst/>
          </a:prstGeom>
          <a:noFill/>
          <a:ln w="9525">
            <a:noFill/>
            <a:miter lim="800000"/>
            <a:headEnd/>
            <a:tailEnd/>
          </a:ln>
          <a:effectLst/>
        </p:spPr>
      </p:pic>
      <p:pic>
        <p:nvPicPr>
          <p:cNvPr id="44035" name="Picture 3"/>
          <p:cNvPicPr>
            <a:picLocks noChangeAspect="1" noChangeArrowheads="1"/>
          </p:cNvPicPr>
          <p:nvPr/>
        </p:nvPicPr>
        <p:blipFill>
          <a:blip r:embed="rId3" cstate="print"/>
          <a:srcRect l="17557" t="15464" r="46639"/>
          <a:stretch>
            <a:fillRect/>
          </a:stretch>
        </p:blipFill>
        <p:spPr bwMode="auto">
          <a:xfrm>
            <a:off x="5328745" y="1481958"/>
            <a:ext cx="3279227" cy="5171089"/>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p:spPr>
      </p:pic>
      <p:cxnSp>
        <p:nvCxnSpPr>
          <p:cNvPr id="14" name="Shape 13"/>
          <p:cNvCxnSpPr/>
          <p:nvPr/>
        </p:nvCxnSpPr>
        <p:spPr>
          <a:xfrm rot="16200000" flipH="1">
            <a:off x="4201511" y="3185932"/>
            <a:ext cx="1387365" cy="867104"/>
          </a:xfrm>
          <a:prstGeom prst="curvedConnector2">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Rectangular Callout 14"/>
          <p:cNvSpPr/>
          <p:nvPr/>
        </p:nvSpPr>
        <p:spPr>
          <a:xfrm>
            <a:off x="47298" y="4218574"/>
            <a:ext cx="1749970" cy="1933903"/>
          </a:xfrm>
          <a:prstGeom prst="wedgeRectCallout">
            <a:avLst>
              <a:gd name="adj1" fmla="val 268157"/>
              <a:gd name="adj2" fmla="val -3045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The items can be given any convenient name. Remember that the short name is used by the system, and is of better use if it is unique, awhile the title is used in the user interface to display items.</a:t>
            </a:r>
            <a:endParaRPr lang="en-ZA" sz="1200" dirty="0"/>
          </a:p>
        </p:txBody>
      </p:sp>
    </p:spTree>
    <p:extLst>
      <p:ext uri="{BB962C8B-B14F-4D97-AF65-F5344CB8AC3E}">
        <p14:creationId xmlns:p14="http://schemas.microsoft.com/office/powerpoint/2010/main" val="22268608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Rename items …</a:t>
            </a:r>
            <a:endParaRPr lang="en-ZA" dirty="0"/>
          </a:p>
        </p:txBody>
      </p:sp>
      <p:pic>
        <p:nvPicPr>
          <p:cNvPr id="44034" name="Picture 2"/>
          <p:cNvPicPr>
            <a:picLocks noChangeAspect="1" noChangeArrowheads="1"/>
          </p:cNvPicPr>
          <p:nvPr/>
        </p:nvPicPr>
        <p:blipFill>
          <a:blip r:embed="rId2" cstate="print"/>
          <a:srcRect t="77717"/>
          <a:stretch>
            <a:fillRect/>
          </a:stretch>
        </p:blipFill>
        <p:spPr bwMode="auto">
          <a:xfrm>
            <a:off x="-59214" y="1179121"/>
            <a:ext cx="9203214" cy="1369629"/>
          </a:xfrm>
          <a:prstGeom prst="rect">
            <a:avLst/>
          </a:prstGeom>
          <a:noFill/>
          <a:ln w="9525">
            <a:noFill/>
            <a:miter lim="800000"/>
            <a:headEnd/>
            <a:tailEnd/>
          </a:ln>
          <a:effectLst/>
        </p:spPr>
      </p:pic>
      <p:sp>
        <p:nvSpPr>
          <p:cNvPr id="6" name="Rectangular Callout 5"/>
          <p:cNvSpPr/>
          <p:nvPr/>
        </p:nvSpPr>
        <p:spPr>
          <a:xfrm>
            <a:off x="7267905" y="1431360"/>
            <a:ext cx="1749970" cy="819807"/>
          </a:xfrm>
          <a:prstGeom prst="wedgeRectCallout">
            <a:avLst>
              <a:gd name="adj1" fmla="val -309442"/>
              <a:gd name="adj2" fmla="val 5615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Click ‘Rename All’</a:t>
            </a:r>
            <a:endParaRPr lang="en-ZA" sz="1200" dirty="0"/>
          </a:p>
        </p:txBody>
      </p:sp>
      <p:pic>
        <p:nvPicPr>
          <p:cNvPr id="45058" name="Picture 2"/>
          <p:cNvPicPr>
            <a:picLocks noChangeAspect="1" noChangeArrowheads="1"/>
          </p:cNvPicPr>
          <p:nvPr/>
        </p:nvPicPr>
        <p:blipFill>
          <a:blip r:embed="rId3" cstate="print"/>
          <a:srcRect t="42464"/>
          <a:stretch>
            <a:fillRect/>
          </a:stretch>
        </p:blipFill>
        <p:spPr bwMode="auto">
          <a:xfrm>
            <a:off x="1" y="3105794"/>
            <a:ext cx="9144000" cy="3513739"/>
          </a:xfrm>
          <a:prstGeom prst="rect">
            <a:avLst/>
          </a:prstGeom>
          <a:noFill/>
          <a:ln w="9525">
            <a:noFill/>
            <a:miter lim="800000"/>
            <a:headEnd/>
            <a:tailEnd/>
          </a:ln>
          <a:effectLst/>
        </p:spPr>
      </p:pic>
      <p:sp>
        <p:nvSpPr>
          <p:cNvPr id="8" name="Rectangular Callout 7"/>
          <p:cNvSpPr/>
          <p:nvPr/>
        </p:nvSpPr>
        <p:spPr>
          <a:xfrm>
            <a:off x="7262652" y="3132073"/>
            <a:ext cx="1749970" cy="819807"/>
          </a:xfrm>
          <a:prstGeom prst="wedgeRectCallout">
            <a:avLst>
              <a:gd name="adj1" fmla="val -272505"/>
              <a:gd name="adj2" fmla="val 27154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Items have new titles.</a:t>
            </a:r>
            <a:endParaRPr lang="en-ZA" sz="1200" dirty="0"/>
          </a:p>
        </p:txBody>
      </p:sp>
    </p:spTree>
    <p:extLst>
      <p:ext uri="{BB962C8B-B14F-4D97-AF65-F5344CB8AC3E}">
        <p14:creationId xmlns:p14="http://schemas.microsoft.com/office/powerpoint/2010/main" val="24374572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Editing a Simple Page</a:t>
            </a:r>
            <a:endParaRPr lang="en-ZA" dirty="0"/>
          </a:p>
        </p:txBody>
      </p:sp>
      <p:pic>
        <p:nvPicPr>
          <p:cNvPr id="46082" name="Picture 2"/>
          <p:cNvPicPr>
            <a:picLocks noChangeAspect="1" noChangeArrowheads="1"/>
          </p:cNvPicPr>
          <p:nvPr/>
        </p:nvPicPr>
        <p:blipFill>
          <a:blip r:embed="rId2" cstate="print"/>
          <a:srcRect/>
          <a:stretch>
            <a:fillRect/>
          </a:stretch>
        </p:blipFill>
        <p:spPr bwMode="auto">
          <a:xfrm>
            <a:off x="1" y="922416"/>
            <a:ext cx="9144000" cy="6107033"/>
          </a:xfrm>
          <a:prstGeom prst="rect">
            <a:avLst/>
          </a:prstGeom>
          <a:noFill/>
          <a:ln w="9525">
            <a:noFill/>
            <a:miter lim="800000"/>
            <a:headEnd/>
            <a:tailEnd/>
          </a:ln>
          <a:effectLst/>
        </p:spPr>
      </p:pic>
      <p:sp>
        <p:nvSpPr>
          <p:cNvPr id="4" name="Rectangular Callout 3"/>
          <p:cNvSpPr/>
          <p:nvPr/>
        </p:nvSpPr>
        <p:spPr>
          <a:xfrm>
            <a:off x="7262652" y="5922655"/>
            <a:ext cx="1749970" cy="825072"/>
          </a:xfrm>
          <a:prstGeom prst="wedgeRectCallout">
            <a:avLst>
              <a:gd name="adj1" fmla="val -266199"/>
              <a:gd name="adj2" fmla="val -1281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Click on the ‘Simple Page’ to edit..</a:t>
            </a:r>
            <a:endParaRPr lang="en-ZA" sz="1200" dirty="0"/>
          </a:p>
        </p:txBody>
      </p:sp>
    </p:spTree>
    <p:extLst>
      <p:ext uri="{BB962C8B-B14F-4D97-AF65-F5344CB8AC3E}">
        <p14:creationId xmlns:p14="http://schemas.microsoft.com/office/powerpoint/2010/main" val="16648703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Editing a Simple Page</a:t>
            </a:r>
            <a:endParaRPr lang="en-ZA" dirty="0"/>
          </a:p>
        </p:txBody>
      </p:sp>
      <p:pic>
        <p:nvPicPr>
          <p:cNvPr id="47106" name="Picture 2"/>
          <p:cNvPicPr>
            <a:picLocks noChangeAspect="1" noChangeArrowheads="1"/>
          </p:cNvPicPr>
          <p:nvPr/>
        </p:nvPicPr>
        <p:blipFill>
          <a:blip r:embed="rId2" cstate="print"/>
          <a:srcRect/>
          <a:stretch>
            <a:fillRect/>
          </a:stretch>
        </p:blipFill>
        <p:spPr bwMode="auto">
          <a:xfrm>
            <a:off x="1" y="922416"/>
            <a:ext cx="9144000" cy="6107033"/>
          </a:xfrm>
          <a:prstGeom prst="rect">
            <a:avLst/>
          </a:prstGeom>
          <a:noFill/>
          <a:ln w="9525">
            <a:noFill/>
            <a:miter lim="800000"/>
            <a:headEnd/>
            <a:tailEnd/>
          </a:ln>
          <a:effectLst/>
        </p:spPr>
      </p:pic>
      <p:sp>
        <p:nvSpPr>
          <p:cNvPr id="4" name="Rectangular Callout 3"/>
          <p:cNvSpPr/>
          <p:nvPr/>
        </p:nvSpPr>
        <p:spPr>
          <a:xfrm>
            <a:off x="7252136" y="4188376"/>
            <a:ext cx="1749970" cy="1045776"/>
          </a:xfrm>
          <a:prstGeom prst="wedgeRectCallout">
            <a:avLst>
              <a:gd name="adj1" fmla="val -304938"/>
              <a:gd name="adj2" fmla="val -3065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Click on “Edit”</a:t>
            </a:r>
            <a:endParaRPr lang="en-ZA" sz="1200" dirty="0"/>
          </a:p>
        </p:txBody>
      </p:sp>
    </p:spTree>
    <p:extLst>
      <p:ext uri="{BB962C8B-B14F-4D97-AF65-F5344CB8AC3E}">
        <p14:creationId xmlns:p14="http://schemas.microsoft.com/office/powerpoint/2010/main" val="14768656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smtClean="0"/>
              <a:t>Creation/ Editing of a Simple Page</a:t>
            </a:r>
            <a:endParaRPr lang="en-ZA" dirty="0"/>
          </a:p>
        </p:txBody>
      </p:sp>
      <p:pic>
        <p:nvPicPr>
          <p:cNvPr id="8194" name="Picture 2"/>
          <p:cNvPicPr>
            <a:picLocks noChangeAspect="1" noChangeArrowheads="1"/>
          </p:cNvPicPr>
          <p:nvPr/>
        </p:nvPicPr>
        <p:blipFill>
          <a:blip r:embed="rId2" cstate="print"/>
          <a:srcRect/>
          <a:stretch>
            <a:fillRect/>
          </a:stretch>
        </p:blipFill>
        <p:spPr bwMode="auto">
          <a:xfrm>
            <a:off x="1" y="986732"/>
            <a:ext cx="9144000" cy="5878875"/>
          </a:xfrm>
          <a:prstGeom prst="rect">
            <a:avLst/>
          </a:prstGeom>
          <a:noFill/>
          <a:ln w="9525">
            <a:noFill/>
            <a:miter lim="800000"/>
            <a:headEnd/>
            <a:tailEnd/>
          </a:ln>
          <a:effectLst/>
        </p:spPr>
      </p:pic>
      <p:sp>
        <p:nvSpPr>
          <p:cNvPr id="5" name="Rectangular Callout 4"/>
          <p:cNvSpPr/>
          <p:nvPr/>
        </p:nvSpPr>
        <p:spPr>
          <a:xfrm>
            <a:off x="7283670" y="1792011"/>
            <a:ext cx="1749970" cy="1045776"/>
          </a:xfrm>
          <a:prstGeom prst="wedgeRectCallout">
            <a:avLst>
              <a:gd name="adj1" fmla="val -176109"/>
              <a:gd name="adj2" fmla="val 7035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Title: Item will be listed and displayed with this title</a:t>
            </a:r>
            <a:endParaRPr lang="en-ZA" sz="1200" dirty="0"/>
          </a:p>
        </p:txBody>
      </p:sp>
      <p:sp>
        <p:nvSpPr>
          <p:cNvPr id="6" name="Rectangular Callout 5"/>
          <p:cNvSpPr/>
          <p:nvPr/>
        </p:nvSpPr>
        <p:spPr>
          <a:xfrm>
            <a:off x="7278418" y="2921879"/>
            <a:ext cx="1749970" cy="1045776"/>
          </a:xfrm>
          <a:prstGeom prst="wedgeRectCallout">
            <a:avLst>
              <a:gd name="adj1" fmla="val -176109"/>
              <a:gd name="adj2" fmla="val 7035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Description: will show up as </a:t>
            </a:r>
            <a:r>
              <a:rPr lang="en-ZA" sz="1200" dirty="0" err="1" smtClean="0"/>
              <a:t>tooltips</a:t>
            </a:r>
            <a:r>
              <a:rPr lang="en-ZA" sz="1200" dirty="0" smtClean="0"/>
              <a:t>. </a:t>
            </a:r>
            <a:endParaRPr lang="en-ZA" sz="1200" dirty="0"/>
          </a:p>
        </p:txBody>
      </p:sp>
      <p:sp>
        <p:nvSpPr>
          <p:cNvPr id="7" name="Rectangular Callout 6"/>
          <p:cNvSpPr/>
          <p:nvPr/>
        </p:nvSpPr>
        <p:spPr>
          <a:xfrm>
            <a:off x="7273166" y="4051739"/>
            <a:ext cx="1749970" cy="1045776"/>
          </a:xfrm>
          <a:prstGeom prst="wedgeRectCallout">
            <a:avLst>
              <a:gd name="adj1" fmla="val -176109"/>
              <a:gd name="adj2" fmla="val 7035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Body: editor is ‘what you see is what you get’ or HTML.</a:t>
            </a:r>
            <a:endParaRPr lang="en-ZA" sz="1200" dirty="0"/>
          </a:p>
        </p:txBody>
      </p:sp>
    </p:spTree>
    <p:extLst>
      <p:ext uri="{BB962C8B-B14F-4D97-AF65-F5344CB8AC3E}">
        <p14:creationId xmlns:p14="http://schemas.microsoft.com/office/powerpoint/2010/main" val="3531710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Example: Adding an Image to a Page</a:t>
            </a:r>
            <a:endParaRPr lang="en-ZA" dirty="0"/>
          </a:p>
        </p:txBody>
      </p:sp>
      <p:pic>
        <p:nvPicPr>
          <p:cNvPr id="9218" name="Picture 2"/>
          <p:cNvPicPr>
            <a:picLocks noChangeAspect="1" noChangeArrowheads="1"/>
          </p:cNvPicPr>
          <p:nvPr/>
        </p:nvPicPr>
        <p:blipFill>
          <a:blip r:embed="rId2" cstate="print"/>
          <a:srcRect/>
          <a:stretch>
            <a:fillRect/>
          </a:stretch>
        </p:blipFill>
        <p:spPr bwMode="auto">
          <a:xfrm>
            <a:off x="1" y="1000380"/>
            <a:ext cx="9144000" cy="5878875"/>
          </a:xfrm>
          <a:prstGeom prst="rect">
            <a:avLst/>
          </a:prstGeom>
          <a:noFill/>
          <a:ln w="9525">
            <a:noFill/>
            <a:miter lim="800000"/>
            <a:headEnd/>
            <a:tailEnd/>
          </a:ln>
          <a:effectLst/>
        </p:spPr>
      </p:pic>
      <p:sp>
        <p:nvSpPr>
          <p:cNvPr id="4" name="Rectangular Callout 3"/>
          <p:cNvSpPr/>
          <p:nvPr/>
        </p:nvSpPr>
        <p:spPr>
          <a:xfrm>
            <a:off x="7194339" y="1813035"/>
            <a:ext cx="1749970" cy="1045776"/>
          </a:xfrm>
          <a:prstGeom prst="wedgeRectCallout">
            <a:avLst>
              <a:gd name="adj1" fmla="val -187821"/>
              <a:gd name="adj2" fmla="val 5527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Several tools are available to assist with editing, including one for insertion of images</a:t>
            </a:r>
            <a:endParaRPr lang="en-ZA" sz="1200" dirty="0"/>
          </a:p>
        </p:txBody>
      </p:sp>
      <p:sp>
        <p:nvSpPr>
          <p:cNvPr id="5" name="Rectangular Callout 4"/>
          <p:cNvSpPr/>
          <p:nvPr/>
        </p:nvSpPr>
        <p:spPr>
          <a:xfrm>
            <a:off x="7189072" y="2990199"/>
            <a:ext cx="1749970" cy="1045776"/>
          </a:xfrm>
          <a:prstGeom prst="wedgeRectCallout">
            <a:avLst>
              <a:gd name="adj1" fmla="val -187821"/>
              <a:gd name="adj2" fmla="val 5527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The images must already be in the portal.</a:t>
            </a:r>
            <a:endParaRPr lang="en-ZA" sz="1200" dirty="0"/>
          </a:p>
        </p:txBody>
      </p:sp>
      <p:sp>
        <p:nvSpPr>
          <p:cNvPr id="6" name="Rectangular Callout 5"/>
          <p:cNvSpPr/>
          <p:nvPr/>
        </p:nvSpPr>
        <p:spPr>
          <a:xfrm>
            <a:off x="7204838" y="4414345"/>
            <a:ext cx="1749970" cy="1639613"/>
          </a:xfrm>
          <a:prstGeom prst="wedgeRectCallout">
            <a:avLst>
              <a:gd name="adj1" fmla="val -207641"/>
              <a:gd name="adj2" fmla="val 426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The images can be uploaded from disk, but this is not recommended – </a:t>
            </a:r>
            <a:r>
              <a:rPr lang="en-ZA" sz="1200" dirty="0" smtClean="0">
                <a:hlinkClick r:id="rId3" action="ppaction://hlinksldjump"/>
              </a:rPr>
              <a:t>images should be described using meta-data</a:t>
            </a:r>
            <a:r>
              <a:rPr lang="en-ZA" sz="1200" dirty="0" smtClean="0"/>
              <a:t>. </a:t>
            </a:r>
            <a:endParaRPr lang="en-ZA" sz="1200" dirty="0"/>
          </a:p>
        </p:txBody>
      </p:sp>
    </p:spTree>
    <p:extLst>
      <p:ext uri="{BB962C8B-B14F-4D97-AF65-F5344CB8AC3E}">
        <p14:creationId xmlns:p14="http://schemas.microsoft.com/office/powerpoint/2010/main" val="33054415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Example: Searching for an Image</a:t>
            </a:r>
            <a:endParaRPr lang="en-ZA" dirty="0"/>
          </a:p>
        </p:txBody>
      </p:sp>
      <p:pic>
        <p:nvPicPr>
          <p:cNvPr id="10242" name="Picture 2"/>
          <p:cNvPicPr>
            <a:picLocks noChangeAspect="1" noChangeArrowheads="1"/>
          </p:cNvPicPr>
          <p:nvPr/>
        </p:nvPicPr>
        <p:blipFill>
          <a:blip r:embed="rId2" cstate="print"/>
          <a:srcRect/>
          <a:stretch>
            <a:fillRect/>
          </a:stretch>
        </p:blipFill>
        <p:spPr bwMode="auto">
          <a:xfrm>
            <a:off x="0" y="930166"/>
            <a:ext cx="9168299" cy="5894497"/>
          </a:xfrm>
          <a:prstGeom prst="rect">
            <a:avLst/>
          </a:prstGeom>
          <a:noFill/>
          <a:ln w="9525">
            <a:noFill/>
            <a:miter lim="800000"/>
            <a:headEnd/>
            <a:tailEnd/>
          </a:ln>
          <a:effectLst/>
        </p:spPr>
      </p:pic>
      <p:sp>
        <p:nvSpPr>
          <p:cNvPr id="4" name="Rectangular Callout 3"/>
          <p:cNvSpPr/>
          <p:nvPr/>
        </p:nvSpPr>
        <p:spPr>
          <a:xfrm>
            <a:off x="7194339" y="1813035"/>
            <a:ext cx="1749970" cy="1045776"/>
          </a:xfrm>
          <a:prstGeom prst="wedgeRectCallout">
            <a:avLst>
              <a:gd name="adj1" fmla="val -51785"/>
              <a:gd name="adj2" fmla="val 10653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One can search for an image …</a:t>
            </a:r>
            <a:endParaRPr lang="en-ZA" sz="1200" dirty="0"/>
          </a:p>
        </p:txBody>
      </p:sp>
    </p:spTree>
    <p:extLst>
      <p:ext uri="{BB962C8B-B14F-4D97-AF65-F5344CB8AC3E}">
        <p14:creationId xmlns:p14="http://schemas.microsoft.com/office/powerpoint/2010/main" val="17148159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Recently used images</a:t>
            </a:r>
            <a:endParaRPr lang="en-ZA" dirty="0"/>
          </a:p>
        </p:txBody>
      </p:sp>
      <p:pic>
        <p:nvPicPr>
          <p:cNvPr id="3" name="Picture 2"/>
          <p:cNvPicPr>
            <a:picLocks noChangeAspect="1" noChangeArrowheads="1"/>
          </p:cNvPicPr>
          <p:nvPr/>
        </p:nvPicPr>
        <p:blipFill>
          <a:blip r:embed="rId2" cstate="print"/>
          <a:srcRect/>
          <a:stretch>
            <a:fillRect/>
          </a:stretch>
        </p:blipFill>
        <p:spPr bwMode="auto">
          <a:xfrm>
            <a:off x="1" y="945788"/>
            <a:ext cx="9144000" cy="5878875"/>
          </a:xfrm>
          <a:prstGeom prst="rect">
            <a:avLst/>
          </a:prstGeom>
          <a:noFill/>
          <a:ln w="9525">
            <a:noFill/>
            <a:miter lim="800000"/>
            <a:headEnd/>
            <a:tailEnd/>
          </a:ln>
          <a:effectLst/>
        </p:spPr>
      </p:pic>
      <p:sp>
        <p:nvSpPr>
          <p:cNvPr id="4" name="Rectangular Callout 3"/>
          <p:cNvSpPr/>
          <p:nvPr/>
        </p:nvSpPr>
        <p:spPr>
          <a:xfrm>
            <a:off x="7194339" y="1813035"/>
            <a:ext cx="1749970" cy="1045776"/>
          </a:xfrm>
          <a:prstGeom prst="wedgeRectCallout">
            <a:avLst>
              <a:gd name="adj1" fmla="val -256290"/>
              <a:gd name="adj2" fmla="val 14874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Or find it in the portal structure, including lists of recently accessed material</a:t>
            </a:r>
            <a:endParaRPr lang="en-ZA" sz="1200" dirty="0"/>
          </a:p>
        </p:txBody>
      </p:sp>
      <p:sp>
        <p:nvSpPr>
          <p:cNvPr id="5" name="Rectangular Callout 4"/>
          <p:cNvSpPr/>
          <p:nvPr/>
        </p:nvSpPr>
        <p:spPr>
          <a:xfrm>
            <a:off x="7173320" y="2927136"/>
            <a:ext cx="1749970" cy="1045776"/>
          </a:xfrm>
          <a:prstGeom prst="wedgeRectCallout">
            <a:avLst>
              <a:gd name="adj1" fmla="val -61695"/>
              <a:gd name="adj2" fmla="val 19849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Set image properties for display and positioning</a:t>
            </a:r>
            <a:endParaRPr lang="en-ZA" sz="1200" dirty="0"/>
          </a:p>
        </p:txBody>
      </p:sp>
    </p:spTree>
    <p:extLst>
      <p:ext uri="{BB962C8B-B14F-4D97-AF65-F5344CB8AC3E}">
        <p14:creationId xmlns:p14="http://schemas.microsoft.com/office/powerpoint/2010/main" val="18041823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dirty="0"/>
          </a:p>
        </p:txBody>
      </p:sp>
      <p:sp>
        <p:nvSpPr>
          <p:cNvPr id="3" name="Title 2"/>
          <p:cNvSpPr>
            <a:spLocks noGrp="1"/>
          </p:cNvSpPr>
          <p:nvPr>
            <p:ph type="title"/>
          </p:nvPr>
        </p:nvSpPr>
        <p:spPr/>
        <p:txBody>
          <a:bodyPr/>
          <a:lstStyle/>
          <a:p>
            <a:r>
              <a:rPr lang="en-ZA" dirty="0" smtClean="0"/>
              <a:t>Logging In</a:t>
            </a:r>
            <a:endParaRPr lang="en-Z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4525"/>
            <a:ext cx="9168513" cy="584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ular Callout 4"/>
          <p:cNvSpPr/>
          <p:nvPr/>
        </p:nvSpPr>
        <p:spPr>
          <a:xfrm>
            <a:off x="2866031" y="5172499"/>
            <a:ext cx="2115403" cy="928049"/>
          </a:xfrm>
          <a:prstGeom prst="wedgeRectCallout">
            <a:avLst>
              <a:gd name="adj1" fmla="val 162392"/>
              <a:gd name="adj2" fmla="val -1231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smtClean="0"/>
              <a:t>Login Facility may be available as a </a:t>
            </a:r>
            <a:r>
              <a:rPr lang="en-ZA" sz="1600" dirty="0" err="1" smtClean="0"/>
              <a:t>portlet</a:t>
            </a:r>
            <a:endParaRPr lang="en-ZA" sz="1600" dirty="0"/>
          </a:p>
        </p:txBody>
      </p:sp>
    </p:spTree>
    <p:extLst>
      <p:ext uri="{BB962C8B-B14F-4D97-AF65-F5344CB8AC3E}">
        <p14:creationId xmlns:p14="http://schemas.microsoft.com/office/powerpoint/2010/main" val="2334320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Save the page</a:t>
            </a:r>
            <a:endParaRPr lang="en-ZA" dirty="0"/>
          </a:p>
        </p:txBody>
      </p:sp>
      <p:pic>
        <p:nvPicPr>
          <p:cNvPr id="12290" name="Picture 2"/>
          <p:cNvPicPr>
            <a:picLocks noChangeAspect="1" noChangeArrowheads="1"/>
          </p:cNvPicPr>
          <p:nvPr/>
        </p:nvPicPr>
        <p:blipFill>
          <a:blip r:embed="rId2" cstate="print"/>
          <a:srcRect/>
          <a:stretch>
            <a:fillRect/>
          </a:stretch>
        </p:blipFill>
        <p:spPr bwMode="auto">
          <a:xfrm>
            <a:off x="1" y="945788"/>
            <a:ext cx="9144000" cy="5878875"/>
          </a:xfrm>
          <a:prstGeom prst="rect">
            <a:avLst/>
          </a:prstGeom>
          <a:noFill/>
          <a:ln w="9525">
            <a:noFill/>
            <a:miter lim="800000"/>
            <a:headEnd/>
            <a:tailEnd/>
          </a:ln>
          <a:effectLst/>
        </p:spPr>
      </p:pic>
      <p:sp>
        <p:nvSpPr>
          <p:cNvPr id="4" name="Rectangular Callout 3"/>
          <p:cNvSpPr/>
          <p:nvPr/>
        </p:nvSpPr>
        <p:spPr>
          <a:xfrm>
            <a:off x="7194339" y="1813035"/>
            <a:ext cx="1749970" cy="1045776"/>
          </a:xfrm>
          <a:prstGeom prst="wedgeRectCallout">
            <a:avLst>
              <a:gd name="adj1" fmla="val -125659"/>
              <a:gd name="adj2" fmla="val 7185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Add narratives and additional content …</a:t>
            </a:r>
            <a:endParaRPr lang="en-ZA" sz="1200" dirty="0"/>
          </a:p>
        </p:txBody>
      </p:sp>
      <p:sp>
        <p:nvSpPr>
          <p:cNvPr id="5" name="Rectangular Callout 4"/>
          <p:cNvSpPr/>
          <p:nvPr/>
        </p:nvSpPr>
        <p:spPr>
          <a:xfrm>
            <a:off x="7173321" y="3100559"/>
            <a:ext cx="1749970" cy="1045776"/>
          </a:xfrm>
          <a:prstGeom prst="wedgeRectCallout">
            <a:avLst>
              <a:gd name="adj1" fmla="val -323858"/>
              <a:gd name="adj2" fmla="val 24221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Save the page.</a:t>
            </a:r>
            <a:endParaRPr lang="en-ZA" sz="1200" dirty="0"/>
          </a:p>
        </p:txBody>
      </p:sp>
    </p:spTree>
    <p:extLst>
      <p:ext uri="{BB962C8B-B14F-4D97-AF65-F5344CB8AC3E}">
        <p14:creationId xmlns:p14="http://schemas.microsoft.com/office/powerpoint/2010/main" val="26394548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Managing and Editing </a:t>
            </a:r>
            <a:r>
              <a:rPr lang="en-ZA" dirty="0" err="1" smtClean="0"/>
              <a:t>Portlets</a:t>
            </a:r>
            <a:endParaRPr lang="en-ZA" dirty="0"/>
          </a:p>
        </p:txBody>
      </p:sp>
      <p:pic>
        <p:nvPicPr>
          <p:cNvPr id="13314" name="Picture 2"/>
          <p:cNvPicPr>
            <a:picLocks noChangeAspect="1" noChangeArrowheads="1"/>
          </p:cNvPicPr>
          <p:nvPr/>
        </p:nvPicPr>
        <p:blipFill>
          <a:blip r:embed="rId2" cstate="print"/>
          <a:srcRect/>
          <a:stretch>
            <a:fillRect/>
          </a:stretch>
        </p:blipFill>
        <p:spPr bwMode="auto">
          <a:xfrm>
            <a:off x="1" y="945788"/>
            <a:ext cx="9144000" cy="5878875"/>
          </a:xfrm>
          <a:prstGeom prst="rect">
            <a:avLst/>
          </a:prstGeom>
          <a:noFill/>
          <a:ln w="9525">
            <a:noFill/>
            <a:miter lim="800000"/>
            <a:headEnd/>
            <a:tailEnd/>
          </a:ln>
          <a:effectLst/>
        </p:spPr>
      </p:pic>
      <p:sp>
        <p:nvSpPr>
          <p:cNvPr id="4" name="Rectangular Callout 3"/>
          <p:cNvSpPr/>
          <p:nvPr/>
        </p:nvSpPr>
        <p:spPr>
          <a:xfrm>
            <a:off x="7267902" y="2548765"/>
            <a:ext cx="1749970" cy="1045776"/>
          </a:xfrm>
          <a:prstGeom prst="wedgeRectCallout">
            <a:avLst>
              <a:gd name="adj1" fmla="val -371606"/>
              <a:gd name="adj2" fmla="val -9246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err="1" smtClean="0"/>
              <a:t>Portlets</a:t>
            </a:r>
            <a:r>
              <a:rPr lang="en-ZA" sz="1200" dirty="0" smtClean="0"/>
              <a:t> are displayed in the right and left panels. Some simple </a:t>
            </a:r>
            <a:r>
              <a:rPr lang="en-ZA" sz="1200" dirty="0" err="1" smtClean="0"/>
              <a:t>portlets</a:t>
            </a:r>
            <a:r>
              <a:rPr lang="en-ZA" sz="1200" dirty="0" smtClean="0"/>
              <a:t> are very useful. </a:t>
            </a:r>
            <a:endParaRPr lang="en-ZA" sz="1200" dirty="0"/>
          </a:p>
        </p:txBody>
      </p:sp>
      <p:sp>
        <p:nvSpPr>
          <p:cNvPr id="5" name="Rectangular Callout 4"/>
          <p:cNvSpPr/>
          <p:nvPr/>
        </p:nvSpPr>
        <p:spPr>
          <a:xfrm>
            <a:off x="7278415" y="3647096"/>
            <a:ext cx="1749970" cy="1045776"/>
          </a:xfrm>
          <a:prstGeom prst="wedgeRectCallout">
            <a:avLst>
              <a:gd name="adj1" fmla="val -384219"/>
              <a:gd name="adj2" fmla="val -14824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Click on ‘Manage </a:t>
            </a:r>
            <a:r>
              <a:rPr lang="en-ZA" sz="1200" dirty="0" err="1" smtClean="0"/>
              <a:t>Portlets</a:t>
            </a:r>
            <a:r>
              <a:rPr lang="en-ZA" sz="1200" dirty="0" smtClean="0"/>
              <a:t>’ to proceed.</a:t>
            </a:r>
            <a:endParaRPr lang="en-ZA" sz="1200" dirty="0"/>
          </a:p>
        </p:txBody>
      </p:sp>
    </p:spTree>
    <p:extLst>
      <p:ext uri="{BB962C8B-B14F-4D97-AF65-F5344CB8AC3E}">
        <p14:creationId xmlns:p14="http://schemas.microsoft.com/office/powerpoint/2010/main" val="33034136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srcRect/>
          <a:stretch>
            <a:fillRect/>
          </a:stretch>
        </p:blipFill>
        <p:spPr bwMode="auto">
          <a:xfrm>
            <a:off x="0" y="943972"/>
            <a:ext cx="9144000" cy="587592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ZA" dirty="0" smtClean="0"/>
              <a:t>Adding a ‘Static Text’ </a:t>
            </a:r>
            <a:r>
              <a:rPr lang="en-ZA" dirty="0" err="1" smtClean="0"/>
              <a:t>portlet</a:t>
            </a:r>
            <a:endParaRPr lang="en-ZA" dirty="0"/>
          </a:p>
        </p:txBody>
      </p:sp>
      <p:pic>
        <p:nvPicPr>
          <p:cNvPr id="14338" name="Picture 2"/>
          <p:cNvPicPr>
            <a:picLocks noChangeAspect="1" noChangeArrowheads="1"/>
          </p:cNvPicPr>
          <p:nvPr/>
        </p:nvPicPr>
        <p:blipFill>
          <a:blip r:embed="rId3" cstate="print"/>
          <a:srcRect/>
          <a:stretch>
            <a:fillRect/>
          </a:stretch>
        </p:blipFill>
        <p:spPr bwMode="auto">
          <a:xfrm>
            <a:off x="199204" y="4461638"/>
            <a:ext cx="968395" cy="2333297"/>
          </a:xfrm>
          <a:prstGeom prst="rect">
            <a:avLst/>
          </a:prstGeom>
          <a:noFill/>
          <a:ln w="9525">
            <a:noFill/>
            <a:miter lim="800000"/>
            <a:headEnd/>
            <a:tailEnd/>
          </a:ln>
          <a:effectLst/>
        </p:spPr>
      </p:pic>
      <p:sp>
        <p:nvSpPr>
          <p:cNvPr id="5" name="Rectangular Callout 4"/>
          <p:cNvSpPr/>
          <p:nvPr/>
        </p:nvSpPr>
        <p:spPr>
          <a:xfrm>
            <a:off x="7278415" y="3647096"/>
            <a:ext cx="1749970" cy="1045776"/>
          </a:xfrm>
          <a:prstGeom prst="wedgeRectCallout">
            <a:avLst>
              <a:gd name="adj1" fmla="val -393228"/>
              <a:gd name="adj2" fmla="val 21658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Select ‘Static Text </a:t>
            </a:r>
            <a:r>
              <a:rPr lang="en-ZA" sz="1200" dirty="0" err="1" smtClean="0"/>
              <a:t>Portlet</a:t>
            </a:r>
            <a:r>
              <a:rPr lang="en-ZA" sz="1200" dirty="0" smtClean="0"/>
              <a:t>’ from the list.</a:t>
            </a:r>
            <a:endParaRPr lang="en-ZA" sz="1200" dirty="0"/>
          </a:p>
        </p:txBody>
      </p:sp>
    </p:spTree>
    <p:extLst>
      <p:ext uri="{BB962C8B-B14F-4D97-AF65-F5344CB8AC3E}">
        <p14:creationId xmlns:p14="http://schemas.microsoft.com/office/powerpoint/2010/main" val="18169277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Editing a </a:t>
            </a:r>
            <a:r>
              <a:rPr lang="en-ZA" dirty="0" err="1" smtClean="0"/>
              <a:t>Portlet</a:t>
            </a:r>
            <a:endParaRPr lang="en-ZA" dirty="0"/>
          </a:p>
        </p:txBody>
      </p:sp>
      <p:pic>
        <p:nvPicPr>
          <p:cNvPr id="15363" name="Picture 3"/>
          <p:cNvPicPr>
            <a:picLocks noChangeAspect="1" noChangeArrowheads="1"/>
          </p:cNvPicPr>
          <p:nvPr/>
        </p:nvPicPr>
        <p:blipFill>
          <a:blip r:embed="rId2" cstate="print"/>
          <a:srcRect/>
          <a:stretch>
            <a:fillRect/>
          </a:stretch>
        </p:blipFill>
        <p:spPr bwMode="auto">
          <a:xfrm>
            <a:off x="0" y="976764"/>
            <a:ext cx="9144000" cy="5881235"/>
          </a:xfrm>
          <a:prstGeom prst="rect">
            <a:avLst/>
          </a:prstGeom>
          <a:noFill/>
          <a:ln w="9525">
            <a:noFill/>
            <a:miter lim="800000"/>
            <a:headEnd/>
            <a:tailEnd/>
          </a:ln>
          <a:effectLst/>
        </p:spPr>
      </p:pic>
      <p:sp>
        <p:nvSpPr>
          <p:cNvPr id="5" name="Rectangular Callout 4"/>
          <p:cNvSpPr/>
          <p:nvPr/>
        </p:nvSpPr>
        <p:spPr>
          <a:xfrm>
            <a:off x="7183822" y="2023247"/>
            <a:ext cx="1749970" cy="1045776"/>
          </a:xfrm>
          <a:prstGeom prst="wedgeRectCallout">
            <a:avLst>
              <a:gd name="adj1" fmla="val -253588"/>
              <a:gd name="adj2" fmla="val 7035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The Static Text </a:t>
            </a:r>
            <a:r>
              <a:rPr lang="en-ZA" sz="1200" dirty="0" err="1" smtClean="0"/>
              <a:t>Portlet</a:t>
            </a:r>
            <a:r>
              <a:rPr lang="en-ZA" sz="1200" dirty="0" smtClean="0"/>
              <a:t> is also a simple HTML page. Provide a title for the </a:t>
            </a:r>
            <a:r>
              <a:rPr lang="en-ZA" sz="1200" dirty="0" err="1" smtClean="0"/>
              <a:t>portlet</a:t>
            </a:r>
            <a:r>
              <a:rPr lang="en-ZA" sz="1200" dirty="0" smtClean="0"/>
              <a:t>.</a:t>
            </a:r>
            <a:endParaRPr lang="en-ZA" sz="1200" dirty="0"/>
          </a:p>
        </p:txBody>
      </p:sp>
      <p:sp>
        <p:nvSpPr>
          <p:cNvPr id="6" name="Rectangular Callout 5"/>
          <p:cNvSpPr/>
          <p:nvPr/>
        </p:nvSpPr>
        <p:spPr>
          <a:xfrm>
            <a:off x="7178568" y="3137344"/>
            <a:ext cx="1749970" cy="1045776"/>
          </a:xfrm>
          <a:prstGeom prst="wedgeRectCallout">
            <a:avLst>
              <a:gd name="adj1" fmla="val -286921"/>
              <a:gd name="adj2" fmla="val 9296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Add entries for links first as simple paragraphs.</a:t>
            </a:r>
            <a:endParaRPr lang="en-ZA" sz="1200" dirty="0"/>
          </a:p>
        </p:txBody>
      </p:sp>
    </p:spTree>
    <p:extLst>
      <p:ext uri="{BB962C8B-B14F-4D97-AF65-F5344CB8AC3E}">
        <p14:creationId xmlns:p14="http://schemas.microsoft.com/office/powerpoint/2010/main" val="4913318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External Links</a:t>
            </a:r>
            <a:endParaRPr lang="en-ZA" dirty="0"/>
          </a:p>
        </p:txBody>
      </p:sp>
      <p:pic>
        <p:nvPicPr>
          <p:cNvPr id="16386" name="Picture 2"/>
          <p:cNvPicPr>
            <a:picLocks noChangeAspect="1" noChangeArrowheads="1"/>
          </p:cNvPicPr>
          <p:nvPr/>
        </p:nvPicPr>
        <p:blipFill>
          <a:blip r:embed="rId2" cstate="print"/>
          <a:srcRect/>
          <a:stretch>
            <a:fillRect/>
          </a:stretch>
        </p:blipFill>
        <p:spPr bwMode="auto">
          <a:xfrm>
            <a:off x="1" y="938663"/>
            <a:ext cx="9144000" cy="5881236"/>
          </a:xfrm>
          <a:prstGeom prst="rect">
            <a:avLst/>
          </a:prstGeom>
          <a:noFill/>
          <a:ln w="9525">
            <a:noFill/>
            <a:miter lim="800000"/>
            <a:headEnd/>
            <a:tailEnd/>
          </a:ln>
          <a:effectLst/>
        </p:spPr>
      </p:pic>
      <p:sp>
        <p:nvSpPr>
          <p:cNvPr id="4" name="Rectangular Callout 3"/>
          <p:cNvSpPr/>
          <p:nvPr/>
        </p:nvSpPr>
        <p:spPr>
          <a:xfrm>
            <a:off x="7099740" y="1103572"/>
            <a:ext cx="1749970" cy="1045776"/>
          </a:xfrm>
          <a:prstGeom prst="wedgeRectCallout">
            <a:avLst>
              <a:gd name="adj1" fmla="val -243678"/>
              <a:gd name="adj2" fmla="val 25125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Highlight the paragraph (text) to be hyperlinked and click on the ‘External Link’ button.</a:t>
            </a:r>
            <a:endParaRPr lang="en-ZA" sz="1200" dirty="0"/>
          </a:p>
        </p:txBody>
      </p:sp>
      <p:sp>
        <p:nvSpPr>
          <p:cNvPr id="5" name="Rectangular Callout 4"/>
          <p:cNvSpPr/>
          <p:nvPr/>
        </p:nvSpPr>
        <p:spPr>
          <a:xfrm>
            <a:off x="7110251" y="1114094"/>
            <a:ext cx="1749970" cy="1045776"/>
          </a:xfrm>
          <a:prstGeom prst="wedgeRectCallout">
            <a:avLst>
              <a:gd name="adj1" fmla="val -154489"/>
              <a:gd name="adj2" fmla="val 20602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Highlight the paragraph (text) to be hyperlinked and click on the ‘External Link’ button.</a:t>
            </a:r>
            <a:endParaRPr lang="en-ZA" sz="1200" dirty="0"/>
          </a:p>
        </p:txBody>
      </p:sp>
      <p:sp>
        <p:nvSpPr>
          <p:cNvPr id="6" name="Rectangular Callout 5"/>
          <p:cNvSpPr/>
          <p:nvPr/>
        </p:nvSpPr>
        <p:spPr>
          <a:xfrm>
            <a:off x="7089229" y="3221438"/>
            <a:ext cx="1749970" cy="1045776"/>
          </a:xfrm>
          <a:prstGeom prst="wedgeRectCallout">
            <a:avLst>
              <a:gd name="adj1" fmla="val -204940"/>
              <a:gd name="adj2" fmla="val 11557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Type the URL for the link. The link can also be previewed. </a:t>
            </a:r>
            <a:endParaRPr lang="en-ZA" sz="1200" dirty="0"/>
          </a:p>
        </p:txBody>
      </p:sp>
      <p:sp>
        <p:nvSpPr>
          <p:cNvPr id="7" name="Rectangular Callout 6"/>
          <p:cNvSpPr/>
          <p:nvPr/>
        </p:nvSpPr>
        <p:spPr>
          <a:xfrm>
            <a:off x="7099739" y="3216183"/>
            <a:ext cx="1749970" cy="1045776"/>
          </a:xfrm>
          <a:prstGeom prst="wedgeRectCallout">
            <a:avLst>
              <a:gd name="adj1" fmla="val -45480"/>
              <a:gd name="adj2" fmla="val 11256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Type the URL for the link. The link can also be previewed. </a:t>
            </a:r>
            <a:endParaRPr lang="en-ZA" sz="1200" dirty="0"/>
          </a:p>
        </p:txBody>
      </p:sp>
    </p:spTree>
    <p:extLst>
      <p:ext uri="{BB962C8B-B14F-4D97-AF65-F5344CB8AC3E}">
        <p14:creationId xmlns:p14="http://schemas.microsoft.com/office/powerpoint/2010/main" val="26944328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Opening a link in a new window</a:t>
            </a:r>
            <a:endParaRPr lang="en-ZA" dirty="0"/>
          </a:p>
        </p:txBody>
      </p:sp>
      <p:pic>
        <p:nvPicPr>
          <p:cNvPr id="17410" name="Picture 2"/>
          <p:cNvPicPr>
            <a:picLocks noChangeAspect="1" noChangeArrowheads="1"/>
          </p:cNvPicPr>
          <p:nvPr/>
        </p:nvPicPr>
        <p:blipFill>
          <a:blip r:embed="rId2" cstate="print"/>
          <a:srcRect b="47675"/>
          <a:stretch>
            <a:fillRect/>
          </a:stretch>
        </p:blipFill>
        <p:spPr bwMode="auto">
          <a:xfrm>
            <a:off x="0" y="1160064"/>
            <a:ext cx="9181724" cy="3090041"/>
          </a:xfrm>
          <a:prstGeom prst="rect">
            <a:avLst/>
          </a:prstGeom>
          <a:noFill/>
          <a:ln w="9525">
            <a:noFill/>
            <a:miter lim="800000"/>
            <a:headEnd/>
            <a:tailEnd/>
          </a:ln>
          <a:effectLst/>
        </p:spPr>
      </p:pic>
      <p:pic>
        <p:nvPicPr>
          <p:cNvPr id="17411" name="Picture 3"/>
          <p:cNvPicPr>
            <a:picLocks noChangeAspect="1" noChangeArrowheads="1"/>
          </p:cNvPicPr>
          <p:nvPr/>
        </p:nvPicPr>
        <p:blipFill>
          <a:blip r:embed="rId3" cstate="print"/>
          <a:srcRect b="50016"/>
          <a:stretch>
            <a:fillRect/>
          </a:stretch>
        </p:blipFill>
        <p:spPr bwMode="auto">
          <a:xfrm>
            <a:off x="0" y="3918347"/>
            <a:ext cx="9144000" cy="2939653"/>
          </a:xfrm>
          <a:prstGeom prst="rect">
            <a:avLst/>
          </a:prstGeom>
          <a:noFill/>
          <a:ln w="9525">
            <a:noFill/>
            <a:miter lim="800000"/>
            <a:headEnd/>
            <a:tailEnd/>
          </a:ln>
          <a:effectLst/>
        </p:spPr>
      </p:pic>
      <p:sp>
        <p:nvSpPr>
          <p:cNvPr id="5" name="Rectangular Callout 4"/>
          <p:cNvSpPr/>
          <p:nvPr/>
        </p:nvSpPr>
        <p:spPr>
          <a:xfrm>
            <a:off x="7131270" y="1317737"/>
            <a:ext cx="1749970" cy="1045776"/>
          </a:xfrm>
          <a:prstGeom prst="wedgeRectCallout">
            <a:avLst>
              <a:gd name="adj1" fmla="val -110345"/>
              <a:gd name="adj2" fmla="val 10803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Switch to HTML view</a:t>
            </a:r>
            <a:endParaRPr lang="en-ZA" sz="1200" dirty="0"/>
          </a:p>
        </p:txBody>
      </p:sp>
      <p:sp>
        <p:nvSpPr>
          <p:cNvPr id="6" name="Rectangular Callout 5"/>
          <p:cNvSpPr/>
          <p:nvPr/>
        </p:nvSpPr>
        <p:spPr>
          <a:xfrm>
            <a:off x="7204842" y="3310762"/>
            <a:ext cx="1749970" cy="1340067"/>
          </a:xfrm>
          <a:prstGeom prst="wedgeRectCallout">
            <a:avLst>
              <a:gd name="adj1" fmla="val -278814"/>
              <a:gd name="adj2" fmla="val 16376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Normally, the link will open in the same browser window as the portal. To force it into a new window or new tab, add the highlighted  text to each link</a:t>
            </a:r>
            <a:endParaRPr lang="en-ZA" sz="1200" dirty="0"/>
          </a:p>
        </p:txBody>
      </p:sp>
      <p:sp>
        <p:nvSpPr>
          <p:cNvPr id="7" name="Rectangle 6"/>
          <p:cNvSpPr/>
          <p:nvPr/>
        </p:nvSpPr>
        <p:spPr>
          <a:xfrm>
            <a:off x="7183821" y="4755935"/>
            <a:ext cx="1749970" cy="134006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Text to add: </a:t>
            </a:r>
          </a:p>
          <a:p>
            <a:pPr algn="ctr"/>
            <a:endParaRPr lang="en-ZA" sz="1200" dirty="0"/>
          </a:p>
          <a:p>
            <a:pPr algn="ctr"/>
            <a:r>
              <a:rPr lang="en-ZA" sz="1200" dirty="0" smtClean="0"/>
              <a:t>&lt;a class = “external-link” </a:t>
            </a:r>
            <a:r>
              <a:rPr lang="en-ZA" sz="1200" dirty="0" err="1" smtClean="0"/>
              <a:t>href</a:t>
            </a:r>
            <a:r>
              <a:rPr lang="en-ZA" sz="1200" dirty="0" smtClean="0"/>
              <a:t> = “http:// …..” </a:t>
            </a:r>
          </a:p>
          <a:p>
            <a:pPr algn="ctr"/>
            <a:r>
              <a:rPr lang="en-ZA" sz="1200" b="1" dirty="0" smtClean="0">
                <a:solidFill>
                  <a:srgbClr val="FF0000"/>
                </a:solidFill>
              </a:rPr>
              <a:t>target = “_blank” </a:t>
            </a:r>
            <a:r>
              <a:rPr lang="en-ZA" sz="1200" dirty="0" smtClean="0"/>
              <a:t>&gt;</a:t>
            </a:r>
            <a:endParaRPr lang="en-ZA" sz="1200" dirty="0"/>
          </a:p>
        </p:txBody>
      </p:sp>
      <p:sp>
        <p:nvSpPr>
          <p:cNvPr id="8" name="Rectangular Callout 7"/>
          <p:cNvSpPr/>
          <p:nvPr/>
        </p:nvSpPr>
        <p:spPr>
          <a:xfrm>
            <a:off x="7173311" y="6180082"/>
            <a:ext cx="1749970" cy="677917"/>
          </a:xfrm>
          <a:prstGeom prst="wedgeRectCallout">
            <a:avLst>
              <a:gd name="adj1" fmla="val -194129"/>
              <a:gd name="adj2" fmla="val 4757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Click on ‘Save’ when done.</a:t>
            </a:r>
            <a:endParaRPr lang="en-ZA" sz="1200" dirty="0"/>
          </a:p>
        </p:txBody>
      </p:sp>
    </p:spTree>
    <p:extLst>
      <p:ext uri="{BB962C8B-B14F-4D97-AF65-F5344CB8AC3E}">
        <p14:creationId xmlns:p14="http://schemas.microsoft.com/office/powerpoint/2010/main" val="21155797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smtClean="0"/>
              <a:t>Portlet</a:t>
            </a:r>
            <a:r>
              <a:rPr lang="en-ZA" dirty="0" smtClean="0"/>
              <a:t> Settings</a:t>
            </a:r>
            <a:endParaRPr lang="en-ZA" dirty="0"/>
          </a:p>
        </p:txBody>
      </p:sp>
      <p:pic>
        <p:nvPicPr>
          <p:cNvPr id="18434" name="Picture 2"/>
          <p:cNvPicPr>
            <a:picLocks noChangeAspect="1" noChangeArrowheads="1"/>
          </p:cNvPicPr>
          <p:nvPr/>
        </p:nvPicPr>
        <p:blipFill>
          <a:blip r:embed="rId2" cstate="print"/>
          <a:srcRect/>
          <a:stretch>
            <a:fillRect/>
          </a:stretch>
        </p:blipFill>
        <p:spPr bwMode="auto">
          <a:xfrm>
            <a:off x="1" y="993256"/>
            <a:ext cx="9144000" cy="5881236"/>
          </a:xfrm>
          <a:prstGeom prst="rect">
            <a:avLst/>
          </a:prstGeom>
          <a:noFill/>
          <a:ln w="9525">
            <a:noFill/>
            <a:miter lim="800000"/>
            <a:headEnd/>
            <a:tailEnd/>
          </a:ln>
          <a:effectLst/>
        </p:spPr>
      </p:pic>
      <p:sp>
        <p:nvSpPr>
          <p:cNvPr id="4" name="Rectangular Callout 3"/>
          <p:cNvSpPr/>
          <p:nvPr/>
        </p:nvSpPr>
        <p:spPr>
          <a:xfrm>
            <a:off x="7204842" y="3310763"/>
            <a:ext cx="1749970" cy="882866"/>
          </a:xfrm>
          <a:prstGeom prst="wedgeRectCallout">
            <a:avLst>
              <a:gd name="adj1" fmla="val -364400"/>
              <a:gd name="adj2" fmla="val -14667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The new </a:t>
            </a:r>
            <a:r>
              <a:rPr lang="en-ZA" sz="1200" dirty="0" err="1" smtClean="0"/>
              <a:t>portlet</a:t>
            </a:r>
            <a:r>
              <a:rPr lang="en-ZA" sz="1200" dirty="0" smtClean="0"/>
              <a:t> is now visible in the list</a:t>
            </a:r>
            <a:endParaRPr lang="en-ZA" sz="1200" dirty="0"/>
          </a:p>
        </p:txBody>
      </p:sp>
      <p:sp>
        <p:nvSpPr>
          <p:cNvPr id="5" name="Rectangular Callout 4"/>
          <p:cNvSpPr/>
          <p:nvPr/>
        </p:nvSpPr>
        <p:spPr>
          <a:xfrm>
            <a:off x="7183822" y="4298736"/>
            <a:ext cx="1749970" cy="882866"/>
          </a:xfrm>
          <a:prstGeom prst="wedgeRectCallout">
            <a:avLst>
              <a:gd name="adj1" fmla="val -361697"/>
              <a:gd name="adj2" fmla="val 5510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Set this to ‘Block’ to eliminate parent </a:t>
            </a:r>
            <a:r>
              <a:rPr lang="en-ZA" sz="1200" dirty="0" err="1" smtClean="0"/>
              <a:t>portlets</a:t>
            </a:r>
            <a:r>
              <a:rPr lang="en-ZA" sz="1200" dirty="0" smtClean="0"/>
              <a:t> – these are shown by default.</a:t>
            </a:r>
            <a:endParaRPr lang="en-ZA" sz="1200" dirty="0"/>
          </a:p>
        </p:txBody>
      </p:sp>
      <p:sp>
        <p:nvSpPr>
          <p:cNvPr id="6" name="Rectangular Callout 5"/>
          <p:cNvSpPr/>
          <p:nvPr/>
        </p:nvSpPr>
        <p:spPr>
          <a:xfrm>
            <a:off x="7194333" y="5286709"/>
            <a:ext cx="1749970" cy="882866"/>
          </a:xfrm>
          <a:prstGeom prst="wedgeRectCallout">
            <a:avLst>
              <a:gd name="adj1" fmla="val -384220"/>
              <a:gd name="adj2" fmla="val 6046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Save </a:t>
            </a:r>
            <a:r>
              <a:rPr lang="en-ZA" sz="1200" dirty="0" err="1" smtClean="0"/>
              <a:t>portlet</a:t>
            </a:r>
            <a:r>
              <a:rPr lang="en-ZA" sz="1200" dirty="0" smtClean="0"/>
              <a:t> settings</a:t>
            </a:r>
            <a:endParaRPr lang="en-ZA" sz="1200" dirty="0"/>
          </a:p>
        </p:txBody>
      </p:sp>
    </p:spTree>
    <p:extLst>
      <p:ext uri="{BB962C8B-B14F-4D97-AF65-F5344CB8AC3E}">
        <p14:creationId xmlns:p14="http://schemas.microsoft.com/office/powerpoint/2010/main" val="2015184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Viewing a New/ Modified </a:t>
            </a:r>
            <a:r>
              <a:rPr lang="en-ZA" dirty="0" err="1" smtClean="0"/>
              <a:t>Portlet</a:t>
            </a:r>
            <a:endParaRPr lang="en-ZA" dirty="0"/>
          </a:p>
        </p:txBody>
      </p:sp>
      <p:pic>
        <p:nvPicPr>
          <p:cNvPr id="19458" name="Picture 2"/>
          <p:cNvPicPr>
            <a:picLocks noChangeAspect="1" noChangeArrowheads="1"/>
          </p:cNvPicPr>
          <p:nvPr/>
        </p:nvPicPr>
        <p:blipFill>
          <a:blip r:embed="rId2" cstate="print"/>
          <a:srcRect/>
          <a:stretch>
            <a:fillRect/>
          </a:stretch>
        </p:blipFill>
        <p:spPr bwMode="auto">
          <a:xfrm>
            <a:off x="1" y="938664"/>
            <a:ext cx="9144000" cy="5881236"/>
          </a:xfrm>
          <a:prstGeom prst="rect">
            <a:avLst/>
          </a:prstGeom>
          <a:noFill/>
          <a:ln w="9525">
            <a:noFill/>
            <a:miter lim="800000"/>
            <a:headEnd/>
            <a:tailEnd/>
          </a:ln>
          <a:effectLst/>
        </p:spPr>
      </p:pic>
      <p:sp>
        <p:nvSpPr>
          <p:cNvPr id="4" name="Rectangle 3"/>
          <p:cNvSpPr/>
          <p:nvPr/>
        </p:nvSpPr>
        <p:spPr>
          <a:xfrm>
            <a:off x="189186" y="3200394"/>
            <a:ext cx="1497724" cy="13558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ular Callout 4"/>
          <p:cNvSpPr/>
          <p:nvPr/>
        </p:nvSpPr>
        <p:spPr>
          <a:xfrm>
            <a:off x="7204842" y="3310762"/>
            <a:ext cx="1749970" cy="1340067"/>
          </a:xfrm>
          <a:prstGeom prst="wedgeRectCallout">
            <a:avLst>
              <a:gd name="adj1" fmla="val -393229"/>
              <a:gd name="adj2" fmla="val -11153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New </a:t>
            </a:r>
            <a:r>
              <a:rPr lang="en-ZA" sz="1200" dirty="0" err="1" smtClean="0"/>
              <a:t>portlet</a:t>
            </a:r>
            <a:r>
              <a:rPr lang="en-ZA" sz="1200" dirty="0" smtClean="0"/>
              <a:t> </a:t>
            </a:r>
            <a:r>
              <a:rPr lang="en-ZA" sz="1200" dirty="0"/>
              <a:t>i</a:t>
            </a:r>
            <a:r>
              <a:rPr lang="en-ZA" sz="1200" dirty="0" smtClean="0"/>
              <a:t>s displayed</a:t>
            </a:r>
            <a:endParaRPr lang="en-ZA" sz="1200" dirty="0"/>
          </a:p>
        </p:txBody>
      </p:sp>
    </p:spTree>
    <p:extLst>
      <p:ext uri="{BB962C8B-B14F-4D97-AF65-F5344CB8AC3E}">
        <p14:creationId xmlns:p14="http://schemas.microsoft.com/office/powerpoint/2010/main" val="40592176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Adding more </a:t>
            </a:r>
            <a:r>
              <a:rPr lang="en-ZA" dirty="0" err="1" smtClean="0"/>
              <a:t>portlets</a:t>
            </a:r>
            <a:endParaRPr lang="en-ZA" dirty="0"/>
          </a:p>
        </p:txBody>
      </p:sp>
      <p:pic>
        <p:nvPicPr>
          <p:cNvPr id="27650" name="Picture 2"/>
          <p:cNvPicPr>
            <a:picLocks noChangeAspect="1" noChangeArrowheads="1"/>
          </p:cNvPicPr>
          <p:nvPr/>
        </p:nvPicPr>
        <p:blipFill>
          <a:blip r:embed="rId2" cstate="print"/>
          <a:srcRect b="28234"/>
          <a:stretch>
            <a:fillRect/>
          </a:stretch>
        </p:blipFill>
        <p:spPr bwMode="auto">
          <a:xfrm>
            <a:off x="0" y="949926"/>
            <a:ext cx="9144000" cy="4363053"/>
          </a:xfrm>
          <a:prstGeom prst="rect">
            <a:avLst/>
          </a:prstGeom>
          <a:noFill/>
          <a:ln w="9525">
            <a:noFill/>
            <a:miter lim="800000"/>
            <a:headEnd/>
            <a:tailEnd/>
          </a:ln>
          <a:effectLst/>
        </p:spPr>
      </p:pic>
      <p:sp>
        <p:nvSpPr>
          <p:cNvPr id="4" name="Rectangular Callout 3"/>
          <p:cNvSpPr/>
          <p:nvPr/>
        </p:nvSpPr>
        <p:spPr>
          <a:xfrm>
            <a:off x="7204842" y="3310762"/>
            <a:ext cx="1749970" cy="1340067"/>
          </a:xfrm>
          <a:prstGeom prst="wedgeRectCallout">
            <a:avLst>
              <a:gd name="adj1" fmla="val -259089"/>
              <a:gd name="adj2" fmla="val -229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Many </a:t>
            </a:r>
            <a:r>
              <a:rPr lang="en-ZA" sz="1200" dirty="0" err="1" smtClean="0"/>
              <a:t>portlets</a:t>
            </a:r>
            <a:r>
              <a:rPr lang="en-ZA" sz="1200" dirty="0" smtClean="0"/>
              <a:t> can be added.</a:t>
            </a:r>
            <a:endParaRPr lang="en-ZA" sz="1200" dirty="0"/>
          </a:p>
        </p:txBody>
      </p:sp>
    </p:spTree>
    <p:extLst>
      <p:ext uri="{BB962C8B-B14F-4D97-AF65-F5344CB8AC3E}">
        <p14:creationId xmlns:p14="http://schemas.microsoft.com/office/powerpoint/2010/main" val="6491582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Linking Additional </a:t>
            </a:r>
            <a:r>
              <a:rPr lang="en-ZA" dirty="0" err="1" smtClean="0"/>
              <a:t>Portlets</a:t>
            </a:r>
            <a:endParaRPr lang="en-ZA" dirty="0"/>
          </a:p>
        </p:txBody>
      </p:sp>
      <p:pic>
        <p:nvPicPr>
          <p:cNvPr id="28674" name="Picture 2"/>
          <p:cNvPicPr>
            <a:picLocks noChangeAspect="1" noChangeArrowheads="1"/>
          </p:cNvPicPr>
          <p:nvPr/>
        </p:nvPicPr>
        <p:blipFill>
          <a:blip r:embed="rId2" cstate="print"/>
          <a:srcRect/>
          <a:stretch>
            <a:fillRect/>
          </a:stretch>
        </p:blipFill>
        <p:spPr bwMode="auto">
          <a:xfrm>
            <a:off x="0" y="949926"/>
            <a:ext cx="9144000" cy="6079524"/>
          </a:xfrm>
          <a:prstGeom prst="rect">
            <a:avLst/>
          </a:prstGeom>
          <a:noFill/>
          <a:ln w="9525">
            <a:noFill/>
            <a:miter lim="800000"/>
            <a:headEnd/>
            <a:tailEnd/>
          </a:ln>
          <a:effectLst/>
        </p:spPr>
      </p:pic>
      <p:sp>
        <p:nvSpPr>
          <p:cNvPr id="4" name="Rectangular Callout 3"/>
          <p:cNvSpPr/>
          <p:nvPr/>
        </p:nvSpPr>
        <p:spPr>
          <a:xfrm>
            <a:off x="7204842" y="3310762"/>
            <a:ext cx="1749970" cy="1340067"/>
          </a:xfrm>
          <a:prstGeom prst="wedgeRectCallout">
            <a:avLst>
              <a:gd name="adj1" fmla="val -168622"/>
              <a:gd name="adj2" fmla="val 457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A" sz="1200" dirty="0" smtClean="0"/>
              <a:t>In this instance, we are creating a link to BGIS</a:t>
            </a:r>
            <a:endParaRPr lang="en-ZA" sz="1200" dirty="0"/>
          </a:p>
        </p:txBody>
      </p:sp>
    </p:spTree>
    <p:extLst>
      <p:ext uri="{BB962C8B-B14F-4D97-AF65-F5344CB8AC3E}">
        <p14:creationId xmlns:p14="http://schemas.microsoft.com/office/powerpoint/2010/main" val="27622741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title"/>
          </p:nvPr>
        </p:nvSpPr>
        <p:spPr/>
        <p:txBody>
          <a:bodyPr/>
          <a:lstStyle/>
          <a:p>
            <a:r>
              <a:rPr lang="en-ZA" dirty="0" smtClean="0"/>
              <a:t>Screen Content – Logged In</a:t>
            </a:r>
            <a:endParaRPr lang="en-Z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8173"/>
            <a:ext cx="9147090" cy="5827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ular Callout 4"/>
          <p:cNvSpPr/>
          <p:nvPr/>
        </p:nvSpPr>
        <p:spPr>
          <a:xfrm>
            <a:off x="2169995" y="5172498"/>
            <a:ext cx="2115403" cy="928049"/>
          </a:xfrm>
          <a:prstGeom prst="wedgeRectCallout">
            <a:avLst>
              <a:gd name="adj1" fmla="val -20188"/>
              <a:gd name="adj2" fmla="val -13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smtClean="0"/>
              <a:t>Series of Additional Views</a:t>
            </a:r>
            <a:endParaRPr lang="en-ZA" sz="1600" dirty="0"/>
          </a:p>
        </p:txBody>
      </p:sp>
      <p:sp>
        <p:nvSpPr>
          <p:cNvPr id="6" name="Rectangular Callout 5"/>
          <p:cNvSpPr/>
          <p:nvPr/>
        </p:nvSpPr>
        <p:spPr>
          <a:xfrm>
            <a:off x="4437798" y="5172498"/>
            <a:ext cx="2115403" cy="928049"/>
          </a:xfrm>
          <a:prstGeom prst="wedgeRectCallout">
            <a:avLst>
              <a:gd name="adj1" fmla="val 41102"/>
              <a:gd name="adj2" fmla="val -1172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smtClean="0"/>
              <a:t>Series of Additional Commands</a:t>
            </a:r>
            <a:endParaRPr lang="en-ZA" sz="1600" dirty="0"/>
          </a:p>
        </p:txBody>
      </p:sp>
    </p:spTree>
    <p:extLst>
      <p:ext uri="{BB962C8B-B14F-4D97-AF65-F5344CB8AC3E}">
        <p14:creationId xmlns:p14="http://schemas.microsoft.com/office/powerpoint/2010/main" val="4906842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ZA" dirty="0" err="1" smtClean="0"/>
              <a:t>Plone</a:t>
            </a:r>
            <a:r>
              <a:rPr lang="en-ZA" dirty="0" smtClean="0"/>
              <a:t> Home Site</a:t>
            </a:r>
          </a:p>
          <a:p>
            <a:pPr lvl="1"/>
            <a:r>
              <a:rPr lang="en-ZA" dirty="0" smtClean="0">
                <a:hlinkClick r:id="rId2"/>
              </a:rPr>
              <a:t>www.plone.org</a:t>
            </a:r>
            <a:endParaRPr lang="en-ZA" dirty="0" smtClean="0"/>
          </a:p>
          <a:p>
            <a:pPr lvl="1"/>
            <a:endParaRPr lang="en-ZA" dirty="0"/>
          </a:p>
          <a:p>
            <a:r>
              <a:rPr lang="en-ZA" dirty="0" smtClean="0"/>
              <a:t>Comprehensive Documentation</a:t>
            </a:r>
          </a:p>
          <a:p>
            <a:pPr lvl="1"/>
            <a:endParaRPr lang="en-ZA" dirty="0"/>
          </a:p>
        </p:txBody>
      </p:sp>
      <p:sp>
        <p:nvSpPr>
          <p:cNvPr id="2" name="Title 1"/>
          <p:cNvSpPr>
            <a:spLocks noGrp="1"/>
          </p:cNvSpPr>
          <p:nvPr>
            <p:ph type="title"/>
          </p:nvPr>
        </p:nvSpPr>
        <p:spPr/>
        <p:txBody>
          <a:bodyPr/>
          <a:lstStyle/>
          <a:p>
            <a:r>
              <a:rPr lang="en-ZA" dirty="0" smtClean="0"/>
              <a:t>Additional Resources</a:t>
            </a:r>
            <a:endParaRPr lang="en-ZA" dirty="0"/>
          </a:p>
        </p:txBody>
      </p:sp>
    </p:spTree>
    <p:extLst>
      <p:ext uri="{BB962C8B-B14F-4D97-AF65-F5344CB8AC3E}">
        <p14:creationId xmlns:p14="http://schemas.microsoft.com/office/powerpoint/2010/main" val="3568635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title"/>
          </p:nvPr>
        </p:nvSpPr>
        <p:spPr/>
        <p:txBody>
          <a:bodyPr/>
          <a:lstStyle/>
          <a:p>
            <a:r>
              <a:rPr lang="en-ZA" dirty="0" smtClean="0"/>
              <a:t>Content Types</a:t>
            </a:r>
            <a:endParaRPr lang="en-ZA"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0142"/>
            <a:ext cx="9144000" cy="582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ular Callout 4"/>
          <p:cNvSpPr/>
          <p:nvPr/>
        </p:nvSpPr>
        <p:spPr>
          <a:xfrm>
            <a:off x="875733" y="3528858"/>
            <a:ext cx="2249604" cy="1125029"/>
          </a:xfrm>
          <a:prstGeom prst="wedgeRectCallout">
            <a:avLst>
              <a:gd name="adj1" fmla="val 143037"/>
              <a:gd name="adj2" fmla="val 944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smtClean="0"/>
              <a:t>Content Types – standard and ‘add-ins’.</a:t>
            </a:r>
            <a:endParaRPr lang="en-ZA" sz="1600" dirty="0"/>
          </a:p>
        </p:txBody>
      </p:sp>
    </p:spTree>
    <p:extLst>
      <p:ext uri="{BB962C8B-B14F-4D97-AF65-F5344CB8AC3E}">
        <p14:creationId xmlns:p14="http://schemas.microsoft.com/office/powerpoint/2010/main" val="25235457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3574</TotalTime>
  <Words>1560</Words>
  <Application>Microsoft Office PowerPoint</Application>
  <PresentationFormat>On-screen Show (4:3)</PresentationFormat>
  <Paragraphs>258</Paragraphs>
  <Slides>80</Slides>
  <Notes>1</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Grid</vt:lpstr>
      <vt:lpstr>Basic Content Management in Plone</vt:lpstr>
      <vt:lpstr>Morning Sessions</vt:lpstr>
      <vt:lpstr>Workshop Session 1</vt:lpstr>
      <vt:lpstr>Screen Layout and Organisation</vt:lpstr>
      <vt:lpstr>Screen Layout and Organisation</vt:lpstr>
      <vt:lpstr>Content Management</vt:lpstr>
      <vt:lpstr>Logging In</vt:lpstr>
      <vt:lpstr>Screen Content – Logged In</vt:lpstr>
      <vt:lpstr>Content Types</vt:lpstr>
      <vt:lpstr>Adding Content Types - Page</vt:lpstr>
      <vt:lpstr>Saved Page – Publication State</vt:lpstr>
      <vt:lpstr>Publication States and Actions</vt:lpstr>
      <vt:lpstr>Advanced Publication Options</vt:lpstr>
      <vt:lpstr>Display Options</vt:lpstr>
      <vt:lpstr>Summary View</vt:lpstr>
      <vt:lpstr>Tabular View</vt:lpstr>
      <vt:lpstr>Register as a User</vt:lpstr>
      <vt:lpstr>Fill in Details and Passwords</vt:lpstr>
      <vt:lpstr>Log in with New Credentials</vt:lpstr>
      <vt:lpstr>LiveSearch</vt:lpstr>
      <vt:lpstr>Advanced Search</vt:lpstr>
      <vt:lpstr>Workshop Session 2</vt:lpstr>
      <vt:lpstr>Prerequisites for uploading content</vt:lpstr>
      <vt:lpstr>Logged in, Folder Work Area</vt:lpstr>
      <vt:lpstr>Work directly in the ‘Contents’ tab</vt:lpstr>
      <vt:lpstr>Note the Content Types and States …</vt:lpstr>
      <vt:lpstr>Click on ‘Add New’ …</vt:lpstr>
      <vt:lpstr>Important Content Types</vt:lpstr>
      <vt:lpstr>Start by Adding a Folder</vt:lpstr>
      <vt:lpstr>Name the Folder and Save</vt:lpstr>
      <vt:lpstr>Note the Publication State …</vt:lpstr>
      <vt:lpstr>Add a File</vt:lpstr>
      <vt:lpstr>Provide File Details</vt:lpstr>
      <vt:lpstr>Provide File Details and Save</vt:lpstr>
      <vt:lpstr>File is Uploaded through FTP</vt:lpstr>
      <vt:lpstr>Create a Simple Page …</vt:lpstr>
      <vt:lpstr>Pages can be created in a WYSIWYG HTML Editor</vt:lpstr>
      <vt:lpstr>After Saving, the Page is Available</vt:lpstr>
      <vt:lpstr>Pages can be elaborate …</vt:lpstr>
      <vt:lpstr>Add a News Item</vt:lpstr>
      <vt:lpstr>Fill in the News Item Content</vt:lpstr>
      <vt:lpstr>News can have an Image</vt:lpstr>
      <vt:lpstr>Finished Item</vt:lpstr>
      <vt:lpstr>News Porlet</vt:lpstr>
      <vt:lpstr>Adding a Link</vt:lpstr>
      <vt:lpstr>Fill in Required Fields</vt:lpstr>
      <vt:lpstr>Saved Link</vt:lpstr>
      <vt:lpstr>Adding an Event</vt:lpstr>
      <vt:lpstr>Populate Event Data</vt:lpstr>
      <vt:lpstr>Event Data (Continued)</vt:lpstr>
      <vt:lpstr>Saved Event</vt:lpstr>
      <vt:lpstr>Workshop Session 3</vt:lpstr>
      <vt:lpstr>Look at an Established Example</vt:lpstr>
      <vt:lpstr>Editing the Landing Page</vt:lpstr>
      <vt:lpstr>Make the Landing Page the default view</vt:lpstr>
      <vt:lpstr>Select the default view …</vt:lpstr>
      <vt:lpstr>New default view</vt:lpstr>
      <vt:lpstr>What ordinary users see</vt:lpstr>
      <vt:lpstr>Editing and Customising a Folder</vt:lpstr>
      <vt:lpstr>Controlling Structure </vt:lpstr>
      <vt:lpstr>Switching to Content View</vt:lpstr>
      <vt:lpstr>Rename items …</vt:lpstr>
      <vt:lpstr>Rename items …</vt:lpstr>
      <vt:lpstr>Editing a Simple Page</vt:lpstr>
      <vt:lpstr>Editing a Simple Page</vt:lpstr>
      <vt:lpstr>Creation/ Editing of a Simple Page</vt:lpstr>
      <vt:lpstr>Example: Adding an Image to a Page</vt:lpstr>
      <vt:lpstr>Example: Searching for an Image</vt:lpstr>
      <vt:lpstr>Recently used images</vt:lpstr>
      <vt:lpstr>Save the page</vt:lpstr>
      <vt:lpstr>Managing and Editing Portlets</vt:lpstr>
      <vt:lpstr>Adding a ‘Static Text’ portlet</vt:lpstr>
      <vt:lpstr>Editing a Portlet</vt:lpstr>
      <vt:lpstr>External Links</vt:lpstr>
      <vt:lpstr>Opening a link in a new window</vt:lpstr>
      <vt:lpstr>Portlet Settings</vt:lpstr>
      <vt:lpstr>Viewing a New/ Modified Portlet</vt:lpstr>
      <vt:lpstr>Adding more portlets</vt:lpstr>
      <vt:lpstr>Linking Additional Portlets</vt:lpstr>
      <vt:lpstr>Additional Resources</vt:lpstr>
    </vt:vector>
  </TitlesOfParts>
  <Company>Home 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SAEON Data Portal</dc:title>
  <dc:creator>WimHugo</dc:creator>
  <cp:lastModifiedBy>WimHugo</cp:lastModifiedBy>
  <cp:revision>140</cp:revision>
  <dcterms:created xsi:type="dcterms:W3CDTF">2010-05-22T19:38:02Z</dcterms:created>
  <dcterms:modified xsi:type="dcterms:W3CDTF">2011-01-25T14:06:27Z</dcterms:modified>
</cp:coreProperties>
</file>