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9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0" autoAdjust="0"/>
    <p:restoredTop sz="94660"/>
  </p:normalViewPr>
  <p:slideViewPr>
    <p:cSldViewPr snapToGrid="0">
      <p:cViewPr>
        <p:scale>
          <a:sx n="60" d="100"/>
          <a:sy n="60" d="100"/>
        </p:scale>
        <p:origin x="-134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A5EA-3951-4A9B-82C3-F4C9AF278762}" type="datetimeFigureOut">
              <a:rPr lang="en-US" smtClean="0"/>
              <a:pPr/>
              <a:t>12/15/2009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A701-D4AE-4DCB-B360-6C68BAD6EE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A5EA-3951-4A9B-82C3-F4C9AF278762}" type="datetimeFigureOut">
              <a:rPr lang="en-US" smtClean="0"/>
              <a:pPr/>
              <a:t>12/15/2009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A701-D4AE-4DCB-B360-6C68BAD6EE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A5EA-3951-4A9B-82C3-F4C9AF278762}" type="datetimeFigureOut">
              <a:rPr lang="en-US" smtClean="0"/>
              <a:pPr/>
              <a:t>12/15/2009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A701-D4AE-4DCB-B360-6C68BAD6EE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A5EA-3951-4A9B-82C3-F4C9AF278762}" type="datetimeFigureOut">
              <a:rPr lang="en-US" smtClean="0"/>
              <a:pPr/>
              <a:t>12/15/2009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A701-D4AE-4DCB-B360-6C68BAD6EE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A5EA-3951-4A9B-82C3-F4C9AF278762}" type="datetimeFigureOut">
              <a:rPr lang="en-US" smtClean="0"/>
              <a:pPr/>
              <a:t>12/15/2009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A701-D4AE-4DCB-B360-6C68BAD6EE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A5EA-3951-4A9B-82C3-F4C9AF278762}" type="datetimeFigureOut">
              <a:rPr lang="en-US" smtClean="0"/>
              <a:pPr/>
              <a:t>12/15/2009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A701-D4AE-4DCB-B360-6C68BAD6EE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A5EA-3951-4A9B-82C3-F4C9AF278762}" type="datetimeFigureOut">
              <a:rPr lang="en-US" smtClean="0"/>
              <a:pPr/>
              <a:t>12/15/2009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A701-D4AE-4DCB-B360-6C68BAD6EE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A5EA-3951-4A9B-82C3-F4C9AF278762}" type="datetimeFigureOut">
              <a:rPr lang="en-US" smtClean="0"/>
              <a:pPr/>
              <a:t>12/15/2009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A701-D4AE-4DCB-B360-6C68BAD6EE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A5EA-3951-4A9B-82C3-F4C9AF278762}" type="datetimeFigureOut">
              <a:rPr lang="en-US" smtClean="0"/>
              <a:pPr/>
              <a:t>12/15/2009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A701-D4AE-4DCB-B360-6C68BAD6EE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A5EA-3951-4A9B-82C3-F4C9AF278762}" type="datetimeFigureOut">
              <a:rPr lang="en-US" smtClean="0"/>
              <a:pPr/>
              <a:t>12/15/2009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A701-D4AE-4DCB-B360-6C68BAD6EE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A5EA-3951-4A9B-82C3-F4C9AF278762}" type="datetimeFigureOut">
              <a:rPr lang="en-US" smtClean="0"/>
              <a:pPr/>
              <a:t>12/15/2009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A701-D4AE-4DCB-B360-6C68BAD6EE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5A5EA-3951-4A9B-82C3-F4C9AF278762}" type="datetimeFigureOut">
              <a:rPr lang="en-US" smtClean="0"/>
              <a:pPr/>
              <a:t>12/15/2009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EA701-D4AE-4DCB-B360-6C68BAD6EE2C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Working with Images, Meta-Data, and Communities</a:t>
            </a:r>
            <a:endParaRPr lang="en-Z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Risk and Vulnerability Atlas</a:t>
            </a:r>
          </a:p>
          <a:p>
            <a:pPr>
              <a:defRPr/>
            </a:pPr>
            <a:r>
              <a:rPr lang="en-ZA" dirty="0" smtClean="0"/>
              <a:t>User Guides</a:t>
            </a:r>
          </a:p>
          <a:p>
            <a:pPr>
              <a:defRPr/>
            </a:pPr>
            <a:r>
              <a:rPr lang="en-ZA" dirty="0" smtClean="0"/>
              <a:t>G335.4.1.1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Describe the Image and Load from Disk</a:t>
            </a:r>
            <a:endParaRPr lang="en-Z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2416"/>
            <a:ext cx="9144000" cy="61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ular Callout 4"/>
          <p:cNvSpPr/>
          <p:nvPr/>
        </p:nvSpPr>
        <p:spPr>
          <a:xfrm>
            <a:off x="7152837" y="1408385"/>
            <a:ext cx="1749425" cy="1534512"/>
          </a:xfrm>
          <a:prstGeom prst="wedgeRectCallout">
            <a:avLst>
              <a:gd name="adj1" fmla="val -130981"/>
              <a:gd name="adj2" fmla="val 1116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Provide a title and a description. Then click on ‘Choose File’ to upload from disk.</a:t>
            </a:r>
            <a:endParaRPr lang="en-ZA" sz="1200" dirty="0"/>
          </a:p>
        </p:txBody>
      </p:sp>
      <p:sp>
        <p:nvSpPr>
          <p:cNvPr id="6" name="Rectangular Callout 5"/>
          <p:cNvSpPr/>
          <p:nvPr/>
        </p:nvSpPr>
        <p:spPr>
          <a:xfrm>
            <a:off x="7179113" y="3105806"/>
            <a:ext cx="1749425" cy="1534512"/>
          </a:xfrm>
          <a:prstGeom prst="wedgeRectCallout">
            <a:avLst>
              <a:gd name="adj1" fmla="val -319328"/>
              <a:gd name="adj2" fmla="val 1178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Click on ‘Save’ when the image has finished uploading. This could take some time, depending on the size of the image.</a:t>
            </a:r>
            <a:endParaRPr lang="en-ZA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Uploaded Photograph</a:t>
            </a:r>
            <a:endParaRPr lang="en-Z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2416"/>
            <a:ext cx="9144000" cy="61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Providing Metadata</a:t>
            </a:r>
            <a:endParaRPr lang="en-ZA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6" y="835572"/>
            <a:ext cx="9145676" cy="610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ular Callout 4"/>
          <p:cNvSpPr/>
          <p:nvPr/>
        </p:nvSpPr>
        <p:spPr>
          <a:xfrm>
            <a:off x="7179113" y="3105806"/>
            <a:ext cx="1749425" cy="1534512"/>
          </a:xfrm>
          <a:prstGeom prst="wedgeRectCallout">
            <a:avLst>
              <a:gd name="adj1" fmla="val -331044"/>
              <a:gd name="adj2" fmla="val -187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It is quite important to provide a meta-data record for each image. This is not so difficult to do. Click on ‘Catalogue’.</a:t>
            </a:r>
            <a:endParaRPr lang="en-ZA" sz="1200" dirty="0"/>
          </a:p>
        </p:txBody>
      </p:sp>
      <p:sp>
        <p:nvSpPr>
          <p:cNvPr id="6" name="Rectangular Callout 5"/>
          <p:cNvSpPr/>
          <p:nvPr/>
        </p:nvSpPr>
        <p:spPr>
          <a:xfrm>
            <a:off x="7173858" y="4692868"/>
            <a:ext cx="1749425" cy="1534512"/>
          </a:xfrm>
          <a:prstGeom prst="wedgeRectCallout">
            <a:avLst>
              <a:gd name="adj1" fmla="val -308515"/>
              <a:gd name="adj2" fmla="val 315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An Image Library ’catalogue already exists. Click to add meta-data.</a:t>
            </a:r>
            <a:endParaRPr lang="en-ZA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Risk Atlas Image Library</a:t>
            </a:r>
            <a:endParaRPr lang="en-Z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2416"/>
            <a:ext cx="9144000" cy="61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ular Callout 3"/>
          <p:cNvSpPr/>
          <p:nvPr/>
        </p:nvSpPr>
        <p:spPr>
          <a:xfrm>
            <a:off x="7173858" y="4692868"/>
            <a:ext cx="1749425" cy="1534512"/>
          </a:xfrm>
          <a:prstGeom prst="wedgeRectCallout">
            <a:avLst>
              <a:gd name="adj1" fmla="val -272468"/>
              <a:gd name="adj2" fmla="val 1100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The catalogue contains a log and a Meta-data Collection. Click to continue</a:t>
            </a:r>
            <a:endParaRPr lang="en-ZA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Adding a New Meta-Data Record</a:t>
            </a:r>
            <a:endParaRPr lang="en-Z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2416"/>
            <a:ext cx="9144000" cy="61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ular Callout 3"/>
          <p:cNvSpPr/>
          <p:nvPr/>
        </p:nvSpPr>
        <p:spPr>
          <a:xfrm>
            <a:off x="773058" y="2091557"/>
            <a:ext cx="1749425" cy="1534512"/>
          </a:xfrm>
          <a:prstGeom prst="wedgeRectCallout">
            <a:avLst>
              <a:gd name="adj1" fmla="val 52859"/>
              <a:gd name="adj2" fmla="val 17641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The collection already contains several entries.</a:t>
            </a:r>
            <a:endParaRPr lang="en-ZA" sz="1200" dirty="0"/>
          </a:p>
        </p:txBody>
      </p:sp>
      <p:sp>
        <p:nvSpPr>
          <p:cNvPr id="5" name="Rectangular Callout 4"/>
          <p:cNvSpPr/>
          <p:nvPr/>
        </p:nvSpPr>
        <p:spPr>
          <a:xfrm>
            <a:off x="2628134" y="2102067"/>
            <a:ext cx="1749425" cy="1534512"/>
          </a:xfrm>
          <a:prstGeom prst="wedgeRectCallout">
            <a:avLst>
              <a:gd name="adj1" fmla="val 215973"/>
              <a:gd name="adj2" fmla="val 10757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Click on ‘New from Template’ to add a record.</a:t>
            </a:r>
            <a:endParaRPr lang="en-ZA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Select ‘Dublin Core’ </a:t>
            </a:r>
            <a:endParaRPr lang="en-ZA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6246"/>
            <a:ext cx="9144000" cy="610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ular Callout 6"/>
          <p:cNvSpPr/>
          <p:nvPr/>
        </p:nvSpPr>
        <p:spPr>
          <a:xfrm>
            <a:off x="6932120" y="1718440"/>
            <a:ext cx="1749425" cy="1161393"/>
          </a:xfrm>
          <a:prstGeom prst="wedgeRectCallout">
            <a:avLst>
              <a:gd name="adj1" fmla="val -238223"/>
              <a:gd name="adj2" fmla="val 21023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Provide a suitable title and select ‘Dublin Core’ as a basis for the record.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2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Click on ‘Create’.</a:t>
            </a:r>
            <a:endParaRPr lang="en-ZA" sz="1200" dirty="0"/>
          </a:p>
        </p:txBody>
      </p:sp>
      <p:sp>
        <p:nvSpPr>
          <p:cNvPr id="8" name="Rectangle 7"/>
          <p:cNvSpPr/>
          <p:nvPr/>
        </p:nvSpPr>
        <p:spPr>
          <a:xfrm>
            <a:off x="6989927" y="3026977"/>
            <a:ext cx="1749425" cy="8198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A dialog box will indicate that the document has been created.</a:t>
            </a:r>
            <a:endParaRPr lang="en-ZA" sz="1200" dirty="0"/>
          </a:p>
        </p:txBody>
      </p:sp>
      <p:sp>
        <p:nvSpPr>
          <p:cNvPr id="9" name="Rectangular Callout 8"/>
          <p:cNvSpPr/>
          <p:nvPr/>
        </p:nvSpPr>
        <p:spPr>
          <a:xfrm>
            <a:off x="7021458" y="3957143"/>
            <a:ext cx="1749425" cy="993229"/>
          </a:xfrm>
          <a:prstGeom prst="wedgeRectCallout">
            <a:avLst>
              <a:gd name="adj1" fmla="val -311219"/>
              <a:gd name="adj2" fmla="val -4653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Click ‘Back’ or ‘Image Library’ to return to the catalogue entries.</a:t>
            </a:r>
            <a:endParaRPr lang="en-ZA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Template creates as document</a:t>
            </a:r>
            <a:endParaRPr lang="en-Z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2416"/>
            <a:ext cx="9144000" cy="61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ular Callout 3"/>
          <p:cNvSpPr/>
          <p:nvPr/>
        </p:nvSpPr>
        <p:spPr>
          <a:xfrm>
            <a:off x="7021458" y="3689131"/>
            <a:ext cx="1749425" cy="1261241"/>
          </a:xfrm>
          <a:prstGeom prst="wedgeRectCallout">
            <a:avLst>
              <a:gd name="adj1" fmla="val -321133"/>
              <a:gd name="adj2" fmla="val 1360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The template creates a new document with a provisional internal name.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2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Click to access.</a:t>
            </a:r>
            <a:endParaRPr lang="en-ZA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template needs to be edited</a:t>
            </a:r>
            <a:endParaRPr lang="en-Z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2416"/>
            <a:ext cx="9144000" cy="61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ular Callout 3"/>
          <p:cNvSpPr/>
          <p:nvPr/>
        </p:nvSpPr>
        <p:spPr>
          <a:xfrm>
            <a:off x="431472" y="2159876"/>
            <a:ext cx="1749425" cy="1261241"/>
          </a:xfrm>
          <a:prstGeom prst="wedgeRectCallout">
            <a:avLst>
              <a:gd name="adj1" fmla="val 341237"/>
              <a:gd name="adj2" fmla="val 1785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The template needs to be edited – click on ‘Edit Core Fields’.</a:t>
            </a:r>
            <a:endParaRPr lang="en-ZA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Fill in the Dublin Core fields</a:t>
            </a:r>
            <a:endParaRPr lang="en-ZA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92"/>
            <a:ext cx="9144000" cy="610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ular Callout 4"/>
          <p:cNvSpPr/>
          <p:nvPr/>
        </p:nvSpPr>
        <p:spPr>
          <a:xfrm>
            <a:off x="6989927" y="1340069"/>
            <a:ext cx="1749425" cy="1261241"/>
          </a:xfrm>
          <a:prstGeom prst="wedgeRectCallout">
            <a:avLst>
              <a:gd name="adj1" fmla="val -178746"/>
              <a:gd name="adj2" fmla="val 1198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Fill in all the required fields</a:t>
            </a:r>
            <a:endParaRPr lang="en-ZA" sz="1200" dirty="0"/>
          </a:p>
        </p:txBody>
      </p:sp>
      <p:sp>
        <p:nvSpPr>
          <p:cNvPr id="6" name="Rectangular Callout 5"/>
          <p:cNvSpPr/>
          <p:nvPr/>
        </p:nvSpPr>
        <p:spPr>
          <a:xfrm>
            <a:off x="7031968" y="2737945"/>
            <a:ext cx="1749425" cy="1261241"/>
          </a:xfrm>
          <a:prstGeom prst="wedgeRectCallout">
            <a:avLst>
              <a:gd name="adj1" fmla="val -178746"/>
              <a:gd name="adj2" fmla="val 1198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Some fields provide assistance</a:t>
            </a:r>
            <a:endParaRPr lang="en-ZA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Use Google Earth to find an approximate location</a:t>
            </a:r>
            <a:endParaRPr lang="en-Z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870"/>
            <a:ext cx="9203213" cy="614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480" y="771297"/>
            <a:ext cx="7514568" cy="405984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6" name="Curved Connector 5"/>
          <p:cNvCxnSpPr>
            <a:endCxn id="7" idx="1"/>
          </p:cNvCxnSpPr>
          <p:nvPr/>
        </p:nvCxnSpPr>
        <p:spPr>
          <a:xfrm rot="16200000" flipH="1">
            <a:off x="2688020" y="1868213"/>
            <a:ext cx="1072057" cy="1056289"/>
          </a:xfrm>
          <a:prstGeom prst="curved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752193" y="1671145"/>
            <a:ext cx="4240924" cy="252248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1" name="Shape 10"/>
          <p:cNvCxnSpPr>
            <a:stCxn id="7" idx="2"/>
          </p:cNvCxnSpPr>
          <p:nvPr/>
        </p:nvCxnSpPr>
        <p:spPr>
          <a:xfrm rot="5400000">
            <a:off x="3661542" y="3953203"/>
            <a:ext cx="1970689" cy="2451538"/>
          </a:xfrm>
          <a:prstGeom prst="curved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ular Callout 11"/>
          <p:cNvSpPr/>
          <p:nvPr/>
        </p:nvSpPr>
        <p:spPr>
          <a:xfrm>
            <a:off x="7047733" y="5843752"/>
            <a:ext cx="1749425" cy="1014248"/>
          </a:xfrm>
          <a:prstGeom prst="wedgeRectCallout">
            <a:avLst>
              <a:gd name="adj1" fmla="val -316628"/>
              <a:gd name="adj2" fmla="val 322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Click ‘Save’ when done.</a:t>
            </a:r>
            <a:endParaRPr lang="en-ZA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Communities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2416"/>
            <a:ext cx="9144000" cy="61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ular Callout 3"/>
          <p:cNvSpPr/>
          <p:nvPr/>
        </p:nvSpPr>
        <p:spPr>
          <a:xfrm>
            <a:off x="7394575" y="1891863"/>
            <a:ext cx="1749425" cy="1277006"/>
          </a:xfrm>
          <a:prstGeom prst="wedgeRectCallout">
            <a:avLst>
              <a:gd name="adj1" fmla="val -376102"/>
              <a:gd name="adj2" fmla="val 871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We think it’s best to create re-usable content, such as images and references, in the content area of a community</a:t>
            </a:r>
            <a:endParaRPr lang="en-ZA" sz="1200" dirty="0"/>
          </a:p>
        </p:txBody>
      </p:sp>
      <p:sp>
        <p:nvSpPr>
          <p:cNvPr id="5" name="Rectangular Callout 4"/>
          <p:cNvSpPr/>
          <p:nvPr/>
        </p:nvSpPr>
        <p:spPr>
          <a:xfrm>
            <a:off x="7394575" y="3258208"/>
            <a:ext cx="1749425" cy="1277006"/>
          </a:xfrm>
          <a:prstGeom prst="wedgeRectCallout">
            <a:avLst>
              <a:gd name="adj1" fmla="val -291391"/>
              <a:gd name="adj2" fmla="val 9827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One community has already been created. There will probably be a community for each theme area.</a:t>
            </a:r>
            <a:endParaRPr lang="en-ZA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Document is Validated Again</a:t>
            </a:r>
            <a:endParaRPr lang="en-Z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56003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ular Callout 3"/>
          <p:cNvSpPr/>
          <p:nvPr/>
        </p:nvSpPr>
        <p:spPr>
          <a:xfrm>
            <a:off x="7031967" y="4535214"/>
            <a:ext cx="1749425" cy="1014248"/>
          </a:xfrm>
          <a:prstGeom prst="wedgeRectCallout">
            <a:avLst>
              <a:gd name="adj1" fmla="val -204882"/>
              <a:gd name="adj2" fmla="val -25530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Each time the document is saved, it is validated against the schema for Dublin Core</a:t>
            </a:r>
            <a:endParaRPr lang="en-ZA" sz="1200" dirty="0"/>
          </a:p>
        </p:txBody>
      </p:sp>
      <p:sp>
        <p:nvSpPr>
          <p:cNvPr id="5" name="Rectangular Callout 4"/>
          <p:cNvSpPr/>
          <p:nvPr/>
        </p:nvSpPr>
        <p:spPr>
          <a:xfrm>
            <a:off x="7026712" y="5633545"/>
            <a:ext cx="1749425" cy="1014248"/>
          </a:xfrm>
          <a:prstGeom prst="wedgeRectCallout">
            <a:avLst>
              <a:gd name="adj1" fmla="val -322937"/>
              <a:gd name="adj2" fmla="val -3936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Click on ‘View’ to return to the meta-data document.</a:t>
            </a:r>
            <a:endParaRPr lang="en-ZA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Linking to Data</a:t>
            </a:r>
            <a:endParaRPr lang="en-Z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1337"/>
            <a:ext cx="9203214" cy="614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ular Callout 3"/>
          <p:cNvSpPr/>
          <p:nvPr/>
        </p:nvSpPr>
        <p:spPr>
          <a:xfrm>
            <a:off x="205498" y="3400096"/>
            <a:ext cx="1749425" cy="1014248"/>
          </a:xfrm>
          <a:prstGeom prst="wedgeRectCallout">
            <a:avLst>
              <a:gd name="adj1" fmla="val 323211"/>
              <a:gd name="adj2" fmla="val -1122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Document is still private</a:t>
            </a:r>
            <a:endParaRPr lang="en-ZA" sz="1200" dirty="0"/>
          </a:p>
        </p:txBody>
      </p:sp>
      <p:sp>
        <p:nvSpPr>
          <p:cNvPr id="5" name="Rectangular Callout 4"/>
          <p:cNvSpPr/>
          <p:nvPr/>
        </p:nvSpPr>
        <p:spPr>
          <a:xfrm>
            <a:off x="216008" y="4482661"/>
            <a:ext cx="1749425" cy="1014248"/>
          </a:xfrm>
          <a:prstGeom prst="wedgeRectCallout">
            <a:avLst>
              <a:gd name="adj1" fmla="val 323211"/>
              <a:gd name="adj2" fmla="val -11229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Dublin Core documents need not be geo-referenced, hence no thumbnail map is produced </a:t>
            </a:r>
            <a:endParaRPr lang="en-ZA" sz="1200" dirty="0"/>
          </a:p>
        </p:txBody>
      </p:sp>
      <p:sp>
        <p:nvSpPr>
          <p:cNvPr id="6" name="Rectangular Callout 5"/>
          <p:cNvSpPr/>
          <p:nvPr/>
        </p:nvSpPr>
        <p:spPr>
          <a:xfrm>
            <a:off x="226518" y="5565227"/>
            <a:ext cx="1749425" cy="1014248"/>
          </a:xfrm>
          <a:prstGeom prst="wedgeRectCallout">
            <a:avLst>
              <a:gd name="adj1" fmla="val 86200"/>
              <a:gd name="adj2" fmla="val 4314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A link is maintained to the original (template)</a:t>
            </a:r>
            <a:endParaRPr lang="en-ZA" sz="1200" dirty="0"/>
          </a:p>
        </p:txBody>
      </p:sp>
      <p:sp>
        <p:nvSpPr>
          <p:cNvPr id="7" name="Rectangular Callout 6"/>
          <p:cNvSpPr/>
          <p:nvPr/>
        </p:nvSpPr>
        <p:spPr>
          <a:xfrm>
            <a:off x="5471180" y="5638799"/>
            <a:ext cx="1749425" cy="1014248"/>
          </a:xfrm>
          <a:prstGeom prst="wedgeRectCallout">
            <a:avLst>
              <a:gd name="adj1" fmla="val 71781"/>
              <a:gd name="adj2" fmla="val -1698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Click here to link the meta-data record to the image</a:t>
            </a:r>
            <a:endParaRPr lang="en-ZA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Search for Content Items to link to</a:t>
            </a:r>
            <a:endParaRPr lang="en-Z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2416"/>
            <a:ext cx="9144000" cy="61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ular Callout 3"/>
          <p:cNvSpPr/>
          <p:nvPr/>
        </p:nvSpPr>
        <p:spPr>
          <a:xfrm>
            <a:off x="6984669" y="2564523"/>
            <a:ext cx="1749425" cy="1014248"/>
          </a:xfrm>
          <a:prstGeom prst="wedgeRectCallout">
            <a:avLst>
              <a:gd name="adj1" fmla="val -306716"/>
              <a:gd name="adj2" fmla="val 3322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We want to link to an image uploaded earlier</a:t>
            </a:r>
            <a:endParaRPr lang="en-ZA" sz="1200" dirty="0"/>
          </a:p>
        </p:txBody>
      </p:sp>
      <p:sp>
        <p:nvSpPr>
          <p:cNvPr id="5" name="Rectangular Callout 4"/>
          <p:cNvSpPr/>
          <p:nvPr/>
        </p:nvSpPr>
        <p:spPr>
          <a:xfrm>
            <a:off x="6995180" y="3694385"/>
            <a:ext cx="1749425" cy="972208"/>
          </a:xfrm>
          <a:prstGeom prst="wedgeRectCallout">
            <a:avLst>
              <a:gd name="adj1" fmla="val -232819"/>
              <a:gd name="adj2" fmla="val 25766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‘Craigieburn’ was in the title of the image as well.</a:t>
            </a:r>
            <a:endParaRPr lang="en-ZA" sz="1200" dirty="0"/>
          </a:p>
        </p:txBody>
      </p:sp>
      <p:sp>
        <p:nvSpPr>
          <p:cNvPr id="6" name="Rectangular Callout 5"/>
          <p:cNvSpPr/>
          <p:nvPr/>
        </p:nvSpPr>
        <p:spPr>
          <a:xfrm>
            <a:off x="7005691" y="5659818"/>
            <a:ext cx="1749425" cy="977463"/>
          </a:xfrm>
          <a:prstGeom prst="wedgeRectCallout">
            <a:avLst>
              <a:gd name="adj1" fmla="val -160724"/>
              <a:gd name="adj2" fmla="val 574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Click ‘Search’.</a:t>
            </a:r>
            <a:endParaRPr lang="en-ZA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Search Result</a:t>
            </a:r>
            <a:endParaRPr lang="en-Z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2416"/>
            <a:ext cx="9144000" cy="61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ular Callout 3"/>
          <p:cNvSpPr/>
          <p:nvPr/>
        </p:nvSpPr>
        <p:spPr>
          <a:xfrm>
            <a:off x="7005691" y="5659818"/>
            <a:ext cx="1749425" cy="977463"/>
          </a:xfrm>
          <a:prstGeom prst="wedgeRectCallout">
            <a:avLst>
              <a:gd name="adj1" fmla="val -209388"/>
              <a:gd name="adj2" fmla="val 422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The image uploaded earlier is found. Click the photograph radio button and click ‘Save’</a:t>
            </a:r>
            <a:endParaRPr lang="en-ZA" sz="1200" dirty="0"/>
          </a:p>
        </p:txBody>
      </p:sp>
      <p:sp>
        <p:nvSpPr>
          <p:cNvPr id="5" name="Rectangular Callout 4"/>
          <p:cNvSpPr/>
          <p:nvPr/>
        </p:nvSpPr>
        <p:spPr>
          <a:xfrm>
            <a:off x="7000436" y="5654563"/>
            <a:ext cx="1749425" cy="977463"/>
          </a:xfrm>
          <a:prstGeom prst="wedgeRectCallout">
            <a:avLst>
              <a:gd name="adj1" fmla="val -310321"/>
              <a:gd name="adj2" fmla="val 477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The image uploaded earlier is found. Click the photograph radio button and click ‘Save’</a:t>
            </a:r>
            <a:endParaRPr lang="en-ZA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Link is now in place</a:t>
            </a:r>
            <a:endParaRPr lang="en-ZA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2416"/>
            <a:ext cx="9144000" cy="610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ular Callout 3"/>
          <p:cNvSpPr/>
          <p:nvPr/>
        </p:nvSpPr>
        <p:spPr>
          <a:xfrm>
            <a:off x="7005691" y="5659818"/>
            <a:ext cx="1749425" cy="977463"/>
          </a:xfrm>
          <a:prstGeom prst="wedgeRectCallout">
            <a:avLst>
              <a:gd name="adj1" fmla="val 15908"/>
              <a:gd name="adj2" fmla="val -3909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The image uploaded earlier is found. Click the photograph radio button and click ‘Save’</a:t>
            </a:r>
            <a:endParaRPr lang="en-ZA" sz="1200" dirty="0"/>
          </a:p>
        </p:txBody>
      </p:sp>
      <p:sp>
        <p:nvSpPr>
          <p:cNvPr id="5" name="Rectangular Callout 4"/>
          <p:cNvSpPr/>
          <p:nvPr/>
        </p:nvSpPr>
        <p:spPr>
          <a:xfrm>
            <a:off x="7000436" y="5654563"/>
            <a:ext cx="1749425" cy="977463"/>
          </a:xfrm>
          <a:prstGeom prst="wedgeRectCallout">
            <a:avLst>
              <a:gd name="adj1" fmla="val -197673"/>
              <a:gd name="adj2" fmla="val 106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The image and the meta-data record are now linked. Clicking on either goes to the photograph.</a:t>
            </a:r>
            <a:endParaRPr lang="en-ZA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Image is also linked to its meta-data</a:t>
            </a:r>
            <a:endParaRPr lang="en-Z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2416"/>
            <a:ext cx="9144000" cy="61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ular Callout 3"/>
          <p:cNvSpPr/>
          <p:nvPr/>
        </p:nvSpPr>
        <p:spPr>
          <a:xfrm>
            <a:off x="7000436" y="5654563"/>
            <a:ext cx="1749425" cy="977463"/>
          </a:xfrm>
          <a:prstGeom prst="wedgeRectCallout">
            <a:avLst>
              <a:gd name="adj1" fmla="val -197673"/>
              <a:gd name="adj2" fmla="val 106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The image and the meta-data record are now linked. Clicking on this link goes to the meta-data record.</a:t>
            </a:r>
            <a:endParaRPr lang="en-ZA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We can now search for the meta-data …</a:t>
            </a:r>
            <a:endParaRPr lang="en-ZA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2416"/>
            <a:ext cx="9144000" cy="61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19655" t="35607" r="47759" b="21281"/>
          <a:stretch>
            <a:fillRect/>
          </a:stretch>
        </p:blipFill>
        <p:spPr bwMode="auto">
          <a:xfrm>
            <a:off x="5628290" y="1891862"/>
            <a:ext cx="2979683" cy="2632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6" name="Curved Connector 5"/>
          <p:cNvCxnSpPr/>
          <p:nvPr/>
        </p:nvCxnSpPr>
        <p:spPr>
          <a:xfrm flipV="1">
            <a:off x="3578772" y="3216166"/>
            <a:ext cx="2002221" cy="17342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ular Callout 8"/>
          <p:cNvSpPr/>
          <p:nvPr/>
        </p:nvSpPr>
        <p:spPr>
          <a:xfrm>
            <a:off x="7000436" y="5654563"/>
            <a:ext cx="1749425" cy="977463"/>
          </a:xfrm>
          <a:prstGeom prst="wedgeRectCallout">
            <a:avLst>
              <a:gd name="adj1" fmla="val -205784"/>
              <a:gd name="adj2" fmla="val -10222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The image and the meta-data record are now linked. Clicking on this link goes to the meta-data record.</a:t>
            </a:r>
            <a:endParaRPr lang="en-ZA" sz="1200" dirty="0"/>
          </a:p>
        </p:txBody>
      </p:sp>
      <p:sp>
        <p:nvSpPr>
          <p:cNvPr id="10" name="Rectangular Callout 9"/>
          <p:cNvSpPr/>
          <p:nvPr/>
        </p:nvSpPr>
        <p:spPr>
          <a:xfrm>
            <a:off x="6995180" y="5649308"/>
            <a:ext cx="1749425" cy="1208692"/>
          </a:xfrm>
          <a:prstGeom prst="wedgeRectCallout">
            <a:avLst>
              <a:gd name="adj1" fmla="val -53484"/>
              <a:gd name="adj2" fmla="val -2498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If we search in the eastern part of SA for items containing ‘subsistence’ as a keyword, we must find our meta-data record. </a:t>
            </a:r>
            <a:endParaRPr lang="en-ZA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… and find it again.</a:t>
            </a:r>
            <a:endParaRPr lang="en-ZA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2416"/>
            <a:ext cx="9144000" cy="61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ular Callout 4"/>
          <p:cNvSpPr/>
          <p:nvPr/>
        </p:nvSpPr>
        <p:spPr>
          <a:xfrm>
            <a:off x="6995180" y="5649308"/>
            <a:ext cx="1749425" cy="1208692"/>
          </a:xfrm>
          <a:prstGeom prst="wedgeRectCallout">
            <a:avLst>
              <a:gd name="adj1" fmla="val -299507"/>
              <a:gd name="adj2" fmla="val -359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Click on ‘View’ to see the full meta-data record and to navigate to the photograph.</a:t>
            </a:r>
            <a:endParaRPr lang="en-ZA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Add a New Community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56003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ular Callout 3"/>
          <p:cNvSpPr/>
          <p:nvPr/>
        </p:nvSpPr>
        <p:spPr>
          <a:xfrm>
            <a:off x="457747" y="2044263"/>
            <a:ext cx="1749425" cy="1277006"/>
          </a:xfrm>
          <a:prstGeom prst="wedgeRectCallout">
            <a:avLst>
              <a:gd name="adj1" fmla="val 253825"/>
              <a:gd name="adj2" fmla="val 15382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To add a community, click on ‘Add New’ and ‘Community’</a:t>
            </a:r>
            <a:endParaRPr lang="en-ZA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Community Properties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56003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ular Callout 3"/>
          <p:cNvSpPr/>
          <p:nvPr/>
        </p:nvSpPr>
        <p:spPr>
          <a:xfrm>
            <a:off x="7394575" y="3258208"/>
            <a:ext cx="1749425" cy="919654"/>
          </a:xfrm>
          <a:prstGeom prst="wedgeRectCallout">
            <a:avLst>
              <a:gd name="adj1" fmla="val -259849"/>
              <a:gd name="adj2" fmla="val 1432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We are creating a community for Agriculture</a:t>
            </a:r>
            <a:endParaRPr lang="en-ZA" sz="1200" dirty="0"/>
          </a:p>
        </p:txBody>
      </p:sp>
      <p:sp>
        <p:nvSpPr>
          <p:cNvPr id="5" name="Rectangular Callout 4"/>
          <p:cNvSpPr/>
          <p:nvPr/>
        </p:nvSpPr>
        <p:spPr>
          <a:xfrm>
            <a:off x="7394575" y="4309243"/>
            <a:ext cx="1749425" cy="919654"/>
          </a:xfrm>
          <a:prstGeom prst="wedgeRectCallout">
            <a:avLst>
              <a:gd name="adj1" fmla="val -259849"/>
              <a:gd name="adj2" fmla="val 1432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The description shows up as a </a:t>
            </a:r>
            <a:r>
              <a:rPr lang="en-ZA" sz="1200" dirty="0" err="1" smtClean="0"/>
              <a:t>tooltip</a:t>
            </a:r>
            <a:r>
              <a:rPr lang="en-ZA" sz="1200" dirty="0" smtClean="0"/>
              <a:t> and in search results.</a:t>
            </a:r>
            <a:endParaRPr lang="en-ZA" sz="1200" dirty="0"/>
          </a:p>
        </p:txBody>
      </p:sp>
      <p:sp>
        <p:nvSpPr>
          <p:cNvPr id="6" name="Rectangular Callout 5"/>
          <p:cNvSpPr/>
          <p:nvPr/>
        </p:nvSpPr>
        <p:spPr>
          <a:xfrm>
            <a:off x="7394575" y="5360275"/>
            <a:ext cx="1749425" cy="919654"/>
          </a:xfrm>
          <a:prstGeom prst="wedgeRectCallout">
            <a:avLst>
              <a:gd name="adj1" fmla="val -267059"/>
              <a:gd name="adj2" fmla="val 11582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Leave the other settings for now and click ‘Save’.</a:t>
            </a:r>
            <a:endParaRPr lang="en-ZA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Default Community Structure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1338"/>
            <a:ext cx="9250425" cy="61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ular Callout 5"/>
          <p:cNvSpPr/>
          <p:nvPr/>
        </p:nvSpPr>
        <p:spPr>
          <a:xfrm>
            <a:off x="7394575" y="2827284"/>
            <a:ext cx="1749425" cy="919654"/>
          </a:xfrm>
          <a:prstGeom prst="wedgeRectCallout">
            <a:avLst>
              <a:gd name="adj1" fmla="val -313019"/>
              <a:gd name="adj2" fmla="val 2272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A community can maintain one or more controlled vocabularies.</a:t>
            </a:r>
            <a:endParaRPr lang="en-ZA" sz="1200" dirty="0"/>
          </a:p>
        </p:txBody>
      </p:sp>
      <p:sp>
        <p:nvSpPr>
          <p:cNvPr id="7" name="Rectangle 6"/>
          <p:cNvSpPr/>
          <p:nvPr/>
        </p:nvSpPr>
        <p:spPr>
          <a:xfrm>
            <a:off x="7394575" y="1844565"/>
            <a:ext cx="1749425" cy="919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Each community contains three default items on creation</a:t>
            </a:r>
            <a:endParaRPr lang="en-ZA" sz="1200" dirty="0"/>
          </a:p>
        </p:txBody>
      </p:sp>
      <p:sp>
        <p:nvSpPr>
          <p:cNvPr id="8" name="Rectangular Callout 7"/>
          <p:cNvSpPr/>
          <p:nvPr/>
        </p:nvSpPr>
        <p:spPr>
          <a:xfrm>
            <a:off x="7394575" y="3878318"/>
            <a:ext cx="1749425" cy="919654"/>
          </a:xfrm>
          <a:prstGeom prst="wedgeRectCallout">
            <a:avLst>
              <a:gd name="adj1" fmla="val -322031"/>
              <a:gd name="adj2" fmla="val 15868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Each community can create a customised search facility.</a:t>
            </a:r>
            <a:endParaRPr lang="en-ZA" sz="1200" dirty="0"/>
          </a:p>
        </p:txBody>
      </p:sp>
      <p:sp>
        <p:nvSpPr>
          <p:cNvPr id="9" name="Rectangular Callout 8"/>
          <p:cNvSpPr/>
          <p:nvPr/>
        </p:nvSpPr>
        <p:spPr>
          <a:xfrm>
            <a:off x="7394575" y="4882054"/>
            <a:ext cx="1749425" cy="1534512"/>
          </a:xfrm>
          <a:prstGeom prst="wedgeRectCallout">
            <a:avLst>
              <a:gd name="adj1" fmla="val -331043"/>
              <a:gd name="adj2" fmla="val 3463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Each community can create folders and sub-folders of content. This is where we will create an image repository. Click on ‘Content’ to proceed.</a:t>
            </a:r>
            <a:endParaRPr lang="en-ZA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Adding an Image Repository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67102"/>
            <a:ext cx="9226820" cy="616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ular Callout 3"/>
          <p:cNvSpPr/>
          <p:nvPr/>
        </p:nvSpPr>
        <p:spPr>
          <a:xfrm>
            <a:off x="363154" y="1965433"/>
            <a:ext cx="1749425" cy="1534512"/>
          </a:xfrm>
          <a:prstGeom prst="wedgeRectCallout">
            <a:avLst>
              <a:gd name="adj1" fmla="val 228591"/>
              <a:gd name="adj2" fmla="val 1928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The best </a:t>
            </a:r>
            <a:r>
              <a:rPr lang="en-ZA" sz="1200" dirty="0" smtClean="0"/>
              <a:t> </a:t>
            </a:r>
            <a:r>
              <a:rPr lang="en-ZA" sz="1200" dirty="0" smtClean="0"/>
              <a:t>container for an image repository will be a folder. Click ‘Add New’ and ‘Folder’ to create one..</a:t>
            </a:r>
            <a:endParaRPr lang="en-ZA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Image Repository Folder</a:t>
            </a:r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2416"/>
            <a:ext cx="9144000" cy="61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ular Callout 3"/>
          <p:cNvSpPr/>
          <p:nvPr/>
        </p:nvSpPr>
        <p:spPr>
          <a:xfrm>
            <a:off x="7315200" y="3432175"/>
            <a:ext cx="1749425" cy="1092528"/>
          </a:xfrm>
          <a:prstGeom prst="wedgeRectCallout">
            <a:avLst>
              <a:gd name="adj1" fmla="val -216593"/>
              <a:gd name="adj2" fmla="val 11858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Provide a title and a description, and click ‘Save’.</a:t>
            </a:r>
            <a:endParaRPr lang="en-ZA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Publishing the Folder</a:t>
            </a:r>
            <a:endParaRPr lang="en-Z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2416"/>
            <a:ext cx="9144000" cy="61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ular Callout 4"/>
          <p:cNvSpPr/>
          <p:nvPr/>
        </p:nvSpPr>
        <p:spPr>
          <a:xfrm>
            <a:off x="363154" y="1965433"/>
            <a:ext cx="1749425" cy="1534512"/>
          </a:xfrm>
          <a:prstGeom prst="wedgeRectCallout">
            <a:avLst>
              <a:gd name="adj1" fmla="val 274551"/>
              <a:gd name="adj2" fmla="val 12401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Remember to publish the folder so that others can see it.</a:t>
            </a:r>
            <a:endParaRPr lang="en-ZA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Adding Images</a:t>
            </a:r>
            <a:endParaRPr lang="en-Z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56003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ular Callout 3"/>
          <p:cNvSpPr/>
          <p:nvPr/>
        </p:nvSpPr>
        <p:spPr>
          <a:xfrm>
            <a:off x="363154" y="1965433"/>
            <a:ext cx="1749425" cy="1534512"/>
          </a:xfrm>
          <a:prstGeom prst="wedgeRectCallout">
            <a:avLst>
              <a:gd name="adj1" fmla="val 231294"/>
              <a:gd name="adj2" fmla="val 2123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smtClean="0"/>
              <a:t>We can now immediately add an image. Click ‘Add New’ and ‘Image’.</a:t>
            </a:r>
            <a:endParaRPr lang="en-ZA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793</Words>
  <Application>Microsoft Office PowerPoint</Application>
  <PresentationFormat>On-screen Show (4:3)</PresentationFormat>
  <Paragraphs>80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Working with Images, Meta-Data, and Communities</vt:lpstr>
      <vt:lpstr>Communities</vt:lpstr>
      <vt:lpstr>Add a New Community</vt:lpstr>
      <vt:lpstr>Community Properties</vt:lpstr>
      <vt:lpstr>Default Community Structure</vt:lpstr>
      <vt:lpstr>Adding an Image Repository</vt:lpstr>
      <vt:lpstr>Image Repository Folder</vt:lpstr>
      <vt:lpstr>Publishing the Folder</vt:lpstr>
      <vt:lpstr>Adding Images</vt:lpstr>
      <vt:lpstr>Describe the Image and Load from Disk</vt:lpstr>
      <vt:lpstr>Uploaded Photograph</vt:lpstr>
      <vt:lpstr>Providing Metadata</vt:lpstr>
      <vt:lpstr>The Risk Atlas Image Library</vt:lpstr>
      <vt:lpstr>Adding a New Meta-Data Record</vt:lpstr>
      <vt:lpstr>Select ‘Dublin Core’ </vt:lpstr>
      <vt:lpstr>Template creates as document</vt:lpstr>
      <vt:lpstr>The template needs to be edited</vt:lpstr>
      <vt:lpstr>Fill in the Dublin Core fields</vt:lpstr>
      <vt:lpstr>Use Google Earth to find an approximate location</vt:lpstr>
      <vt:lpstr>Document is Validated Again</vt:lpstr>
      <vt:lpstr>Linking to Data</vt:lpstr>
      <vt:lpstr>Search for Content Items to link to</vt:lpstr>
      <vt:lpstr>Search Result</vt:lpstr>
      <vt:lpstr>Link is now in place</vt:lpstr>
      <vt:lpstr>The Image is also linked to its meta-data</vt:lpstr>
      <vt:lpstr>We can now search for the meta-data …</vt:lpstr>
      <vt:lpstr>… and find it again.</vt:lpstr>
    </vt:vector>
  </TitlesOfParts>
  <Company>Home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WimHugo</dc:creator>
  <cp:lastModifiedBy>WimHugo</cp:lastModifiedBy>
  <cp:revision>60</cp:revision>
  <dcterms:created xsi:type="dcterms:W3CDTF">2009-12-14T07:55:32Z</dcterms:created>
  <dcterms:modified xsi:type="dcterms:W3CDTF">2009-12-15T11:19:51Z</dcterms:modified>
</cp:coreProperties>
</file>