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71" r:id="rId2"/>
    <p:sldId id="327" r:id="rId3"/>
    <p:sldId id="328" r:id="rId4"/>
    <p:sldId id="330" r:id="rId5"/>
    <p:sldId id="331" r:id="rId6"/>
    <p:sldId id="273" r:id="rId7"/>
    <p:sldId id="274" r:id="rId8"/>
    <p:sldId id="275" r:id="rId9"/>
    <p:sldId id="276" r:id="rId10"/>
    <p:sldId id="332" r:id="rId11"/>
    <p:sldId id="333" r:id="rId12"/>
    <p:sldId id="334" r:id="rId13"/>
    <p:sldId id="277" r:id="rId14"/>
    <p:sldId id="278" r:id="rId15"/>
    <p:sldId id="279" r:id="rId16"/>
    <p:sldId id="329" r:id="rId17"/>
    <p:sldId id="281" r:id="rId18"/>
    <p:sldId id="335" r:id="rId19"/>
    <p:sldId id="282" r:id="rId20"/>
    <p:sldId id="280" r:id="rId21"/>
    <p:sldId id="283" r:id="rId22"/>
    <p:sldId id="284" r:id="rId23"/>
    <p:sldId id="285" r:id="rId24"/>
    <p:sldId id="286" r:id="rId25"/>
    <p:sldId id="301" r:id="rId26"/>
    <p:sldId id="294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5" r:id="rId35"/>
    <p:sldId id="296" r:id="rId36"/>
    <p:sldId id="297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17" r:id="rId53"/>
    <p:sldId id="318" r:id="rId54"/>
    <p:sldId id="319" r:id="rId55"/>
    <p:sldId id="320" r:id="rId56"/>
    <p:sldId id="321" r:id="rId57"/>
    <p:sldId id="322" r:id="rId58"/>
    <p:sldId id="323" r:id="rId59"/>
    <p:sldId id="324" r:id="rId60"/>
    <p:sldId id="325" r:id="rId61"/>
    <p:sldId id="326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613" autoAdjust="0"/>
  </p:normalViewPr>
  <p:slideViewPr>
    <p:cSldViewPr>
      <p:cViewPr>
        <p:scale>
          <a:sx n="85" d="100"/>
          <a:sy n="85" d="100"/>
        </p:scale>
        <p:origin x="-44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7EDE26-A1CF-7748-8A13-409A763EB4E9}" type="doc">
      <dgm:prSet loTypeId="urn:microsoft.com/office/officeart/2005/8/layout/cycle8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D966B4-AD19-8D4B-ADD3-D746E5386EDA}">
      <dgm:prSet/>
      <dgm:spPr/>
      <dgm:t>
        <a:bodyPr/>
        <a:lstStyle/>
        <a:p>
          <a:pPr rtl="0"/>
          <a:r>
            <a:rPr lang="en-US" dirty="0" smtClean="0"/>
            <a:t>Essential Biodiversity Variables, Data Families,…</a:t>
          </a:r>
          <a:endParaRPr lang="en-US" dirty="0"/>
        </a:p>
      </dgm:t>
    </dgm:pt>
    <dgm:pt modelId="{03A850EE-D49D-5E4D-A96F-AA37F34FDBBB}" type="parTrans" cxnId="{1CF6ECD6-A0AD-374E-859B-16F157C9F13C}">
      <dgm:prSet/>
      <dgm:spPr/>
      <dgm:t>
        <a:bodyPr/>
        <a:lstStyle/>
        <a:p>
          <a:endParaRPr lang="en-US"/>
        </a:p>
      </dgm:t>
    </dgm:pt>
    <dgm:pt modelId="{18AA251A-A403-0741-86C2-7E6076B21F99}" type="sibTrans" cxnId="{1CF6ECD6-A0AD-374E-859B-16F157C9F13C}">
      <dgm:prSet/>
      <dgm:spPr/>
      <dgm:t>
        <a:bodyPr/>
        <a:lstStyle/>
        <a:p>
          <a:endParaRPr lang="en-US"/>
        </a:p>
      </dgm:t>
    </dgm:pt>
    <dgm:pt modelId="{C22F90DE-A665-E94C-8AD5-1C59497BF08C}">
      <dgm:prSet/>
      <dgm:spPr/>
      <dgm:t>
        <a:bodyPr/>
        <a:lstStyle/>
        <a:p>
          <a:pPr rtl="0"/>
          <a:r>
            <a:rPr lang="en-US" dirty="0" err="1" smtClean="0"/>
            <a:t>Organisations</a:t>
          </a:r>
          <a:r>
            <a:rPr lang="en-US" dirty="0" smtClean="0"/>
            <a:t>, Initiatives, Projects, …</a:t>
          </a:r>
          <a:endParaRPr lang="en-US" dirty="0"/>
        </a:p>
      </dgm:t>
    </dgm:pt>
    <dgm:pt modelId="{9235FDFE-16C2-6A47-A985-9A2B5BE6D062}" type="parTrans" cxnId="{C42C4A8B-C842-3244-A996-D97D7D77B8E8}">
      <dgm:prSet/>
      <dgm:spPr/>
      <dgm:t>
        <a:bodyPr/>
        <a:lstStyle/>
        <a:p>
          <a:endParaRPr lang="en-US"/>
        </a:p>
      </dgm:t>
    </dgm:pt>
    <dgm:pt modelId="{BB492043-68A7-2246-A748-A403BBB905AA}" type="sibTrans" cxnId="{C42C4A8B-C842-3244-A996-D97D7D77B8E8}">
      <dgm:prSet/>
      <dgm:spPr/>
      <dgm:t>
        <a:bodyPr/>
        <a:lstStyle/>
        <a:p>
          <a:endParaRPr lang="en-US"/>
        </a:p>
      </dgm:t>
    </dgm:pt>
    <dgm:pt modelId="{AB739054-8C24-FE41-A2C2-8FB58947EA56}">
      <dgm:prSet/>
      <dgm:spPr/>
      <dgm:t>
        <a:bodyPr/>
        <a:lstStyle/>
        <a:p>
          <a:pPr rtl="0"/>
          <a:r>
            <a:rPr lang="en-US" dirty="0" smtClean="0"/>
            <a:t>Community Standards, Practices, Ontologies …</a:t>
          </a:r>
          <a:endParaRPr lang="en-US" dirty="0"/>
        </a:p>
      </dgm:t>
    </dgm:pt>
    <dgm:pt modelId="{43AF90B6-1A32-F74A-A73A-B7266BBD5220}" type="parTrans" cxnId="{39DAE87B-CCFF-4E4F-8F6C-14B5F1F323AB}">
      <dgm:prSet/>
      <dgm:spPr/>
      <dgm:t>
        <a:bodyPr/>
        <a:lstStyle/>
        <a:p>
          <a:endParaRPr lang="en-US"/>
        </a:p>
      </dgm:t>
    </dgm:pt>
    <dgm:pt modelId="{8A859C3D-E179-F747-B054-0D9AAE0EAB9D}" type="sibTrans" cxnId="{39DAE87B-CCFF-4E4F-8F6C-14B5F1F323AB}">
      <dgm:prSet/>
      <dgm:spPr/>
      <dgm:t>
        <a:bodyPr/>
        <a:lstStyle/>
        <a:p>
          <a:endParaRPr lang="en-US"/>
        </a:p>
      </dgm:t>
    </dgm:pt>
    <dgm:pt modelId="{8304CE14-86B0-074A-9E20-E2A20B42E670}" type="pres">
      <dgm:prSet presAssocID="{057EDE26-A1CF-7748-8A13-409A763EB4E9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4785125-C1D9-DE4F-A20A-C6523C4DB1CF}" type="pres">
      <dgm:prSet presAssocID="{057EDE26-A1CF-7748-8A13-409A763EB4E9}" presName="wedge1" presStyleLbl="node1" presStyleIdx="0" presStyleCnt="3"/>
      <dgm:spPr/>
      <dgm:t>
        <a:bodyPr/>
        <a:lstStyle/>
        <a:p>
          <a:endParaRPr lang="en-US"/>
        </a:p>
      </dgm:t>
    </dgm:pt>
    <dgm:pt modelId="{9A03B10C-D3AC-8749-9990-D2CF347876B3}" type="pres">
      <dgm:prSet presAssocID="{057EDE26-A1CF-7748-8A13-409A763EB4E9}" presName="dummy1a" presStyleCnt="0"/>
      <dgm:spPr/>
    </dgm:pt>
    <dgm:pt modelId="{EB41815C-F7B1-8B48-9CDE-386EB276762D}" type="pres">
      <dgm:prSet presAssocID="{057EDE26-A1CF-7748-8A13-409A763EB4E9}" presName="dummy1b" presStyleCnt="0"/>
      <dgm:spPr/>
    </dgm:pt>
    <dgm:pt modelId="{E37B85C6-7677-A64B-9554-DA141A86B80B}" type="pres">
      <dgm:prSet presAssocID="{057EDE26-A1CF-7748-8A13-409A763EB4E9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19E5E0-4BE9-904D-A6E9-DECDD29A65F4}" type="pres">
      <dgm:prSet presAssocID="{057EDE26-A1CF-7748-8A13-409A763EB4E9}" presName="wedge2" presStyleLbl="node1" presStyleIdx="1" presStyleCnt="3"/>
      <dgm:spPr/>
      <dgm:t>
        <a:bodyPr/>
        <a:lstStyle/>
        <a:p>
          <a:endParaRPr lang="en-US"/>
        </a:p>
      </dgm:t>
    </dgm:pt>
    <dgm:pt modelId="{66DF9F9B-7187-AC48-BA33-30C6470DF3E3}" type="pres">
      <dgm:prSet presAssocID="{057EDE26-A1CF-7748-8A13-409A763EB4E9}" presName="dummy2a" presStyleCnt="0"/>
      <dgm:spPr/>
    </dgm:pt>
    <dgm:pt modelId="{2DF5D773-39CD-E849-99C4-BF2B4BB53FA2}" type="pres">
      <dgm:prSet presAssocID="{057EDE26-A1CF-7748-8A13-409A763EB4E9}" presName="dummy2b" presStyleCnt="0"/>
      <dgm:spPr/>
    </dgm:pt>
    <dgm:pt modelId="{E0579455-D031-994E-BB14-9AA4D1A552D5}" type="pres">
      <dgm:prSet presAssocID="{057EDE26-A1CF-7748-8A13-409A763EB4E9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DE7147-0837-CA48-BEA4-7DC90A014B9A}" type="pres">
      <dgm:prSet presAssocID="{057EDE26-A1CF-7748-8A13-409A763EB4E9}" presName="wedge3" presStyleLbl="node1" presStyleIdx="2" presStyleCnt="3"/>
      <dgm:spPr/>
      <dgm:t>
        <a:bodyPr/>
        <a:lstStyle/>
        <a:p>
          <a:endParaRPr lang="en-US"/>
        </a:p>
      </dgm:t>
    </dgm:pt>
    <dgm:pt modelId="{83FC4C9C-2F39-7C42-BDB7-085CFA72D917}" type="pres">
      <dgm:prSet presAssocID="{057EDE26-A1CF-7748-8A13-409A763EB4E9}" presName="dummy3a" presStyleCnt="0"/>
      <dgm:spPr/>
    </dgm:pt>
    <dgm:pt modelId="{4C2B0E66-28FE-154F-987B-214AE2C54E1A}" type="pres">
      <dgm:prSet presAssocID="{057EDE26-A1CF-7748-8A13-409A763EB4E9}" presName="dummy3b" presStyleCnt="0"/>
      <dgm:spPr/>
    </dgm:pt>
    <dgm:pt modelId="{3DC41E35-54A3-4645-A192-7E6FD31815C4}" type="pres">
      <dgm:prSet presAssocID="{057EDE26-A1CF-7748-8A13-409A763EB4E9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43A469-2C18-0F49-81C3-8AD350B390C4}" type="pres">
      <dgm:prSet presAssocID="{18AA251A-A403-0741-86C2-7E6076B21F99}" presName="arrowWedge1" presStyleLbl="fgSibTrans2D1" presStyleIdx="0" presStyleCnt="3"/>
      <dgm:spPr/>
    </dgm:pt>
    <dgm:pt modelId="{F689A17E-D885-6E47-9797-0EB54B1C469E}" type="pres">
      <dgm:prSet presAssocID="{BB492043-68A7-2246-A748-A403BBB905AA}" presName="arrowWedge2" presStyleLbl="fgSibTrans2D1" presStyleIdx="1" presStyleCnt="3"/>
      <dgm:spPr/>
    </dgm:pt>
    <dgm:pt modelId="{4BAF10C5-ED06-6F47-9396-3902AE52288D}" type="pres">
      <dgm:prSet presAssocID="{8A859C3D-E179-F747-B054-0D9AAE0EAB9D}" presName="arrowWedge3" presStyleLbl="fgSibTrans2D1" presStyleIdx="2" presStyleCnt="3"/>
      <dgm:spPr/>
    </dgm:pt>
  </dgm:ptLst>
  <dgm:cxnLst>
    <dgm:cxn modelId="{4CA4B99B-B07C-6F47-BDF1-977AED22A2AC}" type="presOf" srcId="{CAD966B4-AD19-8D4B-ADD3-D746E5386EDA}" destId="{84785125-C1D9-DE4F-A20A-C6523C4DB1CF}" srcOrd="0" destOrd="0" presId="urn:microsoft.com/office/officeart/2005/8/layout/cycle8"/>
    <dgm:cxn modelId="{9FF4A19B-7275-454C-B677-2D2C1FE34E20}" type="presOf" srcId="{AB739054-8C24-FE41-A2C2-8FB58947EA56}" destId="{E8DE7147-0837-CA48-BEA4-7DC90A014B9A}" srcOrd="0" destOrd="0" presId="urn:microsoft.com/office/officeart/2005/8/layout/cycle8"/>
    <dgm:cxn modelId="{C42C4A8B-C842-3244-A996-D97D7D77B8E8}" srcId="{057EDE26-A1CF-7748-8A13-409A763EB4E9}" destId="{C22F90DE-A665-E94C-8AD5-1C59497BF08C}" srcOrd="1" destOrd="0" parTransId="{9235FDFE-16C2-6A47-A985-9A2B5BE6D062}" sibTransId="{BB492043-68A7-2246-A748-A403BBB905AA}"/>
    <dgm:cxn modelId="{944290F2-7B56-3E47-8CBD-338C71416FD8}" type="presOf" srcId="{C22F90DE-A665-E94C-8AD5-1C59497BF08C}" destId="{E0579455-D031-994E-BB14-9AA4D1A552D5}" srcOrd="1" destOrd="0" presId="urn:microsoft.com/office/officeart/2005/8/layout/cycle8"/>
    <dgm:cxn modelId="{7C324866-847D-4447-BF0E-3F5FA3BEA25B}" type="presOf" srcId="{AB739054-8C24-FE41-A2C2-8FB58947EA56}" destId="{3DC41E35-54A3-4645-A192-7E6FD31815C4}" srcOrd="1" destOrd="0" presId="urn:microsoft.com/office/officeart/2005/8/layout/cycle8"/>
    <dgm:cxn modelId="{E5460D39-E8DC-7049-84CE-F4E220AE1AB0}" type="presOf" srcId="{CAD966B4-AD19-8D4B-ADD3-D746E5386EDA}" destId="{E37B85C6-7677-A64B-9554-DA141A86B80B}" srcOrd="1" destOrd="0" presId="urn:microsoft.com/office/officeart/2005/8/layout/cycle8"/>
    <dgm:cxn modelId="{1CF6ECD6-A0AD-374E-859B-16F157C9F13C}" srcId="{057EDE26-A1CF-7748-8A13-409A763EB4E9}" destId="{CAD966B4-AD19-8D4B-ADD3-D746E5386EDA}" srcOrd="0" destOrd="0" parTransId="{03A850EE-D49D-5E4D-A96F-AA37F34FDBBB}" sibTransId="{18AA251A-A403-0741-86C2-7E6076B21F99}"/>
    <dgm:cxn modelId="{39DAE87B-CCFF-4E4F-8F6C-14B5F1F323AB}" srcId="{057EDE26-A1CF-7748-8A13-409A763EB4E9}" destId="{AB739054-8C24-FE41-A2C2-8FB58947EA56}" srcOrd="2" destOrd="0" parTransId="{43AF90B6-1A32-F74A-A73A-B7266BBD5220}" sibTransId="{8A859C3D-E179-F747-B054-0D9AAE0EAB9D}"/>
    <dgm:cxn modelId="{3626DDA1-3E90-BD4D-9F8F-D69DBF197A24}" type="presOf" srcId="{C22F90DE-A665-E94C-8AD5-1C59497BF08C}" destId="{A319E5E0-4BE9-904D-A6E9-DECDD29A65F4}" srcOrd="0" destOrd="0" presId="urn:microsoft.com/office/officeart/2005/8/layout/cycle8"/>
    <dgm:cxn modelId="{5FFC4262-EEC2-B84D-B20C-CD71AB1B6671}" type="presOf" srcId="{057EDE26-A1CF-7748-8A13-409A763EB4E9}" destId="{8304CE14-86B0-074A-9E20-E2A20B42E670}" srcOrd="0" destOrd="0" presId="urn:microsoft.com/office/officeart/2005/8/layout/cycle8"/>
    <dgm:cxn modelId="{0754A3F3-0E32-E448-8261-1B042A1E484A}" type="presParOf" srcId="{8304CE14-86B0-074A-9E20-E2A20B42E670}" destId="{84785125-C1D9-DE4F-A20A-C6523C4DB1CF}" srcOrd="0" destOrd="0" presId="urn:microsoft.com/office/officeart/2005/8/layout/cycle8"/>
    <dgm:cxn modelId="{AE47E499-9F46-9E40-9643-2D35EF22E1A2}" type="presParOf" srcId="{8304CE14-86B0-074A-9E20-E2A20B42E670}" destId="{9A03B10C-D3AC-8749-9990-D2CF347876B3}" srcOrd="1" destOrd="0" presId="urn:microsoft.com/office/officeart/2005/8/layout/cycle8"/>
    <dgm:cxn modelId="{7FB3A6BE-354C-8845-BA5E-B8B002FC45DA}" type="presParOf" srcId="{8304CE14-86B0-074A-9E20-E2A20B42E670}" destId="{EB41815C-F7B1-8B48-9CDE-386EB276762D}" srcOrd="2" destOrd="0" presId="urn:microsoft.com/office/officeart/2005/8/layout/cycle8"/>
    <dgm:cxn modelId="{A6857766-492B-F84E-9871-4186D3C5D3A3}" type="presParOf" srcId="{8304CE14-86B0-074A-9E20-E2A20B42E670}" destId="{E37B85C6-7677-A64B-9554-DA141A86B80B}" srcOrd="3" destOrd="0" presId="urn:microsoft.com/office/officeart/2005/8/layout/cycle8"/>
    <dgm:cxn modelId="{9BEB2925-AEE7-2746-AB38-AB6A466E0963}" type="presParOf" srcId="{8304CE14-86B0-074A-9E20-E2A20B42E670}" destId="{A319E5E0-4BE9-904D-A6E9-DECDD29A65F4}" srcOrd="4" destOrd="0" presId="urn:microsoft.com/office/officeart/2005/8/layout/cycle8"/>
    <dgm:cxn modelId="{989AD442-D7C9-5945-A4CB-A82EF561D08A}" type="presParOf" srcId="{8304CE14-86B0-074A-9E20-E2A20B42E670}" destId="{66DF9F9B-7187-AC48-BA33-30C6470DF3E3}" srcOrd="5" destOrd="0" presId="urn:microsoft.com/office/officeart/2005/8/layout/cycle8"/>
    <dgm:cxn modelId="{EC1E56FA-3CDE-CB41-BA77-7741F288189B}" type="presParOf" srcId="{8304CE14-86B0-074A-9E20-E2A20B42E670}" destId="{2DF5D773-39CD-E849-99C4-BF2B4BB53FA2}" srcOrd="6" destOrd="0" presId="urn:microsoft.com/office/officeart/2005/8/layout/cycle8"/>
    <dgm:cxn modelId="{21CE6826-0000-B34A-A384-52C494540BB1}" type="presParOf" srcId="{8304CE14-86B0-074A-9E20-E2A20B42E670}" destId="{E0579455-D031-994E-BB14-9AA4D1A552D5}" srcOrd="7" destOrd="0" presId="urn:microsoft.com/office/officeart/2005/8/layout/cycle8"/>
    <dgm:cxn modelId="{ACC538B0-FD3E-7644-A3DE-9B97783FB2C7}" type="presParOf" srcId="{8304CE14-86B0-074A-9E20-E2A20B42E670}" destId="{E8DE7147-0837-CA48-BEA4-7DC90A014B9A}" srcOrd="8" destOrd="0" presId="urn:microsoft.com/office/officeart/2005/8/layout/cycle8"/>
    <dgm:cxn modelId="{A6C536AF-085E-9E47-8307-DC96BA72718D}" type="presParOf" srcId="{8304CE14-86B0-074A-9E20-E2A20B42E670}" destId="{83FC4C9C-2F39-7C42-BDB7-085CFA72D917}" srcOrd="9" destOrd="0" presId="urn:microsoft.com/office/officeart/2005/8/layout/cycle8"/>
    <dgm:cxn modelId="{B20E90C6-8CD4-9043-96D8-6EC1BC82EC1F}" type="presParOf" srcId="{8304CE14-86B0-074A-9E20-E2A20B42E670}" destId="{4C2B0E66-28FE-154F-987B-214AE2C54E1A}" srcOrd="10" destOrd="0" presId="urn:microsoft.com/office/officeart/2005/8/layout/cycle8"/>
    <dgm:cxn modelId="{A94835A9-0CCD-D643-8A24-02D8BB0EF2BE}" type="presParOf" srcId="{8304CE14-86B0-074A-9E20-E2A20B42E670}" destId="{3DC41E35-54A3-4645-A192-7E6FD31815C4}" srcOrd="11" destOrd="0" presId="urn:microsoft.com/office/officeart/2005/8/layout/cycle8"/>
    <dgm:cxn modelId="{27B9AA10-8F76-3B4C-AD49-A41202FF64DB}" type="presParOf" srcId="{8304CE14-86B0-074A-9E20-E2A20B42E670}" destId="{6B43A469-2C18-0F49-81C3-8AD350B390C4}" srcOrd="12" destOrd="0" presId="urn:microsoft.com/office/officeart/2005/8/layout/cycle8"/>
    <dgm:cxn modelId="{FE6087F3-9B50-674E-B329-39DAD29EB605}" type="presParOf" srcId="{8304CE14-86B0-074A-9E20-E2A20B42E670}" destId="{F689A17E-D885-6E47-9797-0EB54B1C469E}" srcOrd="13" destOrd="0" presId="urn:microsoft.com/office/officeart/2005/8/layout/cycle8"/>
    <dgm:cxn modelId="{DC0450EB-14C5-F64A-BFCE-38C1458EE88F}" type="presParOf" srcId="{8304CE14-86B0-074A-9E20-E2A20B42E670}" destId="{4BAF10C5-ED06-6F47-9396-3902AE52288D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785125-C1D9-DE4F-A20A-C6523C4DB1CF}">
      <dsp:nvSpPr>
        <dsp:cNvPr id="0" name=""/>
        <dsp:cNvSpPr/>
      </dsp:nvSpPr>
      <dsp:spPr>
        <a:xfrm>
          <a:off x="2350210" y="358620"/>
          <a:ext cx="4634474" cy="4634474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Essential Biodiversity Variables, Data Families,…</a:t>
          </a:r>
          <a:endParaRPr lang="en-US" sz="1900" kern="1200" dirty="0"/>
        </a:p>
      </dsp:txBody>
      <dsp:txXfrm>
        <a:off x="4792689" y="1340687"/>
        <a:ext cx="1655169" cy="1379308"/>
      </dsp:txXfrm>
    </dsp:sp>
    <dsp:sp modelId="{A319E5E0-4BE9-904D-A6E9-DECDD29A65F4}">
      <dsp:nvSpPr>
        <dsp:cNvPr id="0" name=""/>
        <dsp:cNvSpPr/>
      </dsp:nvSpPr>
      <dsp:spPr>
        <a:xfrm>
          <a:off x="2254762" y="524137"/>
          <a:ext cx="4634474" cy="4634474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Organisations</a:t>
          </a:r>
          <a:r>
            <a:rPr lang="en-US" sz="1900" kern="1200" dirty="0" smtClean="0"/>
            <a:t>, Initiatives, Projects, …</a:t>
          </a:r>
          <a:endParaRPr lang="en-US" sz="1900" kern="1200" dirty="0"/>
        </a:p>
      </dsp:txBody>
      <dsp:txXfrm>
        <a:off x="3358208" y="3531028"/>
        <a:ext cx="2482754" cy="1213791"/>
      </dsp:txXfrm>
    </dsp:sp>
    <dsp:sp modelId="{E8DE7147-0837-CA48-BEA4-7DC90A014B9A}">
      <dsp:nvSpPr>
        <dsp:cNvPr id="0" name=""/>
        <dsp:cNvSpPr/>
      </dsp:nvSpPr>
      <dsp:spPr>
        <a:xfrm>
          <a:off x="2159314" y="358620"/>
          <a:ext cx="4634474" cy="4634474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Community Standards, Practices, Ontologies …</a:t>
          </a:r>
          <a:endParaRPr lang="en-US" sz="1900" kern="1200" dirty="0"/>
        </a:p>
      </dsp:txBody>
      <dsp:txXfrm>
        <a:off x="2696141" y="1340687"/>
        <a:ext cx="1655169" cy="1379308"/>
      </dsp:txXfrm>
    </dsp:sp>
    <dsp:sp modelId="{6B43A469-2C18-0F49-81C3-8AD350B390C4}">
      <dsp:nvSpPr>
        <dsp:cNvPr id="0" name=""/>
        <dsp:cNvSpPr/>
      </dsp:nvSpPr>
      <dsp:spPr>
        <a:xfrm>
          <a:off x="2063697" y="71723"/>
          <a:ext cx="5208267" cy="5208267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89A17E-D885-6E47-9797-0EB54B1C469E}">
      <dsp:nvSpPr>
        <dsp:cNvPr id="0" name=""/>
        <dsp:cNvSpPr/>
      </dsp:nvSpPr>
      <dsp:spPr>
        <a:xfrm>
          <a:off x="1967866" y="236947"/>
          <a:ext cx="5208267" cy="5208267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BAF10C5-ED06-6F47-9396-3902AE52288D}">
      <dsp:nvSpPr>
        <dsp:cNvPr id="0" name=""/>
        <dsp:cNvSpPr/>
      </dsp:nvSpPr>
      <dsp:spPr>
        <a:xfrm>
          <a:off x="1872035" y="71723"/>
          <a:ext cx="5208267" cy="5208267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858F9-FA62-8C4A-BB76-8588A89E7F35}" type="datetimeFigureOut">
              <a:rPr lang="en-US" smtClean="0"/>
              <a:t>2013/05/29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A2F29-50CF-2048-A768-338869920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5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SYSTEM IDEAL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A2F29-50CF-2048-A768-3388699206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31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 SITU AND IN SITU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A2F29-50CF-2048-A768-3388699206F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90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INTEROPERABILITY NEED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A2F29-50CF-2048-A768-3388699206F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0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Presumabl</a:t>
            </a:r>
            <a:r>
              <a:rPr lang="en-US" baseline="0" dirty="0" smtClean="0"/>
              <a:t>y the narrative for this slide would be something like “Initially, groups should focus their Use Case efforts on identifying those observations, data-sources, and models that can yield insights into the EBV’s such as these…”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HAVE TO REVERSE ENGINEER THESE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A2F29-50CF-2048-A768-3388699206F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20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C94A0-8487-4CF8-85E5-7D0FE5CD3BEB}" type="slidenum">
              <a:rPr lang="en-ZA" smtClean="0"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30901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C94A0-8487-4CF8-85E5-7D0FE5CD3BEB}" type="slidenum">
              <a:rPr lang="en-ZA" smtClean="0"/>
              <a:t>23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30901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PILOT PROJECTS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A2F29-50CF-2048-A768-3388699206F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87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cstate="print"/>
          <a:srcRect t="21650"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93912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79512" y="149771"/>
            <a:ext cx="8718697" cy="542925"/>
            <a:chOff x="179512" y="6165304"/>
            <a:chExt cx="8718697" cy="542925"/>
          </a:xfrm>
        </p:grpSpPr>
        <p:pic>
          <p:nvPicPr>
            <p:cNvPr id="5" name="Picture 2" descr="GEO BON Word Heade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512" y="6165304"/>
              <a:ext cx="4664075" cy="54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 descr="06_circles_lowres"/>
            <p:cNvPicPr>
              <a:picLocks noChangeAspect="1" noChangeArrowheads="1"/>
            </p:cNvPicPr>
            <p:nvPr/>
          </p:nvPicPr>
          <p:blipFill>
            <a:blip r:embed="rId3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7622192" y="6186190"/>
              <a:ext cx="1276017" cy="483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95536" y="3645024"/>
            <a:ext cx="547260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79512" y="6165304"/>
            <a:ext cx="8718697" cy="542925"/>
            <a:chOff x="179512" y="6165304"/>
            <a:chExt cx="8718697" cy="542925"/>
          </a:xfrm>
        </p:grpSpPr>
        <p:pic>
          <p:nvPicPr>
            <p:cNvPr id="7" name="Picture 2" descr="GEO BON Word Heade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512" y="6165304"/>
              <a:ext cx="4664075" cy="54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" descr="06_circles_lowres"/>
            <p:cNvPicPr>
              <a:picLocks noChangeAspect="1" noChangeArrowheads="1"/>
            </p:cNvPicPr>
            <p:nvPr/>
          </p:nvPicPr>
          <p:blipFill>
            <a:blip r:embed="rId3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7622192" y="6186190"/>
              <a:ext cx="1276017" cy="483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179512" y="6165304"/>
            <a:ext cx="8718697" cy="542925"/>
            <a:chOff x="179512" y="6165304"/>
            <a:chExt cx="8718697" cy="542925"/>
          </a:xfrm>
        </p:grpSpPr>
        <p:pic>
          <p:nvPicPr>
            <p:cNvPr id="9" name="Picture 2" descr="GEO BON Word Heade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512" y="6165304"/>
              <a:ext cx="4664075" cy="54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 descr="06_circles_lowres"/>
            <p:cNvPicPr>
              <a:picLocks noChangeAspect="1" noChangeArrowheads="1"/>
            </p:cNvPicPr>
            <p:nvPr/>
          </p:nvPicPr>
          <p:blipFill>
            <a:blip r:embed="rId3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7622192" y="6186190"/>
              <a:ext cx="1276017" cy="483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009728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21903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76466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179512" y="149771"/>
            <a:ext cx="8718697" cy="542925"/>
            <a:chOff x="179512" y="6165304"/>
            <a:chExt cx="8718697" cy="542925"/>
          </a:xfrm>
        </p:grpSpPr>
        <p:pic>
          <p:nvPicPr>
            <p:cNvPr id="9" name="Picture 2" descr="GEO BON Word Heade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512" y="6165304"/>
              <a:ext cx="4664075" cy="54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 descr="06_circles_lowres"/>
            <p:cNvPicPr>
              <a:picLocks noChangeAspect="1" noChangeArrowheads="1"/>
            </p:cNvPicPr>
            <p:nvPr/>
          </p:nvPicPr>
          <p:blipFill>
            <a:blip r:embed="rId3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7622192" y="6186190"/>
              <a:ext cx="1276017" cy="483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79512" y="6165304"/>
            <a:ext cx="8718697" cy="542925"/>
            <a:chOff x="179512" y="6165304"/>
            <a:chExt cx="8718697" cy="542925"/>
          </a:xfrm>
        </p:grpSpPr>
        <p:pic>
          <p:nvPicPr>
            <p:cNvPr id="8" name="Picture 2" descr="GEO BON Word Heade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512" y="6165304"/>
              <a:ext cx="4664075" cy="54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" descr="06_circles_lowres"/>
            <p:cNvPicPr>
              <a:picLocks noChangeAspect="1" noChangeArrowheads="1"/>
            </p:cNvPicPr>
            <p:nvPr/>
          </p:nvPicPr>
          <p:blipFill>
            <a:blip r:embed="rId3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7622192" y="6186190"/>
              <a:ext cx="1276017" cy="483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79512" y="6165304"/>
            <a:ext cx="8718697" cy="542925"/>
            <a:chOff x="179512" y="6165304"/>
            <a:chExt cx="8718697" cy="542925"/>
          </a:xfrm>
        </p:grpSpPr>
        <p:pic>
          <p:nvPicPr>
            <p:cNvPr id="8" name="Picture 2" descr="GEO BON Word Heade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512" y="6165304"/>
              <a:ext cx="4664075" cy="54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" descr="06_circles_lowres"/>
            <p:cNvPicPr>
              <a:picLocks noChangeAspect="1" noChangeArrowheads="1"/>
            </p:cNvPicPr>
            <p:nvPr/>
          </p:nvPicPr>
          <p:blipFill>
            <a:blip r:embed="rId3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7622192" y="6186190"/>
              <a:ext cx="1276017" cy="483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31888"/>
          <a:stretch>
            <a:fillRect/>
          </a:stretch>
        </p:blipFill>
        <p:spPr bwMode="auto">
          <a:xfrm>
            <a:off x="2915816" y="0"/>
            <a:ext cx="62281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GEO BON Word Hea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9771"/>
            <a:ext cx="46640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323528" y="3068960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3"/>
                </a:solidFill>
              </a:rPr>
              <a:t>Thank you</a:t>
            </a:r>
            <a:endParaRPr lang="en-GB" sz="4400" b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8" y="44624"/>
            <a:ext cx="9077325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06_circles_lowres"/>
          <p:cNvPicPr>
            <a:picLocks noChangeAspect="1" noChangeArrowheads="1"/>
          </p:cNvPicPr>
          <p:nvPr userDrawn="1"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0" y="1700808"/>
            <a:ext cx="9144000" cy="346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D:\My Documents\GEOBON\Graphic elements\Graphics for Loretta\200904_subbranding_circles_hb-flip.jpg"/>
          <p:cNvPicPr>
            <a:picLocks noChangeAspect="1" noChangeArrowheads="1"/>
          </p:cNvPicPr>
          <p:nvPr userDrawn="1"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35496" y="1556792"/>
            <a:ext cx="9009852" cy="367240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27461" t="12836" r="22943" b="39731"/>
          <a:stretch>
            <a:fillRect/>
          </a:stretch>
        </p:blipFill>
        <p:spPr bwMode="auto">
          <a:xfrm>
            <a:off x="0" y="1789113"/>
            <a:ext cx="9144000" cy="506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10903"/>
            <a:ext cx="91440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2996952"/>
            <a:ext cx="6912768" cy="11045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0"/>
            <a:ext cx="9144000" cy="908720"/>
            <a:chOff x="0" y="0"/>
            <a:chExt cx="9144000" cy="908720"/>
          </a:xfrm>
          <a:solidFill>
            <a:schemeClr val="bg1"/>
          </a:solidFill>
        </p:grpSpPr>
        <p:sp>
          <p:nvSpPr>
            <p:cNvPr id="12" name="Rectangle 11"/>
            <p:cNvSpPr/>
            <p:nvPr userDrawn="1"/>
          </p:nvSpPr>
          <p:spPr>
            <a:xfrm>
              <a:off x="0" y="0"/>
              <a:ext cx="9144000" cy="908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3" name="Group 11"/>
            <p:cNvGrpSpPr/>
            <p:nvPr userDrawn="1"/>
          </p:nvGrpSpPr>
          <p:grpSpPr>
            <a:xfrm>
              <a:off x="179512" y="149771"/>
              <a:ext cx="8718697" cy="542925"/>
              <a:chOff x="179512" y="149771"/>
              <a:chExt cx="8718697" cy="542925"/>
            </a:xfrm>
            <a:grpFill/>
          </p:grpSpPr>
          <p:pic>
            <p:nvPicPr>
              <p:cNvPr id="14" name="Picture 2" descr="GEO BON Word Header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79512" y="149771"/>
                <a:ext cx="4664075" cy="54292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3" descr="06_circles_lowres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contrast="10000"/>
              </a:blip>
              <a:srcRect/>
              <a:stretch>
                <a:fillRect/>
              </a:stretch>
            </p:blipFill>
            <p:spPr bwMode="auto">
              <a:xfrm>
                <a:off x="7622192" y="188640"/>
                <a:ext cx="1276017" cy="48317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20" name="Image 4" descr="Picture strips-5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941168"/>
            <a:ext cx="9144000" cy="175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667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043608" y="764704"/>
            <a:ext cx="28194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899592" y="2492896"/>
            <a:ext cx="31051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971600" y="4725144"/>
            <a:ext cx="262890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 userDrawn="1"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5004048" y="764704"/>
            <a:ext cx="26289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 userDrawn="1"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4860032" y="2420888"/>
            <a:ext cx="31051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 userDrawn="1"/>
        </p:nvPicPr>
        <p:blipFill>
          <a:blip r:embed="rId7" cstate="print">
            <a:lum contrast="10000"/>
          </a:blip>
          <a:srcRect/>
          <a:stretch>
            <a:fillRect/>
          </a:stretch>
        </p:blipFill>
        <p:spPr bwMode="auto">
          <a:xfrm>
            <a:off x="5436096" y="4581128"/>
            <a:ext cx="28765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06_circles_lowres"/>
          <p:cNvPicPr>
            <a:picLocks noChangeAspect="1" noChangeArrowheads="1"/>
          </p:cNvPicPr>
          <p:nvPr userDrawn="1"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0" y="1124744"/>
            <a:ext cx="9144000" cy="346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4628728"/>
            <a:ext cx="648072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79512" y="149771"/>
            <a:ext cx="8718697" cy="542925"/>
            <a:chOff x="179512" y="6165304"/>
            <a:chExt cx="8718697" cy="542925"/>
          </a:xfrm>
        </p:grpSpPr>
        <p:pic>
          <p:nvPicPr>
            <p:cNvPr id="12" name="Picture 2" descr="GEO BON Word Head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6165304"/>
              <a:ext cx="4664075" cy="54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" descr="06_circles_lowres"/>
            <p:cNvPicPr>
              <a:picLocks noChangeAspect="1" noChangeArrowheads="1"/>
            </p:cNvPicPr>
            <p:nvPr/>
          </p:nvPicPr>
          <p:blipFill>
            <a:blip r:embed="rId2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7622192" y="6186190"/>
              <a:ext cx="1276017" cy="483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06_circles_lowres"/>
          <p:cNvPicPr>
            <a:picLocks noChangeAspect="1" noChangeArrowheads="1"/>
          </p:cNvPicPr>
          <p:nvPr userDrawn="1"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0" y="1124744"/>
            <a:ext cx="9144000" cy="346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4628728"/>
            <a:ext cx="648072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51520" y="149771"/>
            <a:ext cx="5544616" cy="542925"/>
            <a:chOff x="179512" y="6165304"/>
            <a:chExt cx="5544616" cy="542925"/>
          </a:xfrm>
        </p:grpSpPr>
        <p:pic>
          <p:nvPicPr>
            <p:cNvPr id="8" name="Picture 2" descr="GEO BON Word Head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6165304"/>
              <a:ext cx="4664075" cy="54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" descr="06_circles_lowres"/>
            <p:cNvPicPr>
              <a:picLocks noChangeAspect="1" noChangeArrowheads="1"/>
            </p:cNvPicPr>
            <p:nvPr/>
          </p:nvPicPr>
          <p:blipFill>
            <a:blip r:embed="rId2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4448111" y="6204173"/>
              <a:ext cx="1276017" cy="483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6084168" y="216024"/>
            <a:ext cx="2520280" cy="548680"/>
          </a:xfrm>
        </p:spPr>
        <p:txBody>
          <a:bodyPr>
            <a:normAutofit/>
          </a:bodyPr>
          <a:lstStyle>
            <a:lvl1pPr>
              <a:buNone/>
              <a:defRPr sz="2400"/>
            </a:lvl1pPr>
          </a:lstStyle>
          <a:p>
            <a:r>
              <a:rPr lang="en-US" dirty="0" smtClean="0"/>
              <a:t>Partner logos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79512" y="6165304"/>
            <a:ext cx="8718697" cy="542925"/>
            <a:chOff x="179512" y="6165304"/>
            <a:chExt cx="8718697" cy="542925"/>
          </a:xfrm>
        </p:grpSpPr>
        <p:pic>
          <p:nvPicPr>
            <p:cNvPr id="8" name="Picture 2" descr="GEO BON Word Heade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512" y="6165304"/>
              <a:ext cx="4664075" cy="54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" descr="06_circles_lowre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2192" y="6186190"/>
              <a:ext cx="1276017" cy="483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79512" y="149771"/>
            <a:ext cx="8718697" cy="542925"/>
            <a:chOff x="179512" y="6165304"/>
            <a:chExt cx="8718697" cy="542925"/>
          </a:xfrm>
        </p:grpSpPr>
        <p:pic>
          <p:nvPicPr>
            <p:cNvPr id="12" name="Picture 2" descr="GEO BON Word Heade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512" y="6165304"/>
              <a:ext cx="4664075" cy="54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" descr="06_circles_lowres"/>
            <p:cNvPicPr>
              <a:picLocks noChangeAspect="1" noChangeArrowheads="1"/>
            </p:cNvPicPr>
            <p:nvPr/>
          </p:nvPicPr>
          <p:blipFill>
            <a:blip r:embed="rId3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7622192" y="6186190"/>
              <a:ext cx="1276017" cy="483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79512" y="6165304"/>
            <a:ext cx="8718697" cy="542925"/>
            <a:chOff x="179512" y="6165304"/>
            <a:chExt cx="8718697" cy="542925"/>
          </a:xfrm>
        </p:grpSpPr>
        <p:pic>
          <p:nvPicPr>
            <p:cNvPr id="9" name="Picture 2" descr="GEO BON Word Heade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512" y="6165304"/>
              <a:ext cx="4664075" cy="54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 descr="06_circles_lowre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2192" y="6186190"/>
              <a:ext cx="1276017" cy="483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79512" y="6165304"/>
            <a:ext cx="8718697" cy="542925"/>
            <a:chOff x="179512" y="6165304"/>
            <a:chExt cx="8718697" cy="542925"/>
          </a:xfrm>
        </p:grpSpPr>
        <p:pic>
          <p:nvPicPr>
            <p:cNvPr id="11" name="Picture 2" descr="GEO BON Word Heade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512" y="6165304"/>
              <a:ext cx="4664075" cy="54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 descr="06_circles_lowre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2192" y="6186190"/>
              <a:ext cx="1276017" cy="483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79512" y="6165304"/>
            <a:ext cx="8718697" cy="542925"/>
            <a:chOff x="179512" y="6165304"/>
            <a:chExt cx="8718697" cy="542925"/>
          </a:xfrm>
        </p:grpSpPr>
        <p:pic>
          <p:nvPicPr>
            <p:cNvPr id="7" name="Picture 2" descr="GEO BON Word Heade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512" y="6165304"/>
              <a:ext cx="4664075" cy="54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" descr="06_circles_lowre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2192" y="6186190"/>
              <a:ext cx="1276017" cy="483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1" r:id="rId2"/>
    <p:sldLayoutId id="2147483649" r:id="rId3"/>
    <p:sldLayoutId id="2147483666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74" r:id="rId15"/>
    <p:sldLayoutId id="2147483662" r:id="rId16"/>
    <p:sldLayoutId id="2147483663" r:id="rId17"/>
    <p:sldLayoutId id="2147483665" r:id="rId18"/>
    <p:sldLayoutId id="2147483678" r:id="rId19"/>
    <p:sldLayoutId id="214748366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earthobservations.org/documents/cop/bi_geobon/200811_geobon_concept_document.pdf" TargetMode="External"/><Relationship Id="rId3" Type="http://schemas.openxmlformats.org/officeDocument/2006/relationships/hyperlink" Target="http://www.earthobservations.org/documents/cop/bi_geobon/geobon_detailed_imp_plan.pdf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80728"/>
            <a:ext cx="9144000" cy="27363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A6A6A6"/>
                </a:solidFill>
              </a:rPr>
              <a:t>GeoBON</a:t>
            </a:r>
            <a:r>
              <a:rPr lang="en-US" dirty="0">
                <a:solidFill>
                  <a:srgbClr val="A6A6A6"/>
                </a:solidFill>
              </a:rPr>
              <a:t> Workgroup 8</a:t>
            </a:r>
            <a:br>
              <a:rPr lang="en-US" dirty="0">
                <a:solidFill>
                  <a:srgbClr val="A6A6A6"/>
                </a:solidFill>
              </a:rPr>
            </a:br>
            <a:r>
              <a:rPr lang="en-GB" dirty="0" smtClean="0"/>
              <a:t>Towards Interoperable </a:t>
            </a:r>
            <a:br>
              <a:rPr lang="en-GB" dirty="0" smtClean="0"/>
            </a:br>
            <a:r>
              <a:rPr lang="en-GB" dirty="0" smtClean="0"/>
              <a:t>Infrastructure </a:t>
            </a:r>
            <a:br>
              <a:rPr lang="en-GB" dirty="0" smtClean="0"/>
            </a:br>
            <a:r>
              <a:rPr lang="en-GB" dirty="0" smtClean="0"/>
              <a:t>for </a:t>
            </a:r>
            <a:r>
              <a:rPr lang="en-GB" dirty="0"/>
              <a:t>GEO BON by 2015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672" y="4005064"/>
            <a:ext cx="5472608" cy="17526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EU BON Initial Informatics Workshop</a:t>
            </a:r>
          </a:p>
          <a:p>
            <a:r>
              <a:rPr lang="en-US" sz="2400" dirty="0"/>
              <a:t>Trondheim, Norway, 29-31 May </a:t>
            </a:r>
            <a:r>
              <a:rPr lang="en-US" sz="2400" dirty="0" smtClean="0"/>
              <a:t>2013</a:t>
            </a:r>
          </a:p>
          <a:p>
            <a:endParaRPr lang="en-US" sz="2400" dirty="0"/>
          </a:p>
          <a:p>
            <a:r>
              <a:rPr lang="en-US" sz="2400" dirty="0" smtClean="0"/>
              <a:t>Wim Hugo, SAEON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4808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ZA" sz="2800" dirty="0" smtClean="0"/>
              <a:t>Generic Use Cases</a:t>
            </a:r>
            <a:br>
              <a:rPr lang="en-ZA" sz="2800" dirty="0" smtClean="0"/>
            </a:br>
            <a:r>
              <a:rPr lang="en-ZA" sz="2800" dirty="0" smtClean="0"/>
              <a:t>DISCOVERY AND VISUALISATION</a:t>
            </a:r>
          </a:p>
        </p:txBody>
      </p:sp>
      <p:pic>
        <p:nvPicPr>
          <p:cNvPr id="16387" name="Picture 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595959"/>
              </a:clrFrom>
              <a:clrTo>
                <a:srgbClr val="59595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" t="2171" r="1643" b="7927"/>
          <a:stretch>
            <a:fillRect/>
          </a:stretch>
        </p:blipFill>
        <p:spPr bwMode="auto">
          <a:xfrm>
            <a:off x="2411760" y="1556792"/>
            <a:ext cx="6589712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6505" y="1333792"/>
            <a:ext cx="2385265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400" dirty="0"/>
              <a:t>The platform is based on a shared and aggregated meta-data repository, and the meta-data repository is capable of accepting and working with a range of well-established meta-data standards. </a:t>
            </a:r>
            <a:endParaRPr lang="en-ZA" sz="1400" dirty="0" smtClean="0"/>
          </a:p>
          <a:p>
            <a:endParaRPr lang="en-ZA" sz="1400" dirty="0"/>
          </a:p>
          <a:p>
            <a:r>
              <a:rPr lang="en-ZA" sz="1400" dirty="0" smtClean="0"/>
              <a:t>These </a:t>
            </a:r>
            <a:r>
              <a:rPr lang="en-ZA" sz="1400" dirty="0"/>
              <a:t>include Dublin Core, </a:t>
            </a:r>
            <a:r>
              <a:rPr lang="en-ZA" sz="1400" dirty="0" smtClean="0"/>
              <a:t>Darwin Core, </a:t>
            </a:r>
            <a:r>
              <a:rPr lang="en-ZA" sz="1400" dirty="0"/>
              <a:t>the ISO 19115 family, EML, and FGDC. The list is likely to be extended from time to time to accommodate other standards in widespread use by a user community or new provider</a:t>
            </a:r>
            <a:r>
              <a:rPr lang="en-ZA" sz="1400" dirty="0" smtClean="0"/>
              <a:t>.</a:t>
            </a:r>
          </a:p>
          <a:p>
            <a:endParaRPr lang="en-ZA" sz="1400" dirty="0"/>
          </a:p>
          <a:p>
            <a:r>
              <a:rPr lang="en-ZA" sz="1400" dirty="0" smtClean="0"/>
              <a:t>Harvesters can be used to automate meta-data acquisition from standardised providers.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364348741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ZA" sz="2800" dirty="0" smtClean="0"/>
              <a:t>Generic Use Cases</a:t>
            </a:r>
            <a:br>
              <a:rPr lang="en-ZA" sz="2800" dirty="0" smtClean="0"/>
            </a:br>
            <a:r>
              <a:rPr lang="en-ZA" sz="2800" dirty="0" smtClean="0"/>
              <a:t>MEDIATION AND COLLATION</a:t>
            </a:r>
            <a:endParaRPr lang="en-ZA" sz="2800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595959"/>
              </a:clrFrom>
              <a:clrTo>
                <a:srgbClr val="59595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" t="2637"/>
          <a:stretch>
            <a:fillRect/>
          </a:stretch>
        </p:blipFill>
        <p:spPr bwMode="auto">
          <a:xfrm>
            <a:off x="2467945" y="1484784"/>
            <a:ext cx="6559550" cy="496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6505" y="1405220"/>
            <a:ext cx="251127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400" dirty="0" smtClean="0"/>
              <a:t>Mediators are required to map a data source or sources to a process or service. </a:t>
            </a:r>
          </a:p>
          <a:p>
            <a:endParaRPr lang="en-ZA" sz="1400" dirty="0"/>
          </a:p>
          <a:p>
            <a:r>
              <a:rPr lang="en-ZA" sz="1400" dirty="0" smtClean="0"/>
              <a:t>The service can be as simple as a mapping service, and the mediation as rudimentary as renaming the layers to match the context of a map.</a:t>
            </a:r>
          </a:p>
          <a:p>
            <a:endParaRPr lang="en-ZA" sz="1400" dirty="0"/>
          </a:p>
          <a:p>
            <a:r>
              <a:rPr lang="en-ZA" sz="1400" dirty="0" smtClean="0"/>
              <a:t>More advanced mediations define the linkages between distributed data sets, how data should be aggregated for aggregation, analysis or display purposes.</a:t>
            </a:r>
          </a:p>
          <a:p>
            <a:endParaRPr lang="en-ZA" sz="1400" dirty="0"/>
          </a:p>
          <a:p>
            <a:r>
              <a:rPr lang="en-ZA" sz="1400" dirty="0" smtClean="0"/>
              <a:t>Mediations are stored in ‘Web Context Documents’, but advanced ones probably using RDF.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94615312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ZA" sz="2800" dirty="0" smtClean="0"/>
              <a:t>Generic Use Cases</a:t>
            </a:r>
            <a:br>
              <a:rPr lang="en-ZA" sz="2800" dirty="0" smtClean="0"/>
            </a:br>
            <a:r>
              <a:rPr lang="en-ZA" sz="2800" dirty="0" smtClean="0"/>
              <a:t>AUTOMATED PROCESS CHAINING</a:t>
            </a:r>
            <a:endParaRPr lang="en-ZA" sz="2800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595959"/>
              </a:clrFrom>
              <a:clrTo>
                <a:srgbClr val="59595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" t="2637"/>
          <a:stretch>
            <a:fillRect/>
          </a:stretch>
        </p:blipFill>
        <p:spPr bwMode="auto">
          <a:xfrm>
            <a:off x="2512950" y="1484784"/>
            <a:ext cx="6559550" cy="496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5817015" y="2996952"/>
            <a:ext cx="771209" cy="72008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4400" dirty="0"/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16505" y="1412776"/>
            <a:ext cx="252028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400" dirty="0" smtClean="0"/>
              <a:t>Distributed data sources and processes can also be chained together: in such cases, one needs to describe the process in a standardised way for future re-use.</a:t>
            </a:r>
          </a:p>
          <a:p>
            <a:endParaRPr lang="en-ZA" sz="1400" dirty="0"/>
          </a:p>
          <a:p>
            <a:r>
              <a:rPr lang="en-ZA" sz="1400" dirty="0" smtClean="0"/>
              <a:t>This happens already in e-commerce systems, and scientific workflows also have sveral contenders for the process of automation – but the jury is still out on this.</a:t>
            </a:r>
          </a:p>
          <a:p>
            <a:endParaRPr lang="en-ZA" sz="1400" dirty="0"/>
          </a:p>
          <a:p>
            <a:r>
              <a:rPr lang="en-ZA" sz="1400" dirty="0" smtClean="0"/>
              <a:t>Automation and mediation rely greatly on semantics for their efficient functioning. These could be as simple as agreed dictionaries of terms, and can automate some of the mediation.</a:t>
            </a:r>
          </a:p>
        </p:txBody>
      </p:sp>
    </p:spTree>
    <p:extLst>
      <p:ext uri="{BB962C8B-B14F-4D97-AF65-F5344CB8AC3E}">
        <p14:creationId xmlns:p14="http://schemas.microsoft.com/office/powerpoint/2010/main" val="205879223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07504" y="188640"/>
            <a:ext cx="3186354" cy="1566174"/>
            <a:chOff x="539552" y="1340768"/>
            <a:chExt cx="4248472" cy="2088232"/>
          </a:xfrm>
        </p:grpSpPr>
        <p:cxnSp>
          <p:nvCxnSpPr>
            <p:cNvPr id="34" name="Straight Connector 33"/>
            <p:cNvCxnSpPr/>
            <p:nvPr/>
          </p:nvCxnSpPr>
          <p:spPr>
            <a:xfrm flipH="1" flipV="1">
              <a:off x="971600" y="1556792"/>
              <a:ext cx="1728192" cy="720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1043608" y="2348880"/>
              <a:ext cx="1728192" cy="7920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899592" y="2348880"/>
              <a:ext cx="338437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2195736" y="2060848"/>
              <a:ext cx="1008112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Occurrence</a:t>
              </a:r>
              <a:endParaRPr lang="en-GB" sz="9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779912" y="2132856"/>
              <a:ext cx="1008112" cy="5040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Analysable dataset</a:t>
              </a:r>
              <a:endParaRPr lang="en-GB" sz="90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39552" y="2132856"/>
              <a:ext cx="936104" cy="5040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err="1" smtClean="0"/>
                <a:t>Obser</a:t>
              </a:r>
              <a:r>
                <a:rPr lang="en-GB" sz="900" dirty="0" smtClean="0"/>
                <a:t>-</a:t>
              </a:r>
            </a:p>
            <a:p>
              <a:pPr algn="ctr"/>
              <a:r>
                <a:rPr lang="en-GB" sz="900" dirty="0" err="1" smtClean="0"/>
                <a:t>vation</a:t>
              </a:r>
              <a:endParaRPr lang="en-GB" sz="9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39552" y="1340768"/>
              <a:ext cx="936104" cy="5040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Specimen</a:t>
              </a:r>
              <a:endParaRPr lang="en-GB" sz="900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39552" y="2924944"/>
              <a:ext cx="936104" cy="5040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Taxonomy</a:t>
              </a:r>
              <a:endParaRPr lang="en-GB" sz="900" dirty="0"/>
            </a:p>
          </p:txBody>
        </p:sp>
      </p:grpSp>
      <p:grpSp>
        <p:nvGrpSpPr>
          <p:cNvPr id="55" name="Group 54"/>
          <p:cNvGrpSpPr>
            <a:grpSpLocks noChangeAspect="1"/>
          </p:cNvGrpSpPr>
          <p:nvPr/>
        </p:nvGrpSpPr>
        <p:grpSpPr>
          <a:xfrm>
            <a:off x="1187624" y="1772816"/>
            <a:ext cx="3186354" cy="1566174"/>
            <a:chOff x="2195736" y="3717032"/>
            <a:chExt cx="4248472" cy="2088232"/>
          </a:xfrm>
        </p:grpSpPr>
        <p:cxnSp>
          <p:nvCxnSpPr>
            <p:cNvPr id="45" name="Straight Connector 44"/>
            <p:cNvCxnSpPr/>
            <p:nvPr/>
          </p:nvCxnSpPr>
          <p:spPr>
            <a:xfrm flipH="1" flipV="1">
              <a:off x="2627784" y="3933056"/>
              <a:ext cx="1728192" cy="720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2699792" y="4725144"/>
              <a:ext cx="1728192" cy="7920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2555776" y="4725144"/>
              <a:ext cx="338437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3851920" y="4437112"/>
              <a:ext cx="1032115" cy="5760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Eco-logical</a:t>
              </a:r>
              <a:endParaRPr lang="en-GB" sz="9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436096" y="4509120"/>
              <a:ext cx="1008112" cy="50405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Analysable dataset</a:t>
              </a:r>
              <a:endParaRPr lang="en-GB" sz="900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195736" y="4509120"/>
              <a:ext cx="936104" cy="50405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Plot/ Site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195736" y="3717032"/>
              <a:ext cx="936104" cy="50405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Individual</a:t>
              </a:r>
              <a:endParaRPr lang="en-GB" sz="9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195736" y="5301208"/>
              <a:ext cx="936104" cy="50405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Measure-</a:t>
              </a:r>
              <a:r>
                <a:rPr lang="en-GB" sz="900" dirty="0" err="1" smtClean="0"/>
                <a:t>ment</a:t>
              </a:r>
              <a:endParaRPr lang="en-GB" sz="900" dirty="0"/>
            </a:p>
          </p:txBody>
        </p:sp>
      </p:grpSp>
      <p:grpSp>
        <p:nvGrpSpPr>
          <p:cNvPr id="56" name="Group 55"/>
          <p:cNvGrpSpPr>
            <a:grpSpLocks noChangeAspect="1"/>
          </p:cNvGrpSpPr>
          <p:nvPr/>
        </p:nvGrpSpPr>
        <p:grpSpPr>
          <a:xfrm>
            <a:off x="2051720" y="3573016"/>
            <a:ext cx="3186354" cy="1566174"/>
            <a:chOff x="2195736" y="3717032"/>
            <a:chExt cx="4248472" cy="2088232"/>
          </a:xfrm>
          <a:solidFill>
            <a:schemeClr val="accent6">
              <a:lumMod val="75000"/>
            </a:schemeClr>
          </a:solidFill>
        </p:grpSpPr>
        <p:cxnSp>
          <p:nvCxnSpPr>
            <p:cNvPr id="57" name="Straight Connector 56"/>
            <p:cNvCxnSpPr/>
            <p:nvPr/>
          </p:nvCxnSpPr>
          <p:spPr>
            <a:xfrm flipH="1" flipV="1">
              <a:off x="2627784" y="3933056"/>
              <a:ext cx="1728192" cy="72008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2699792" y="4725144"/>
              <a:ext cx="1728192" cy="7920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2555776" y="4725144"/>
              <a:ext cx="3384376" cy="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3851920" y="4437112"/>
              <a:ext cx="1128125" cy="57606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Geo-spatial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436096" y="4509120"/>
              <a:ext cx="1008112" cy="50405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Analysable dataset</a:t>
              </a:r>
              <a:endParaRPr lang="en-GB" sz="900" dirty="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195736" y="4509120"/>
              <a:ext cx="936104" cy="50405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Scenarios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195736" y="3717032"/>
              <a:ext cx="936104" cy="50405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Remote sensing</a:t>
              </a:r>
              <a:endParaRPr lang="en-GB" sz="900" dirty="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195736" y="5301208"/>
              <a:ext cx="936104" cy="50405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In Situ</a:t>
              </a:r>
              <a:endParaRPr lang="en-GB" sz="900" dirty="0"/>
            </a:p>
          </p:txBody>
        </p:sp>
      </p:grpSp>
      <p:grpSp>
        <p:nvGrpSpPr>
          <p:cNvPr id="96" name="Group 95"/>
          <p:cNvGrpSpPr>
            <a:grpSpLocks noChangeAspect="1"/>
          </p:cNvGrpSpPr>
          <p:nvPr/>
        </p:nvGrpSpPr>
        <p:grpSpPr>
          <a:xfrm>
            <a:off x="3203848" y="5157192"/>
            <a:ext cx="3186354" cy="1566174"/>
            <a:chOff x="539552" y="1340768"/>
            <a:chExt cx="4248472" cy="2088232"/>
          </a:xfrm>
          <a:solidFill>
            <a:srgbClr val="FF3300"/>
          </a:solidFill>
        </p:grpSpPr>
        <p:cxnSp>
          <p:nvCxnSpPr>
            <p:cNvPr id="97" name="Straight Connector 96"/>
            <p:cNvCxnSpPr/>
            <p:nvPr/>
          </p:nvCxnSpPr>
          <p:spPr>
            <a:xfrm flipH="1" flipV="1">
              <a:off x="971600" y="1556792"/>
              <a:ext cx="1728192" cy="72008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1043608" y="2348880"/>
              <a:ext cx="1728192" cy="7920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>
              <a:off x="899592" y="2348880"/>
              <a:ext cx="3384376" cy="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Oval 99"/>
            <p:cNvSpPr/>
            <p:nvPr/>
          </p:nvSpPr>
          <p:spPr>
            <a:xfrm>
              <a:off x="2195736" y="2060848"/>
              <a:ext cx="1224136" cy="57606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Eco-system Services</a:t>
              </a:r>
              <a:endParaRPr lang="en-GB" sz="900" dirty="0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3779912" y="2132856"/>
              <a:ext cx="1008112" cy="50405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Analysable dataset</a:t>
              </a:r>
              <a:endParaRPr lang="en-GB" sz="900" dirty="0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39552" y="2132856"/>
              <a:ext cx="936104" cy="50405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Surveys</a:t>
              </a: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39552" y="1340768"/>
              <a:ext cx="936104" cy="50405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Spatial data</a:t>
              </a:r>
              <a:endParaRPr lang="en-GB" sz="900" dirty="0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39552" y="2924944"/>
              <a:ext cx="936104" cy="50405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National</a:t>
              </a:r>
            </a:p>
            <a:p>
              <a:pPr algn="ctr"/>
              <a:r>
                <a:rPr lang="en-GB" sz="900" dirty="0" smtClean="0"/>
                <a:t>Statistics</a:t>
              </a:r>
              <a:endParaRPr lang="en-GB" sz="900" dirty="0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5436096" y="1556792"/>
            <a:ext cx="3578696" cy="2736304"/>
            <a:chOff x="5436096" y="1556792"/>
            <a:chExt cx="3578696" cy="2736304"/>
          </a:xfrm>
        </p:grpSpPr>
        <p:sp>
          <p:nvSpPr>
            <p:cNvPr id="65" name="Rectangle 64"/>
            <p:cNvSpPr/>
            <p:nvPr/>
          </p:nvSpPr>
          <p:spPr>
            <a:xfrm>
              <a:off x="6660232" y="2708920"/>
              <a:ext cx="914400" cy="43204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EBV-1</a:t>
              </a:r>
              <a:endParaRPr lang="en-GB" dirty="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660232" y="3284984"/>
              <a:ext cx="914400" cy="43204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EBV-2</a:t>
              </a:r>
              <a:endParaRPr lang="en-GB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660232" y="3861048"/>
              <a:ext cx="914400" cy="43204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EBV-x</a:t>
              </a:r>
              <a:endParaRPr lang="en-GB" dirty="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8100392" y="2924944"/>
              <a:ext cx="914400" cy="43204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/>
                <a:t>Indicator-1</a:t>
              </a:r>
              <a:endParaRPr lang="en-GB" sz="1200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8100392" y="3501008"/>
              <a:ext cx="914400" cy="43204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/>
                <a:t>Indicator-2</a:t>
              </a:r>
              <a:endParaRPr lang="en-GB" sz="1200" dirty="0"/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>
              <a:off x="7668344" y="2996952"/>
              <a:ext cx="360040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7668344" y="3284984"/>
              <a:ext cx="360040" cy="2160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>
              <a:off x="7668344" y="3645024"/>
              <a:ext cx="360040" cy="7200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flipV="1">
              <a:off x="7668344" y="3861048"/>
              <a:ext cx="360040" cy="2160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5436096" y="1556792"/>
              <a:ext cx="1224136" cy="86409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/>
          <p:cNvGrpSpPr/>
          <p:nvPr/>
        </p:nvGrpSpPr>
        <p:grpSpPr>
          <a:xfrm>
            <a:off x="3491880" y="980728"/>
            <a:ext cx="1728192" cy="1296144"/>
            <a:chOff x="3491880" y="980728"/>
            <a:chExt cx="1728192" cy="1296144"/>
          </a:xfrm>
        </p:grpSpPr>
        <p:cxnSp>
          <p:nvCxnSpPr>
            <p:cNvPr id="75" name="Straight Arrow Connector 74"/>
            <p:cNvCxnSpPr/>
            <p:nvPr/>
          </p:nvCxnSpPr>
          <p:spPr>
            <a:xfrm>
              <a:off x="3491880" y="980728"/>
              <a:ext cx="576064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flipV="1">
              <a:off x="4139952" y="1916832"/>
              <a:ext cx="288032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/>
            <p:cNvSpPr/>
            <p:nvPr/>
          </p:nvSpPr>
          <p:spPr>
            <a:xfrm>
              <a:off x="4139952" y="1124744"/>
              <a:ext cx="1080120" cy="576064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Processing service-1</a:t>
              </a:r>
              <a:endParaRPr lang="en-GB" sz="900" dirty="0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5292080" y="3645024"/>
            <a:ext cx="1944216" cy="2016224"/>
            <a:chOff x="5292080" y="3645024"/>
            <a:chExt cx="1944216" cy="2016224"/>
          </a:xfrm>
        </p:grpSpPr>
        <p:cxnSp>
          <p:nvCxnSpPr>
            <p:cNvPr id="111" name="Straight Arrow Connector 110"/>
            <p:cNvCxnSpPr/>
            <p:nvPr/>
          </p:nvCxnSpPr>
          <p:spPr>
            <a:xfrm>
              <a:off x="5868144" y="3645024"/>
              <a:ext cx="360040" cy="64807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flipV="1">
              <a:off x="6948264" y="4509120"/>
              <a:ext cx="288032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>
              <a:off x="5292080" y="4581128"/>
              <a:ext cx="432048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/>
            <p:nvPr/>
          </p:nvCxnSpPr>
          <p:spPr>
            <a:xfrm flipV="1">
              <a:off x="6012160" y="5445224"/>
              <a:ext cx="216024" cy="2160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Oval 82"/>
            <p:cNvSpPr/>
            <p:nvPr/>
          </p:nvSpPr>
          <p:spPr>
            <a:xfrm>
              <a:off x="5796136" y="4653136"/>
              <a:ext cx="1080120" cy="576064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Processing service-3</a:t>
              </a:r>
              <a:endParaRPr lang="en-GB" sz="900" dirty="0"/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7236296" y="116632"/>
            <a:ext cx="1670720" cy="1368152"/>
            <a:chOff x="7236296" y="116632"/>
            <a:chExt cx="1670720" cy="1368152"/>
          </a:xfrm>
        </p:grpSpPr>
        <p:cxnSp>
          <p:nvCxnSpPr>
            <p:cNvPr id="116" name="Straight Arrow Connector 115"/>
            <p:cNvCxnSpPr/>
            <p:nvPr/>
          </p:nvCxnSpPr>
          <p:spPr>
            <a:xfrm flipH="1">
              <a:off x="8028384" y="1124744"/>
              <a:ext cx="216024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 flipH="1">
              <a:off x="7524328" y="980728"/>
              <a:ext cx="288032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/>
            <p:nvPr/>
          </p:nvCxnSpPr>
          <p:spPr>
            <a:xfrm flipH="1">
              <a:off x="7236296" y="692696"/>
              <a:ext cx="432048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7884368" y="116632"/>
              <a:ext cx="1022648" cy="738664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GEOSS &amp;</a:t>
              </a:r>
            </a:p>
            <a:p>
              <a:r>
                <a:rPr lang="en-GB" sz="1400" dirty="0" smtClean="0"/>
                <a:t>GEO BON</a:t>
              </a:r>
            </a:p>
            <a:p>
              <a:r>
                <a:rPr lang="en-GB" sz="1400" dirty="0" smtClean="0"/>
                <a:t>Registries</a:t>
              </a:r>
              <a:endParaRPr lang="en-GB" sz="1400" dirty="0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4427984" y="1916832"/>
            <a:ext cx="2160240" cy="2160240"/>
            <a:chOff x="4427984" y="1916832"/>
            <a:chExt cx="2160240" cy="2160240"/>
          </a:xfrm>
        </p:grpSpPr>
        <p:cxnSp>
          <p:nvCxnSpPr>
            <p:cNvPr id="79" name="Straight Arrow Connector 78"/>
            <p:cNvCxnSpPr/>
            <p:nvPr/>
          </p:nvCxnSpPr>
          <p:spPr>
            <a:xfrm>
              <a:off x="4932040" y="1916832"/>
              <a:ext cx="504056" cy="5760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V="1">
              <a:off x="5004048" y="3429000"/>
              <a:ext cx="432048" cy="64807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6156176" y="3284984"/>
              <a:ext cx="432048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6156176" y="3429000"/>
              <a:ext cx="432048" cy="50405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/>
            <p:cNvSpPr/>
            <p:nvPr/>
          </p:nvSpPr>
          <p:spPr>
            <a:xfrm>
              <a:off x="4860032" y="2636912"/>
              <a:ext cx="1080120" cy="576064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Processing service-2</a:t>
              </a:r>
              <a:endParaRPr lang="en-GB" sz="900" dirty="0"/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>
              <a:off x="4427984" y="2564904"/>
              <a:ext cx="360040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/>
          <p:cNvGrpSpPr/>
          <p:nvPr/>
        </p:nvGrpSpPr>
        <p:grpSpPr>
          <a:xfrm>
            <a:off x="8109259" y="4077072"/>
            <a:ext cx="639205" cy="2251412"/>
            <a:chOff x="7956376" y="4077072"/>
            <a:chExt cx="639205" cy="2251412"/>
          </a:xfrm>
        </p:grpSpPr>
        <p:sp>
          <p:nvSpPr>
            <p:cNvPr id="124" name="TextBox 123"/>
            <p:cNvSpPr txBox="1"/>
            <p:nvPr/>
          </p:nvSpPr>
          <p:spPr>
            <a:xfrm>
              <a:off x="7956376" y="5805264"/>
              <a:ext cx="639205" cy="52322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GB" sz="1400" dirty="0" smtClean="0"/>
                <a:t>Other </a:t>
              </a:r>
              <a:br>
                <a:rPr lang="en-GB" sz="1400" dirty="0" smtClean="0"/>
              </a:br>
              <a:r>
                <a:rPr lang="en-GB" sz="1400" dirty="0" smtClean="0"/>
                <a:t>inputs</a:t>
              </a:r>
              <a:endParaRPr lang="en-GB" sz="1400" dirty="0"/>
            </a:p>
          </p:txBody>
        </p:sp>
        <p:cxnSp>
          <p:nvCxnSpPr>
            <p:cNvPr id="126" name="Straight Arrow Connector 125"/>
            <p:cNvCxnSpPr/>
            <p:nvPr/>
          </p:nvCxnSpPr>
          <p:spPr>
            <a:xfrm flipV="1">
              <a:off x="8316416" y="4077072"/>
              <a:ext cx="144016" cy="15841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TextBox 130"/>
          <p:cNvSpPr txBox="1"/>
          <p:nvPr/>
        </p:nvSpPr>
        <p:spPr>
          <a:xfrm>
            <a:off x="3059832" y="0"/>
            <a:ext cx="3396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Streamlined data flow, end-to-end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430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07504" y="188640"/>
            <a:ext cx="3186354" cy="1566174"/>
            <a:chOff x="539552" y="1340768"/>
            <a:chExt cx="4248472" cy="2088232"/>
          </a:xfrm>
        </p:grpSpPr>
        <p:cxnSp>
          <p:nvCxnSpPr>
            <p:cNvPr id="34" name="Straight Connector 33"/>
            <p:cNvCxnSpPr/>
            <p:nvPr/>
          </p:nvCxnSpPr>
          <p:spPr>
            <a:xfrm flipH="1" flipV="1">
              <a:off x="971600" y="1556792"/>
              <a:ext cx="1728192" cy="720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1043608" y="2348880"/>
              <a:ext cx="1728192" cy="7920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899592" y="2348880"/>
              <a:ext cx="338437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2195736" y="2060848"/>
              <a:ext cx="1008112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Occurrence</a:t>
              </a:r>
              <a:endParaRPr lang="en-GB" sz="9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779912" y="2132856"/>
              <a:ext cx="1008112" cy="5040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Analysable dataset</a:t>
              </a:r>
              <a:endParaRPr lang="en-GB" sz="90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39552" y="2132856"/>
              <a:ext cx="936104" cy="5040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err="1" smtClean="0"/>
                <a:t>Obser</a:t>
              </a:r>
              <a:r>
                <a:rPr lang="en-GB" sz="900" dirty="0" smtClean="0"/>
                <a:t>-</a:t>
              </a:r>
            </a:p>
            <a:p>
              <a:pPr algn="ctr"/>
              <a:r>
                <a:rPr lang="en-GB" sz="900" dirty="0" err="1" smtClean="0"/>
                <a:t>vation</a:t>
              </a:r>
              <a:endParaRPr lang="en-GB" sz="9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39552" y="1340768"/>
              <a:ext cx="936104" cy="5040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Specimen</a:t>
              </a:r>
              <a:endParaRPr lang="en-GB" sz="900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39552" y="2924944"/>
              <a:ext cx="936104" cy="5040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Taxonomy</a:t>
              </a:r>
              <a:endParaRPr lang="en-GB" sz="900" dirty="0"/>
            </a:p>
          </p:txBody>
        </p:sp>
      </p:grpSp>
      <p:grpSp>
        <p:nvGrpSpPr>
          <p:cNvPr id="55" name="Group 54"/>
          <p:cNvGrpSpPr>
            <a:grpSpLocks noChangeAspect="1"/>
          </p:cNvGrpSpPr>
          <p:nvPr/>
        </p:nvGrpSpPr>
        <p:grpSpPr>
          <a:xfrm>
            <a:off x="1187624" y="1772816"/>
            <a:ext cx="3186354" cy="1566174"/>
            <a:chOff x="2195736" y="3717032"/>
            <a:chExt cx="4248472" cy="2088232"/>
          </a:xfrm>
        </p:grpSpPr>
        <p:cxnSp>
          <p:nvCxnSpPr>
            <p:cNvPr id="45" name="Straight Connector 44"/>
            <p:cNvCxnSpPr/>
            <p:nvPr/>
          </p:nvCxnSpPr>
          <p:spPr>
            <a:xfrm flipH="1" flipV="1">
              <a:off x="2627784" y="3933056"/>
              <a:ext cx="1728192" cy="720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2699792" y="4725144"/>
              <a:ext cx="1728192" cy="7920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2555776" y="4725144"/>
              <a:ext cx="338437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3851920" y="4437112"/>
              <a:ext cx="1032115" cy="5760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Eco-logical</a:t>
              </a:r>
              <a:endParaRPr lang="en-GB" sz="9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436096" y="4509120"/>
              <a:ext cx="1008112" cy="50405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Analysable dataset</a:t>
              </a:r>
              <a:endParaRPr lang="en-GB" sz="900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195736" y="4509120"/>
              <a:ext cx="936104" cy="50405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Plot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195736" y="3717032"/>
              <a:ext cx="936104" cy="50405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Individual</a:t>
              </a:r>
              <a:endParaRPr lang="en-GB" sz="9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195736" y="5301208"/>
              <a:ext cx="936104" cy="50405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Measurement</a:t>
              </a:r>
              <a:endParaRPr lang="en-GB" sz="900" dirty="0"/>
            </a:p>
          </p:txBody>
        </p:sp>
      </p:grpSp>
      <p:grpSp>
        <p:nvGrpSpPr>
          <p:cNvPr id="56" name="Group 55"/>
          <p:cNvGrpSpPr>
            <a:grpSpLocks noChangeAspect="1"/>
          </p:cNvGrpSpPr>
          <p:nvPr/>
        </p:nvGrpSpPr>
        <p:grpSpPr>
          <a:xfrm>
            <a:off x="2051720" y="3573016"/>
            <a:ext cx="3186354" cy="1566174"/>
            <a:chOff x="2195736" y="3717032"/>
            <a:chExt cx="4248472" cy="2088232"/>
          </a:xfrm>
          <a:solidFill>
            <a:schemeClr val="accent6">
              <a:lumMod val="75000"/>
            </a:schemeClr>
          </a:solidFill>
        </p:grpSpPr>
        <p:cxnSp>
          <p:nvCxnSpPr>
            <p:cNvPr id="57" name="Straight Connector 56"/>
            <p:cNvCxnSpPr/>
            <p:nvPr/>
          </p:nvCxnSpPr>
          <p:spPr>
            <a:xfrm flipH="1" flipV="1">
              <a:off x="2627784" y="3933056"/>
              <a:ext cx="1728192" cy="72008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2699792" y="4725144"/>
              <a:ext cx="1728192" cy="7920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2555776" y="4725144"/>
              <a:ext cx="3384376" cy="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3851920" y="4437112"/>
              <a:ext cx="1128125" cy="57606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Geo-spatial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436096" y="4509120"/>
              <a:ext cx="1008112" cy="50405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Analysable dataset</a:t>
              </a:r>
              <a:endParaRPr lang="en-GB" sz="900" dirty="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195736" y="4509120"/>
              <a:ext cx="936104" cy="50405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Scenarios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195736" y="3717032"/>
              <a:ext cx="936104" cy="50405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Remote sensing</a:t>
              </a:r>
              <a:endParaRPr lang="en-GB" sz="900" dirty="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195736" y="5301208"/>
              <a:ext cx="936104" cy="50405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In Situ</a:t>
              </a:r>
              <a:endParaRPr lang="en-GB" sz="900" dirty="0"/>
            </a:p>
          </p:txBody>
        </p:sp>
      </p:grpSp>
      <p:grpSp>
        <p:nvGrpSpPr>
          <p:cNvPr id="96" name="Group 95"/>
          <p:cNvGrpSpPr>
            <a:grpSpLocks noChangeAspect="1"/>
          </p:cNvGrpSpPr>
          <p:nvPr/>
        </p:nvGrpSpPr>
        <p:grpSpPr>
          <a:xfrm>
            <a:off x="3203848" y="5157192"/>
            <a:ext cx="3186354" cy="1566174"/>
            <a:chOff x="539552" y="1340768"/>
            <a:chExt cx="4248472" cy="2088232"/>
          </a:xfrm>
          <a:solidFill>
            <a:srgbClr val="FF3300"/>
          </a:solidFill>
        </p:grpSpPr>
        <p:cxnSp>
          <p:nvCxnSpPr>
            <p:cNvPr id="97" name="Straight Connector 96"/>
            <p:cNvCxnSpPr/>
            <p:nvPr/>
          </p:nvCxnSpPr>
          <p:spPr>
            <a:xfrm flipH="1" flipV="1">
              <a:off x="971600" y="1556792"/>
              <a:ext cx="1728192" cy="72008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1043608" y="2348880"/>
              <a:ext cx="1728192" cy="79208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>
              <a:off x="899592" y="2348880"/>
              <a:ext cx="3384376" cy="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Oval 99"/>
            <p:cNvSpPr/>
            <p:nvPr/>
          </p:nvSpPr>
          <p:spPr>
            <a:xfrm>
              <a:off x="2195736" y="2060848"/>
              <a:ext cx="1224136" cy="57606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Eco-System Services</a:t>
              </a:r>
              <a:endParaRPr lang="en-GB" sz="900" dirty="0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3779912" y="2132856"/>
              <a:ext cx="1008112" cy="50405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Analysable dataset</a:t>
              </a:r>
              <a:endParaRPr lang="en-GB" sz="900" dirty="0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39552" y="2132856"/>
              <a:ext cx="936104" cy="50405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Surveys</a:t>
              </a: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39552" y="1340768"/>
              <a:ext cx="936104" cy="50405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Spatial data</a:t>
              </a:r>
              <a:endParaRPr lang="en-GB" sz="900" dirty="0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39552" y="2924944"/>
              <a:ext cx="936104" cy="50405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National</a:t>
              </a:r>
            </a:p>
            <a:p>
              <a:pPr algn="ctr"/>
              <a:r>
                <a:rPr lang="en-GB" sz="900" dirty="0" smtClean="0"/>
                <a:t>Statistics</a:t>
              </a:r>
              <a:endParaRPr lang="en-GB" sz="900" dirty="0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5436096" y="1556792"/>
            <a:ext cx="3578696" cy="2736304"/>
            <a:chOff x="5436096" y="1556792"/>
            <a:chExt cx="3578696" cy="2736304"/>
          </a:xfrm>
        </p:grpSpPr>
        <p:sp>
          <p:nvSpPr>
            <p:cNvPr id="65" name="Rectangle 64"/>
            <p:cNvSpPr/>
            <p:nvPr/>
          </p:nvSpPr>
          <p:spPr>
            <a:xfrm>
              <a:off x="6660232" y="2708920"/>
              <a:ext cx="914400" cy="43204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EBV-1</a:t>
              </a:r>
              <a:endParaRPr lang="en-GB" dirty="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660232" y="3284984"/>
              <a:ext cx="914400" cy="43204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EBV-2</a:t>
              </a:r>
              <a:endParaRPr lang="en-GB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660232" y="3861048"/>
              <a:ext cx="914400" cy="43204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EBV-x</a:t>
              </a:r>
              <a:endParaRPr lang="en-GB" dirty="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8100392" y="2924944"/>
              <a:ext cx="914400" cy="43204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/>
                <a:t>Indicator-1</a:t>
              </a:r>
              <a:endParaRPr lang="en-GB" sz="1200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8100392" y="3501008"/>
              <a:ext cx="914400" cy="43204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/>
                <a:t>Indicator-2</a:t>
              </a:r>
              <a:endParaRPr lang="en-GB" sz="1200" dirty="0"/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>
              <a:off x="7668344" y="2996952"/>
              <a:ext cx="360040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7668344" y="3284984"/>
              <a:ext cx="360040" cy="2160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>
              <a:off x="7668344" y="3645024"/>
              <a:ext cx="360040" cy="7200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flipV="1">
              <a:off x="7668344" y="3861048"/>
              <a:ext cx="360040" cy="2160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5436096" y="1556792"/>
              <a:ext cx="1224136" cy="86409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/>
          <p:cNvGrpSpPr/>
          <p:nvPr/>
        </p:nvGrpSpPr>
        <p:grpSpPr>
          <a:xfrm>
            <a:off x="3491880" y="980728"/>
            <a:ext cx="1728192" cy="1296144"/>
            <a:chOff x="3491880" y="980728"/>
            <a:chExt cx="1728192" cy="1296144"/>
          </a:xfrm>
        </p:grpSpPr>
        <p:cxnSp>
          <p:nvCxnSpPr>
            <p:cNvPr id="75" name="Straight Arrow Connector 74"/>
            <p:cNvCxnSpPr/>
            <p:nvPr/>
          </p:nvCxnSpPr>
          <p:spPr>
            <a:xfrm>
              <a:off x="3491880" y="980728"/>
              <a:ext cx="576064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flipV="1">
              <a:off x="4139952" y="1916832"/>
              <a:ext cx="288032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/>
            <p:cNvSpPr/>
            <p:nvPr/>
          </p:nvSpPr>
          <p:spPr>
            <a:xfrm>
              <a:off x="4139952" y="1124744"/>
              <a:ext cx="1080120" cy="576064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Processing service-1</a:t>
              </a:r>
              <a:endParaRPr lang="en-GB" sz="900" dirty="0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5292080" y="3645024"/>
            <a:ext cx="1944216" cy="2016224"/>
            <a:chOff x="5292080" y="3645024"/>
            <a:chExt cx="1944216" cy="2016224"/>
          </a:xfrm>
        </p:grpSpPr>
        <p:cxnSp>
          <p:nvCxnSpPr>
            <p:cNvPr id="111" name="Straight Arrow Connector 110"/>
            <p:cNvCxnSpPr/>
            <p:nvPr/>
          </p:nvCxnSpPr>
          <p:spPr>
            <a:xfrm>
              <a:off x="5868144" y="3645024"/>
              <a:ext cx="360040" cy="64807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flipV="1">
              <a:off x="6948264" y="4509120"/>
              <a:ext cx="288032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>
              <a:off x="5292080" y="4581128"/>
              <a:ext cx="432048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/>
            <p:nvPr/>
          </p:nvCxnSpPr>
          <p:spPr>
            <a:xfrm flipV="1">
              <a:off x="6012160" y="5445224"/>
              <a:ext cx="216024" cy="2160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Oval 82"/>
            <p:cNvSpPr/>
            <p:nvPr/>
          </p:nvSpPr>
          <p:spPr>
            <a:xfrm>
              <a:off x="5796136" y="4653136"/>
              <a:ext cx="1080120" cy="576064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Processing service-3</a:t>
              </a:r>
              <a:endParaRPr lang="en-GB" sz="900" dirty="0"/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7236296" y="116632"/>
            <a:ext cx="1670720" cy="1368152"/>
            <a:chOff x="7236296" y="116632"/>
            <a:chExt cx="1670720" cy="1368152"/>
          </a:xfrm>
        </p:grpSpPr>
        <p:cxnSp>
          <p:nvCxnSpPr>
            <p:cNvPr id="116" name="Straight Arrow Connector 115"/>
            <p:cNvCxnSpPr/>
            <p:nvPr/>
          </p:nvCxnSpPr>
          <p:spPr>
            <a:xfrm flipH="1">
              <a:off x="8028384" y="1124744"/>
              <a:ext cx="216024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 flipH="1">
              <a:off x="7524328" y="980728"/>
              <a:ext cx="288032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/>
            <p:nvPr/>
          </p:nvCxnSpPr>
          <p:spPr>
            <a:xfrm flipH="1">
              <a:off x="7236296" y="692696"/>
              <a:ext cx="432048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7884368" y="116632"/>
              <a:ext cx="1022648" cy="738664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GEOSS &amp;</a:t>
              </a:r>
            </a:p>
            <a:p>
              <a:r>
                <a:rPr lang="en-GB" sz="1400" dirty="0" smtClean="0"/>
                <a:t>GEO BON</a:t>
              </a:r>
            </a:p>
            <a:p>
              <a:r>
                <a:rPr lang="en-GB" sz="1400" dirty="0" smtClean="0"/>
                <a:t>Registries</a:t>
              </a:r>
              <a:endParaRPr lang="en-GB" sz="1400" dirty="0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4427984" y="1916832"/>
            <a:ext cx="2160240" cy="2160240"/>
            <a:chOff x="4427984" y="1916832"/>
            <a:chExt cx="2160240" cy="2160240"/>
          </a:xfrm>
        </p:grpSpPr>
        <p:cxnSp>
          <p:nvCxnSpPr>
            <p:cNvPr id="79" name="Straight Arrow Connector 78"/>
            <p:cNvCxnSpPr/>
            <p:nvPr/>
          </p:nvCxnSpPr>
          <p:spPr>
            <a:xfrm>
              <a:off x="4932040" y="1916832"/>
              <a:ext cx="504056" cy="5760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V="1">
              <a:off x="5004048" y="3429000"/>
              <a:ext cx="432048" cy="64807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6156176" y="3284984"/>
              <a:ext cx="432048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6156176" y="3429000"/>
              <a:ext cx="432048" cy="50405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/>
            <p:cNvSpPr/>
            <p:nvPr/>
          </p:nvSpPr>
          <p:spPr>
            <a:xfrm>
              <a:off x="4860032" y="2636912"/>
              <a:ext cx="1080120" cy="576064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Processing service-2</a:t>
              </a:r>
              <a:endParaRPr lang="en-GB" sz="900" dirty="0"/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>
              <a:off x="4427984" y="2564904"/>
              <a:ext cx="360040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/>
          <p:cNvGrpSpPr/>
          <p:nvPr/>
        </p:nvGrpSpPr>
        <p:grpSpPr>
          <a:xfrm>
            <a:off x="8109259" y="4077072"/>
            <a:ext cx="639205" cy="2251412"/>
            <a:chOff x="7956376" y="4077072"/>
            <a:chExt cx="639205" cy="2251412"/>
          </a:xfrm>
        </p:grpSpPr>
        <p:sp>
          <p:nvSpPr>
            <p:cNvPr id="124" name="TextBox 123"/>
            <p:cNvSpPr txBox="1"/>
            <p:nvPr/>
          </p:nvSpPr>
          <p:spPr>
            <a:xfrm>
              <a:off x="7956376" y="5805264"/>
              <a:ext cx="639205" cy="52322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GB" sz="1400" dirty="0" smtClean="0"/>
                <a:t>Other </a:t>
              </a:r>
              <a:br>
                <a:rPr lang="en-GB" sz="1400" dirty="0" smtClean="0"/>
              </a:br>
              <a:r>
                <a:rPr lang="en-GB" sz="1400" dirty="0" smtClean="0"/>
                <a:t>inputs</a:t>
              </a:r>
              <a:endParaRPr lang="en-GB" sz="1400" dirty="0"/>
            </a:p>
          </p:txBody>
        </p:sp>
        <p:cxnSp>
          <p:nvCxnSpPr>
            <p:cNvPr id="126" name="Straight Arrow Connector 125"/>
            <p:cNvCxnSpPr/>
            <p:nvPr/>
          </p:nvCxnSpPr>
          <p:spPr>
            <a:xfrm flipV="1">
              <a:off x="8316416" y="4077072"/>
              <a:ext cx="144016" cy="15841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TextBox 130"/>
          <p:cNvSpPr txBox="1"/>
          <p:nvPr/>
        </p:nvSpPr>
        <p:spPr>
          <a:xfrm>
            <a:off x="3059832" y="0"/>
            <a:ext cx="3396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Streamlined data flow, end-to-end</a:t>
            </a:r>
            <a:endParaRPr lang="en-GB" dirty="0"/>
          </a:p>
        </p:txBody>
      </p:sp>
      <p:sp>
        <p:nvSpPr>
          <p:cNvPr id="2" name="Freeform 1"/>
          <p:cNvSpPr/>
          <p:nvPr/>
        </p:nvSpPr>
        <p:spPr>
          <a:xfrm>
            <a:off x="3499556" y="719667"/>
            <a:ext cx="5376333" cy="5136444"/>
          </a:xfrm>
          <a:custGeom>
            <a:avLst/>
            <a:gdLst>
              <a:gd name="connsiteX0" fmla="*/ 3471333 w 5376333"/>
              <a:gd name="connsiteY0" fmla="*/ 381000 h 5136444"/>
              <a:gd name="connsiteX1" fmla="*/ 2624666 w 5376333"/>
              <a:gd name="connsiteY1" fmla="*/ 0 h 5136444"/>
              <a:gd name="connsiteX2" fmla="*/ 1298222 w 5376333"/>
              <a:gd name="connsiteY2" fmla="*/ 169333 h 5136444"/>
              <a:gd name="connsiteX3" fmla="*/ 508000 w 5376333"/>
              <a:gd name="connsiteY3" fmla="*/ 155222 h 5136444"/>
              <a:gd name="connsiteX4" fmla="*/ 0 w 5376333"/>
              <a:gd name="connsiteY4" fmla="*/ 663222 h 5136444"/>
              <a:gd name="connsiteX5" fmla="*/ 282222 w 5376333"/>
              <a:gd name="connsiteY5" fmla="*/ 1086555 h 5136444"/>
              <a:gd name="connsiteX6" fmla="*/ 522111 w 5376333"/>
              <a:gd name="connsiteY6" fmla="*/ 1481666 h 5136444"/>
              <a:gd name="connsiteX7" fmla="*/ 1001888 w 5376333"/>
              <a:gd name="connsiteY7" fmla="*/ 1524000 h 5136444"/>
              <a:gd name="connsiteX8" fmla="*/ 1044222 w 5376333"/>
              <a:gd name="connsiteY8" fmla="*/ 2102555 h 5136444"/>
              <a:gd name="connsiteX9" fmla="*/ 1284111 w 5376333"/>
              <a:gd name="connsiteY9" fmla="*/ 3090333 h 5136444"/>
              <a:gd name="connsiteX10" fmla="*/ 1721555 w 5376333"/>
              <a:gd name="connsiteY10" fmla="*/ 3372555 h 5136444"/>
              <a:gd name="connsiteX11" fmla="*/ 1919111 w 5376333"/>
              <a:gd name="connsiteY11" fmla="*/ 3697111 h 5136444"/>
              <a:gd name="connsiteX12" fmla="*/ 1848555 w 5376333"/>
              <a:gd name="connsiteY12" fmla="*/ 4106333 h 5136444"/>
              <a:gd name="connsiteX13" fmla="*/ 2003777 w 5376333"/>
              <a:gd name="connsiteY13" fmla="*/ 4614333 h 5136444"/>
              <a:gd name="connsiteX14" fmla="*/ 2638777 w 5376333"/>
              <a:gd name="connsiteY14" fmla="*/ 4967111 h 5136444"/>
              <a:gd name="connsiteX15" fmla="*/ 4233333 w 5376333"/>
              <a:gd name="connsiteY15" fmla="*/ 5136444 h 5136444"/>
              <a:gd name="connsiteX16" fmla="*/ 5334000 w 5376333"/>
              <a:gd name="connsiteY16" fmla="*/ 4713111 h 5136444"/>
              <a:gd name="connsiteX17" fmla="*/ 5376333 w 5376333"/>
              <a:gd name="connsiteY17" fmla="*/ 3640666 h 5136444"/>
              <a:gd name="connsiteX18" fmla="*/ 4586111 w 5376333"/>
              <a:gd name="connsiteY18" fmla="*/ 3443111 h 5136444"/>
              <a:gd name="connsiteX19" fmla="*/ 4275666 w 5376333"/>
              <a:gd name="connsiteY19" fmla="*/ 3090333 h 5136444"/>
              <a:gd name="connsiteX20" fmla="*/ 4318000 w 5376333"/>
              <a:gd name="connsiteY20" fmla="*/ 2060222 h 5136444"/>
              <a:gd name="connsiteX21" fmla="*/ 4233333 w 5376333"/>
              <a:gd name="connsiteY21" fmla="*/ 1058333 h 5136444"/>
              <a:gd name="connsiteX22" fmla="*/ 3894666 w 5376333"/>
              <a:gd name="connsiteY22" fmla="*/ 719666 h 5136444"/>
              <a:gd name="connsiteX23" fmla="*/ 3471333 w 5376333"/>
              <a:gd name="connsiteY23" fmla="*/ 381000 h 513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76333" h="5136444">
                <a:moveTo>
                  <a:pt x="3471333" y="381000"/>
                </a:moveTo>
                <a:lnTo>
                  <a:pt x="2624666" y="0"/>
                </a:lnTo>
                <a:lnTo>
                  <a:pt x="1298222" y="169333"/>
                </a:lnTo>
                <a:lnTo>
                  <a:pt x="508000" y="155222"/>
                </a:lnTo>
                <a:lnTo>
                  <a:pt x="0" y="663222"/>
                </a:lnTo>
                <a:lnTo>
                  <a:pt x="282222" y="1086555"/>
                </a:lnTo>
                <a:lnTo>
                  <a:pt x="522111" y="1481666"/>
                </a:lnTo>
                <a:lnTo>
                  <a:pt x="1001888" y="1524000"/>
                </a:lnTo>
                <a:lnTo>
                  <a:pt x="1044222" y="2102555"/>
                </a:lnTo>
                <a:lnTo>
                  <a:pt x="1284111" y="3090333"/>
                </a:lnTo>
                <a:lnTo>
                  <a:pt x="1721555" y="3372555"/>
                </a:lnTo>
                <a:lnTo>
                  <a:pt x="1919111" y="3697111"/>
                </a:lnTo>
                <a:lnTo>
                  <a:pt x="1848555" y="4106333"/>
                </a:lnTo>
                <a:lnTo>
                  <a:pt x="2003777" y="4614333"/>
                </a:lnTo>
                <a:lnTo>
                  <a:pt x="2638777" y="4967111"/>
                </a:lnTo>
                <a:lnTo>
                  <a:pt x="4233333" y="5136444"/>
                </a:lnTo>
                <a:lnTo>
                  <a:pt x="5334000" y="4713111"/>
                </a:lnTo>
                <a:lnTo>
                  <a:pt x="5376333" y="3640666"/>
                </a:lnTo>
                <a:lnTo>
                  <a:pt x="4586111" y="3443111"/>
                </a:lnTo>
                <a:lnTo>
                  <a:pt x="4275666" y="3090333"/>
                </a:lnTo>
                <a:lnTo>
                  <a:pt x="4318000" y="2060222"/>
                </a:lnTo>
                <a:lnTo>
                  <a:pt x="4233333" y="1058333"/>
                </a:lnTo>
                <a:lnTo>
                  <a:pt x="3894666" y="719666"/>
                </a:lnTo>
                <a:lnTo>
                  <a:pt x="3471333" y="381000"/>
                </a:lnTo>
                <a:close/>
              </a:path>
            </a:pathLst>
          </a:cu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4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Essential Biodiversity Variables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34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pic>
        <p:nvPicPr>
          <p:cNvPr id="5" name="Picture 4" descr="Screen Shot 2013-05-29 at 8.54.34 A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75" y="0"/>
            <a:ext cx="8732513" cy="636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78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Interoperability Implications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3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Interoperability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0800862"/>
              </p:ext>
            </p:extLst>
          </p:nvPr>
        </p:nvGraphicFramePr>
        <p:xfrm>
          <a:off x="467544" y="1916832"/>
          <a:ext cx="8229600" cy="3840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369368"/>
                <a:gridCol w="311703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Aspect</a:t>
                      </a:r>
                      <a:endParaRPr lang="en-US" dirty="0"/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Standards Status</a:t>
                      </a:r>
                      <a:endParaRPr lang="en-US" dirty="0"/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Deficiencies/ Tasks</a:t>
                      </a:r>
                      <a:endParaRPr lang="en-US" dirty="0"/>
                    </a:p>
                  </a:txBody>
                  <a:tcPr marL="137160" marR="137160" marT="137160" marB="1371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Syntactic</a:t>
                      </a:r>
                      <a:endParaRPr lang="en-US" dirty="0"/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Emphatically</a:t>
                      </a:r>
                      <a:r>
                        <a:rPr lang="en-US" baseline="0" dirty="0" smtClean="0"/>
                        <a:t> Yes</a:t>
                      </a:r>
                      <a:endParaRPr lang="en-US" dirty="0"/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Penetration/</a:t>
                      </a:r>
                      <a:r>
                        <a:rPr lang="en-US" baseline="0" dirty="0" smtClean="0"/>
                        <a:t> Implementations</a:t>
                      </a:r>
                      <a:endParaRPr lang="en-US" dirty="0"/>
                    </a:p>
                  </a:txBody>
                  <a:tcPr marL="137160" marR="137160" marT="137160" marB="1371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Schematic</a:t>
                      </a:r>
                      <a:endParaRPr lang="en-US" dirty="0"/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Penetration/</a:t>
                      </a:r>
                    </a:p>
                    <a:p>
                      <a:r>
                        <a:rPr lang="en-US" dirty="0" smtClean="0"/>
                        <a:t>Translations</a:t>
                      </a:r>
                    </a:p>
                    <a:p>
                      <a:r>
                        <a:rPr lang="en-US" baseline="0" dirty="0" smtClean="0"/>
                        <a:t>Content Standards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 marL="137160" marR="137160" marT="137160" marB="1371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Semantic</a:t>
                      </a:r>
                      <a:endParaRPr lang="en-US" dirty="0"/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Partly Existing</a:t>
                      </a:r>
                      <a:endParaRPr lang="en-US" dirty="0"/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Patchy/</a:t>
                      </a:r>
                    </a:p>
                    <a:p>
                      <a:r>
                        <a:rPr lang="en-US" dirty="0" smtClean="0"/>
                        <a:t>Major Work to be Done</a:t>
                      </a:r>
                    </a:p>
                    <a:p>
                      <a:r>
                        <a:rPr lang="en-US" smtClean="0"/>
                        <a:t>Conceptual</a:t>
                      </a:r>
                      <a:r>
                        <a:rPr lang="en-US" baseline="0" smtClean="0"/>
                        <a:t> Models</a:t>
                      </a:r>
                      <a:endParaRPr lang="en-US" dirty="0"/>
                    </a:p>
                  </a:txBody>
                  <a:tcPr marL="137160" marR="137160" marT="137160" marB="13716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8053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07504" y="188640"/>
            <a:ext cx="3186354" cy="1566174"/>
            <a:chOff x="539552" y="1340768"/>
            <a:chExt cx="4248472" cy="2088232"/>
          </a:xfrm>
        </p:grpSpPr>
        <p:cxnSp>
          <p:nvCxnSpPr>
            <p:cNvPr id="34" name="Straight Connector 33"/>
            <p:cNvCxnSpPr/>
            <p:nvPr/>
          </p:nvCxnSpPr>
          <p:spPr>
            <a:xfrm flipH="1" flipV="1">
              <a:off x="971600" y="1556792"/>
              <a:ext cx="1728192" cy="72008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1043608" y="2348880"/>
              <a:ext cx="1728192" cy="79208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899592" y="2348880"/>
              <a:ext cx="338437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2195736" y="2060848"/>
              <a:ext cx="1008112" cy="576064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Occurrence</a:t>
              </a:r>
              <a:endParaRPr lang="en-GB" sz="9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779912" y="2132856"/>
              <a:ext cx="1008112" cy="50405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Analysable dataset</a:t>
              </a:r>
              <a:endParaRPr lang="en-GB" sz="90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39552" y="2132856"/>
              <a:ext cx="936104" cy="50405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 err="1" smtClean="0"/>
                <a:t>Obser</a:t>
              </a:r>
              <a:r>
                <a:rPr lang="en-GB" sz="900" dirty="0" smtClean="0"/>
                <a:t>-</a:t>
              </a:r>
            </a:p>
            <a:p>
              <a:pPr algn="ctr"/>
              <a:r>
                <a:rPr lang="en-GB" sz="900" dirty="0" err="1" smtClean="0"/>
                <a:t>vation</a:t>
              </a:r>
              <a:endParaRPr lang="en-GB" sz="9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39552" y="1340768"/>
              <a:ext cx="936104" cy="50405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Specimen</a:t>
              </a:r>
              <a:endParaRPr lang="en-GB" sz="900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39552" y="2924944"/>
              <a:ext cx="936104" cy="50405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Taxonomy</a:t>
              </a:r>
              <a:endParaRPr lang="en-GB" sz="900" dirty="0"/>
            </a:p>
          </p:txBody>
        </p:sp>
      </p:grpSp>
      <p:grpSp>
        <p:nvGrpSpPr>
          <p:cNvPr id="55" name="Group 54"/>
          <p:cNvGrpSpPr>
            <a:grpSpLocks noChangeAspect="1"/>
          </p:cNvGrpSpPr>
          <p:nvPr/>
        </p:nvGrpSpPr>
        <p:grpSpPr>
          <a:xfrm>
            <a:off x="1187624" y="1772816"/>
            <a:ext cx="3186354" cy="1566174"/>
            <a:chOff x="2195736" y="3717032"/>
            <a:chExt cx="4248472" cy="2088232"/>
          </a:xfrm>
        </p:grpSpPr>
        <p:cxnSp>
          <p:nvCxnSpPr>
            <p:cNvPr id="45" name="Straight Connector 44"/>
            <p:cNvCxnSpPr/>
            <p:nvPr/>
          </p:nvCxnSpPr>
          <p:spPr>
            <a:xfrm flipH="1" flipV="1">
              <a:off x="2627784" y="3933056"/>
              <a:ext cx="1728192" cy="72008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2699792" y="4725144"/>
              <a:ext cx="1728192" cy="79208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2555776" y="4725144"/>
              <a:ext cx="338437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3851920" y="4437112"/>
              <a:ext cx="1032115" cy="576064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Eco-</a:t>
              </a:r>
              <a:r>
                <a:rPr lang="en-GB" sz="900" dirty="0" err="1" smtClean="0"/>
                <a:t>logiical</a:t>
              </a:r>
              <a:endParaRPr lang="en-GB" sz="9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436096" y="4509120"/>
              <a:ext cx="1008112" cy="50405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Analysable dataset</a:t>
              </a:r>
              <a:endParaRPr lang="en-GB" sz="900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195736" y="4509120"/>
              <a:ext cx="936104" cy="50405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Plot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195736" y="3717032"/>
              <a:ext cx="936104" cy="50405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Individual</a:t>
              </a:r>
              <a:endParaRPr lang="en-GB" sz="9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195736" y="5301208"/>
              <a:ext cx="936104" cy="50405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Measurement</a:t>
              </a:r>
              <a:endParaRPr lang="en-GB" sz="900" dirty="0"/>
            </a:p>
          </p:txBody>
        </p:sp>
      </p:grpSp>
      <p:grpSp>
        <p:nvGrpSpPr>
          <p:cNvPr id="56" name="Group 55"/>
          <p:cNvGrpSpPr>
            <a:grpSpLocks noChangeAspect="1"/>
          </p:cNvGrpSpPr>
          <p:nvPr/>
        </p:nvGrpSpPr>
        <p:grpSpPr>
          <a:xfrm>
            <a:off x="2051720" y="3573016"/>
            <a:ext cx="3186354" cy="1566174"/>
            <a:chOff x="2195736" y="3717032"/>
            <a:chExt cx="4248472" cy="2088232"/>
          </a:xfrm>
          <a:solidFill>
            <a:schemeClr val="accent6">
              <a:lumMod val="75000"/>
            </a:schemeClr>
          </a:solidFill>
        </p:grpSpPr>
        <p:cxnSp>
          <p:nvCxnSpPr>
            <p:cNvPr id="57" name="Straight Connector 56"/>
            <p:cNvCxnSpPr/>
            <p:nvPr/>
          </p:nvCxnSpPr>
          <p:spPr>
            <a:xfrm flipH="1" flipV="1">
              <a:off x="2627784" y="3933056"/>
              <a:ext cx="1728192" cy="72008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2699792" y="4725144"/>
              <a:ext cx="1728192" cy="79208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2555776" y="4725144"/>
              <a:ext cx="338437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3851920" y="4437112"/>
              <a:ext cx="1128125" cy="576064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Geo-spatial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436096" y="4509120"/>
              <a:ext cx="1008112" cy="50405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Analysable dataset</a:t>
              </a:r>
              <a:endParaRPr lang="en-GB" sz="900" dirty="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195736" y="4509120"/>
              <a:ext cx="936104" cy="50405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Scenarios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195736" y="3717032"/>
              <a:ext cx="936104" cy="50405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Remote sensing</a:t>
              </a:r>
              <a:endParaRPr lang="en-GB" sz="900" dirty="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195736" y="5301208"/>
              <a:ext cx="936104" cy="50405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In Situ</a:t>
              </a:r>
              <a:endParaRPr lang="en-GB" sz="900" dirty="0"/>
            </a:p>
          </p:txBody>
        </p:sp>
      </p:grpSp>
      <p:grpSp>
        <p:nvGrpSpPr>
          <p:cNvPr id="96" name="Group 95"/>
          <p:cNvGrpSpPr>
            <a:grpSpLocks noChangeAspect="1"/>
          </p:cNvGrpSpPr>
          <p:nvPr/>
        </p:nvGrpSpPr>
        <p:grpSpPr>
          <a:xfrm>
            <a:off x="3203848" y="5157192"/>
            <a:ext cx="3186354" cy="1566174"/>
            <a:chOff x="539552" y="1340768"/>
            <a:chExt cx="4248472" cy="2088232"/>
          </a:xfrm>
          <a:solidFill>
            <a:srgbClr val="FF3300"/>
          </a:solidFill>
        </p:grpSpPr>
        <p:cxnSp>
          <p:nvCxnSpPr>
            <p:cNvPr id="97" name="Straight Connector 96"/>
            <p:cNvCxnSpPr/>
            <p:nvPr/>
          </p:nvCxnSpPr>
          <p:spPr>
            <a:xfrm flipH="1" flipV="1">
              <a:off x="971600" y="1556792"/>
              <a:ext cx="1728192" cy="72008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1043608" y="2348880"/>
              <a:ext cx="1728192" cy="79208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>
              <a:off x="899592" y="2348880"/>
              <a:ext cx="338437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sp>
          <p:nvSpPr>
            <p:cNvPr id="100" name="Oval 99"/>
            <p:cNvSpPr/>
            <p:nvPr/>
          </p:nvSpPr>
          <p:spPr>
            <a:xfrm>
              <a:off x="2195736" y="2060848"/>
              <a:ext cx="1224136" cy="576064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Eco-System Services</a:t>
              </a:r>
              <a:endParaRPr lang="en-GB" sz="900" dirty="0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3779912" y="2132856"/>
              <a:ext cx="1008112" cy="50405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Analysable dataset</a:t>
              </a:r>
              <a:endParaRPr lang="en-GB" sz="900" dirty="0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39552" y="2132856"/>
              <a:ext cx="936104" cy="50405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Surveys</a:t>
              </a: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39552" y="1340768"/>
              <a:ext cx="936104" cy="50405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Spatial data</a:t>
              </a:r>
              <a:endParaRPr lang="en-GB" sz="900" dirty="0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39552" y="2924944"/>
              <a:ext cx="936104" cy="50405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National</a:t>
              </a:r>
            </a:p>
            <a:p>
              <a:pPr algn="ctr"/>
              <a:r>
                <a:rPr lang="en-GB" sz="900" dirty="0" smtClean="0"/>
                <a:t>Statistics</a:t>
              </a:r>
              <a:endParaRPr lang="en-GB" sz="900" dirty="0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5436096" y="1556792"/>
            <a:ext cx="3578696" cy="2736304"/>
            <a:chOff x="5436096" y="1556792"/>
            <a:chExt cx="3578696" cy="2736304"/>
          </a:xfrm>
        </p:grpSpPr>
        <p:sp>
          <p:nvSpPr>
            <p:cNvPr id="65" name="Rectangle 64"/>
            <p:cNvSpPr/>
            <p:nvPr/>
          </p:nvSpPr>
          <p:spPr>
            <a:xfrm>
              <a:off x="6660232" y="2708920"/>
              <a:ext cx="914400" cy="432048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EBV-1</a:t>
              </a:r>
              <a:endParaRPr lang="en-GB" dirty="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660232" y="3284984"/>
              <a:ext cx="914400" cy="432048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EBV-2</a:t>
              </a:r>
              <a:endParaRPr lang="en-GB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660232" y="3861048"/>
              <a:ext cx="914400" cy="432048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EBV-x</a:t>
              </a:r>
              <a:endParaRPr lang="en-GB" dirty="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8100392" y="2924944"/>
              <a:ext cx="914400" cy="432048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/>
                <a:t>Indicator-1</a:t>
              </a:r>
              <a:endParaRPr lang="en-GB" sz="1200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8100392" y="3501008"/>
              <a:ext cx="914400" cy="432048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/>
                <a:t>Indicator-2</a:t>
              </a:r>
              <a:endParaRPr lang="en-GB" sz="1200" dirty="0"/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>
              <a:off x="7668344" y="2996952"/>
              <a:ext cx="360040" cy="144016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7668344" y="3284984"/>
              <a:ext cx="360040" cy="216024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>
              <a:off x="7668344" y="3645024"/>
              <a:ext cx="360040" cy="72008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flipV="1">
              <a:off x="7668344" y="3861048"/>
              <a:ext cx="360040" cy="216024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5436096" y="1556792"/>
              <a:ext cx="1224136" cy="864096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119" name="Group 118"/>
          <p:cNvGrpSpPr/>
          <p:nvPr/>
        </p:nvGrpSpPr>
        <p:grpSpPr>
          <a:xfrm>
            <a:off x="3491880" y="980728"/>
            <a:ext cx="1728192" cy="1296144"/>
            <a:chOff x="3491880" y="980728"/>
            <a:chExt cx="1728192" cy="1296144"/>
          </a:xfrm>
        </p:grpSpPr>
        <p:cxnSp>
          <p:nvCxnSpPr>
            <p:cNvPr id="75" name="Straight Arrow Connector 74"/>
            <p:cNvCxnSpPr/>
            <p:nvPr/>
          </p:nvCxnSpPr>
          <p:spPr>
            <a:xfrm>
              <a:off x="3491880" y="980728"/>
              <a:ext cx="576064" cy="288032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flipV="1">
              <a:off x="4139952" y="1772816"/>
              <a:ext cx="360040" cy="504056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4" name="Oval 73"/>
            <p:cNvSpPr/>
            <p:nvPr/>
          </p:nvSpPr>
          <p:spPr>
            <a:xfrm>
              <a:off x="4139952" y="1124744"/>
              <a:ext cx="1080120" cy="576064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Processing service-1</a:t>
              </a:r>
              <a:endParaRPr lang="en-GB" sz="900" dirty="0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5292080" y="3645024"/>
            <a:ext cx="1944216" cy="2016224"/>
            <a:chOff x="5292080" y="3645024"/>
            <a:chExt cx="1944216" cy="2016224"/>
          </a:xfrm>
        </p:grpSpPr>
        <p:cxnSp>
          <p:nvCxnSpPr>
            <p:cNvPr id="111" name="Straight Arrow Connector 110"/>
            <p:cNvCxnSpPr/>
            <p:nvPr/>
          </p:nvCxnSpPr>
          <p:spPr>
            <a:xfrm>
              <a:off x="5868144" y="3645024"/>
              <a:ext cx="360040" cy="648072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flipV="1">
              <a:off x="6948264" y="4509120"/>
              <a:ext cx="288032" cy="432048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>
              <a:off x="5292080" y="4581128"/>
              <a:ext cx="432048" cy="144016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122" name="Straight Arrow Connector 121"/>
            <p:cNvCxnSpPr/>
            <p:nvPr/>
          </p:nvCxnSpPr>
          <p:spPr>
            <a:xfrm flipV="1">
              <a:off x="6012160" y="5445224"/>
              <a:ext cx="216024" cy="216024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sp>
          <p:nvSpPr>
            <p:cNvPr id="83" name="Oval 82"/>
            <p:cNvSpPr/>
            <p:nvPr/>
          </p:nvSpPr>
          <p:spPr>
            <a:xfrm>
              <a:off x="5796136" y="4653136"/>
              <a:ext cx="1080120" cy="576064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Processing service-3</a:t>
              </a:r>
              <a:endParaRPr lang="en-GB" sz="900" dirty="0"/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7236296" y="116632"/>
            <a:ext cx="1670720" cy="1368152"/>
            <a:chOff x="7236296" y="116632"/>
            <a:chExt cx="1670720" cy="1368152"/>
          </a:xfrm>
        </p:grpSpPr>
        <p:cxnSp>
          <p:nvCxnSpPr>
            <p:cNvPr id="116" name="Straight Arrow Connector 115"/>
            <p:cNvCxnSpPr/>
            <p:nvPr/>
          </p:nvCxnSpPr>
          <p:spPr>
            <a:xfrm flipH="1">
              <a:off x="8028384" y="1124744"/>
              <a:ext cx="216024" cy="36004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 flipH="1">
              <a:off x="7524328" y="980728"/>
              <a:ext cx="288032" cy="288032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120" name="Straight Arrow Connector 119"/>
            <p:cNvCxnSpPr/>
            <p:nvPr/>
          </p:nvCxnSpPr>
          <p:spPr>
            <a:xfrm flipH="1">
              <a:off x="7236296" y="692696"/>
              <a:ext cx="432048" cy="144016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7884368" y="116632"/>
              <a:ext cx="1022648" cy="738664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sz="1400" dirty="0" smtClean="0"/>
                <a:t>GEOSS &amp;</a:t>
              </a:r>
            </a:p>
            <a:p>
              <a:r>
                <a:rPr lang="en-GB" sz="1400" dirty="0" smtClean="0"/>
                <a:t>GEO BON</a:t>
              </a:r>
            </a:p>
            <a:p>
              <a:r>
                <a:rPr lang="en-GB" sz="1400" dirty="0" smtClean="0"/>
                <a:t>Registries</a:t>
              </a:r>
              <a:endParaRPr lang="en-GB" sz="1400" dirty="0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4427984" y="1916832"/>
            <a:ext cx="2160240" cy="2160240"/>
            <a:chOff x="4427984" y="1916832"/>
            <a:chExt cx="2160240" cy="2160240"/>
          </a:xfrm>
        </p:grpSpPr>
        <p:cxnSp>
          <p:nvCxnSpPr>
            <p:cNvPr id="79" name="Straight Arrow Connector 78"/>
            <p:cNvCxnSpPr/>
            <p:nvPr/>
          </p:nvCxnSpPr>
          <p:spPr>
            <a:xfrm>
              <a:off x="4932040" y="1916832"/>
              <a:ext cx="504056" cy="576064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V="1">
              <a:off x="5004048" y="3429000"/>
              <a:ext cx="432048" cy="648072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6156176" y="3284984"/>
              <a:ext cx="432048" cy="144016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6156176" y="3429000"/>
              <a:ext cx="432048" cy="504056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sp>
          <p:nvSpPr>
            <p:cNvPr id="76" name="Oval 75"/>
            <p:cNvSpPr/>
            <p:nvPr/>
          </p:nvSpPr>
          <p:spPr>
            <a:xfrm>
              <a:off x="4860032" y="2636912"/>
              <a:ext cx="1080120" cy="576064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Processing service-2</a:t>
              </a:r>
              <a:endParaRPr lang="en-GB" sz="900" dirty="0"/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>
              <a:off x="4427984" y="2564904"/>
              <a:ext cx="360040" cy="144016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130" name="Group 129"/>
          <p:cNvGrpSpPr/>
          <p:nvPr/>
        </p:nvGrpSpPr>
        <p:grpSpPr>
          <a:xfrm>
            <a:off x="8109259" y="4077072"/>
            <a:ext cx="639205" cy="2251412"/>
            <a:chOff x="7956376" y="4077072"/>
            <a:chExt cx="639205" cy="2251412"/>
          </a:xfrm>
        </p:grpSpPr>
        <p:sp>
          <p:nvSpPr>
            <p:cNvPr id="124" name="TextBox 123"/>
            <p:cNvSpPr txBox="1"/>
            <p:nvPr/>
          </p:nvSpPr>
          <p:spPr>
            <a:xfrm>
              <a:off x="7956376" y="5805264"/>
              <a:ext cx="639205" cy="52322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sz="1400" dirty="0" smtClean="0"/>
                <a:t>Other </a:t>
              </a:r>
              <a:br>
                <a:rPr lang="en-GB" sz="1400" dirty="0" smtClean="0"/>
              </a:br>
              <a:r>
                <a:rPr lang="en-GB" sz="1400" dirty="0" smtClean="0"/>
                <a:t>inputs</a:t>
              </a:r>
              <a:endParaRPr lang="en-GB" sz="1400" dirty="0"/>
            </a:p>
          </p:txBody>
        </p:sp>
        <p:cxnSp>
          <p:nvCxnSpPr>
            <p:cNvPr id="126" name="Straight Arrow Connector 125"/>
            <p:cNvCxnSpPr/>
            <p:nvPr/>
          </p:nvCxnSpPr>
          <p:spPr>
            <a:xfrm flipV="1">
              <a:off x="8316416" y="4077072"/>
              <a:ext cx="144016" cy="1584176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</p:grpSp>
      <p:sp>
        <p:nvSpPr>
          <p:cNvPr id="131" name="TextBox 130"/>
          <p:cNvSpPr txBox="1"/>
          <p:nvPr/>
        </p:nvSpPr>
        <p:spPr>
          <a:xfrm>
            <a:off x="3059832" y="0"/>
            <a:ext cx="3396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Streamlined data flow, end-to-end</a:t>
            </a:r>
            <a:endParaRPr lang="en-GB" dirty="0"/>
          </a:p>
        </p:txBody>
      </p:sp>
      <p:sp>
        <p:nvSpPr>
          <p:cNvPr id="2" name="Freeform 1"/>
          <p:cNvSpPr/>
          <p:nvPr/>
        </p:nvSpPr>
        <p:spPr>
          <a:xfrm>
            <a:off x="3499556" y="719667"/>
            <a:ext cx="5376333" cy="5136444"/>
          </a:xfrm>
          <a:custGeom>
            <a:avLst/>
            <a:gdLst>
              <a:gd name="connsiteX0" fmla="*/ 3471333 w 5376333"/>
              <a:gd name="connsiteY0" fmla="*/ 381000 h 5136444"/>
              <a:gd name="connsiteX1" fmla="*/ 2624666 w 5376333"/>
              <a:gd name="connsiteY1" fmla="*/ 0 h 5136444"/>
              <a:gd name="connsiteX2" fmla="*/ 1298222 w 5376333"/>
              <a:gd name="connsiteY2" fmla="*/ 169333 h 5136444"/>
              <a:gd name="connsiteX3" fmla="*/ 508000 w 5376333"/>
              <a:gd name="connsiteY3" fmla="*/ 155222 h 5136444"/>
              <a:gd name="connsiteX4" fmla="*/ 0 w 5376333"/>
              <a:gd name="connsiteY4" fmla="*/ 663222 h 5136444"/>
              <a:gd name="connsiteX5" fmla="*/ 282222 w 5376333"/>
              <a:gd name="connsiteY5" fmla="*/ 1086555 h 5136444"/>
              <a:gd name="connsiteX6" fmla="*/ 522111 w 5376333"/>
              <a:gd name="connsiteY6" fmla="*/ 1481666 h 5136444"/>
              <a:gd name="connsiteX7" fmla="*/ 1001888 w 5376333"/>
              <a:gd name="connsiteY7" fmla="*/ 1524000 h 5136444"/>
              <a:gd name="connsiteX8" fmla="*/ 1044222 w 5376333"/>
              <a:gd name="connsiteY8" fmla="*/ 2102555 h 5136444"/>
              <a:gd name="connsiteX9" fmla="*/ 1284111 w 5376333"/>
              <a:gd name="connsiteY9" fmla="*/ 3090333 h 5136444"/>
              <a:gd name="connsiteX10" fmla="*/ 1721555 w 5376333"/>
              <a:gd name="connsiteY10" fmla="*/ 3372555 h 5136444"/>
              <a:gd name="connsiteX11" fmla="*/ 1919111 w 5376333"/>
              <a:gd name="connsiteY11" fmla="*/ 3697111 h 5136444"/>
              <a:gd name="connsiteX12" fmla="*/ 1848555 w 5376333"/>
              <a:gd name="connsiteY12" fmla="*/ 4106333 h 5136444"/>
              <a:gd name="connsiteX13" fmla="*/ 2003777 w 5376333"/>
              <a:gd name="connsiteY13" fmla="*/ 4614333 h 5136444"/>
              <a:gd name="connsiteX14" fmla="*/ 2638777 w 5376333"/>
              <a:gd name="connsiteY14" fmla="*/ 4967111 h 5136444"/>
              <a:gd name="connsiteX15" fmla="*/ 4233333 w 5376333"/>
              <a:gd name="connsiteY15" fmla="*/ 5136444 h 5136444"/>
              <a:gd name="connsiteX16" fmla="*/ 5334000 w 5376333"/>
              <a:gd name="connsiteY16" fmla="*/ 4713111 h 5136444"/>
              <a:gd name="connsiteX17" fmla="*/ 5376333 w 5376333"/>
              <a:gd name="connsiteY17" fmla="*/ 3640666 h 5136444"/>
              <a:gd name="connsiteX18" fmla="*/ 4586111 w 5376333"/>
              <a:gd name="connsiteY18" fmla="*/ 3443111 h 5136444"/>
              <a:gd name="connsiteX19" fmla="*/ 4275666 w 5376333"/>
              <a:gd name="connsiteY19" fmla="*/ 3090333 h 5136444"/>
              <a:gd name="connsiteX20" fmla="*/ 4318000 w 5376333"/>
              <a:gd name="connsiteY20" fmla="*/ 2060222 h 5136444"/>
              <a:gd name="connsiteX21" fmla="*/ 4233333 w 5376333"/>
              <a:gd name="connsiteY21" fmla="*/ 1058333 h 5136444"/>
              <a:gd name="connsiteX22" fmla="*/ 3894666 w 5376333"/>
              <a:gd name="connsiteY22" fmla="*/ 719666 h 5136444"/>
              <a:gd name="connsiteX23" fmla="*/ 3471333 w 5376333"/>
              <a:gd name="connsiteY23" fmla="*/ 381000 h 513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76333" h="5136444">
                <a:moveTo>
                  <a:pt x="3471333" y="381000"/>
                </a:moveTo>
                <a:lnTo>
                  <a:pt x="2624666" y="0"/>
                </a:lnTo>
                <a:lnTo>
                  <a:pt x="1298222" y="169333"/>
                </a:lnTo>
                <a:lnTo>
                  <a:pt x="508000" y="155222"/>
                </a:lnTo>
                <a:lnTo>
                  <a:pt x="0" y="663222"/>
                </a:lnTo>
                <a:lnTo>
                  <a:pt x="282222" y="1086555"/>
                </a:lnTo>
                <a:lnTo>
                  <a:pt x="522111" y="1481666"/>
                </a:lnTo>
                <a:lnTo>
                  <a:pt x="1001888" y="1524000"/>
                </a:lnTo>
                <a:lnTo>
                  <a:pt x="1044222" y="2102555"/>
                </a:lnTo>
                <a:lnTo>
                  <a:pt x="1284111" y="3090333"/>
                </a:lnTo>
                <a:lnTo>
                  <a:pt x="1721555" y="3372555"/>
                </a:lnTo>
                <a:lnTo>
                  <a:pt x="1919111" y="3697111"/>
                </a:lnTo>
                <a:lnTo>
                  <a:pt x="1848555" y="4106333"/>
                </a:lnTo>
                <a:lnTo>
                  <a:pt x="2003777" y="4614333"/>
                </a:lnTo>
                <a:lnTo>
                  <a:pt x="2638777" y="4967111"/>
                </a:lnTo>
                <a:lnTo>
                  <a:pt x="4233333" y="5136444"/>
                </a:lnTo>
                <a:lnTo>
                  <a:pt x="5334000" y="4713111"/>
                </a:lnTo>
                <a:lnTo>
                  <a:pt x="5376333" y="3640666"/>
                </a:lnTo>
                <a:lnTo>
                  <a:pt x="4586111" y="3443111"/>
                </a:lnTo>
                <a:lnTo>
                  <a:pt x="4275666" y="3090333"/>
                </a:lnTo>
                <a:lnTo>
                  <a:pt x="4318000" y="2060222"/>
                </a:lnTo>
                <a:lnTo>
                  <a:pt x="4233333" y="1058333"/>
                </a:lnTo>
                <a:lnTo>
                  <a:pt x="3894666" y="719666"/>
                </a:lnTo>
                <a:lnTo>
                  <a:pt x="3471333" y="381000"/>
                </a:lnTo>
                <a:close/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3419872" y="1124744"/>
            <a:ext cx="288032" cy="28803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Arrow Connector 85"/>
          <p:cNvCxnSpPr/>
          <p:nvPr/>
        </p:nvCxnSpPr>
        <p:spPr>
          <a:xfrm>
            <a:off x="3635896" y="1340768"/>
            <a:ext cx="1368152" cy="12241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sp>
        <p:nvSpPr>
          <p:cNvPr id="90" name="Oval 89"/>
          <p:cNvSpPr/>
          <p:nvPr/>
        </p:nvSpPr>
        <p:spPr>
          <a:xfrm>
            <a:off x="4067944" y="1988840"/>
            <a:ext cx="288032" cy="28803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5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GEO BON?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New </a:t>
            </a:r>
            <a:r>
              <a:rPr lang="en-US" dirty="0"/>
              <a:t>technologies are dramatically improving the collection and analysis of biodiversity information. These </a:t>
            </a:r>
            <a:r>
              <a:rPr lang="en-US" dirty="0" smtClean="0"/>
              <a:t>monitoring </a:t>
            </a:r>
            <a:r>
              <a:rPr lang="en-US" dirty="0"/>
              <a:t>systems, which consist of satellite, air, land and ocean-based instruments, are being interlinked through the Group on Earth Observations (GEO) to form a Global Earth Observation System of Systems (GEOSS).</a:t>
            </a:r>
          </a:p>
          <a:p>
            <a:endParaRPr lang="en-US" dirty="0"/>
          </a:p>
          <a:p>
            <a:r>
              <a:rPr lang="en-US" dirty="0"/>
              <a:t>The biodiversity arm of this expanding “system of systems”, called the Biodiversity Observation Network, or GEO BON, will represent the first step towards achieving a more complete understanding of the status and trends in the world’s living resources. It was launched in February 2008.</a:t>
            </a:r>
          </a:p>
        </p:txBody>
      </p:sp>
    </p:spTree>
    <p:extLst>
      <p:ext uri="{BB962C8B-B14F-4D97-AF65-F5344CB8AC3E}">
        <p14:creationId xmlns:p14="http://schemas.microsoft.com/office/powerpoint/2010/main" val="3439933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EBV Details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4887257"/>
              </p:ext>
            </p:extLst>
          </p:nvPr>
        </p:nvGraphicFramePr>
        <p:xfrm>
          <a:off x="457200" y="1600200"/>
          <a:ext cx="8229600" cy="4950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EBV Class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EBV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Genetic Composition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Allelic Diversity for Selected Species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Breed and Variety Diversity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Species Populations and Ranges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Abundances for a selected set of species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Distributions for a representative set of species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Species traits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Phenology of selected functional groups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Body Mass for Selected Species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Community Composition and Interaction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Overall taxonomic diversity for selected locations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Species interactions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Ecosystem Extent and Structure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Ecosystem extent and fragmentation for a range of ecosystems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Ecosystem structure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Ecosystem function and processes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Net primary productivity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Nutrient retention</a:t>
                      </a:r>
                    </a:p>
                  </a:txBody>
                  <a:tcPr marL="12700" marR="12700" marT="1270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397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Data Families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Spatial Coverage</a:t>
            </a:r>
          </a:p>
          <a:p>
            <a:pPr lvl="1"/>
            <a:r>
              <a:rPr lang="en-US" dirty="0" smtClean="0"/>
              <a:t>XYZ</a:t>
            </a:r>
          </a:p>
          <a:p>
            <a:r>
              <a:rPr lang="en-US" dirty="0" smtClean="0"/>
              <a:t>Temporal Coverage</a:t>
            </a:r>
          </a:p>
          <a:p>
            <a:r>
              <a:rPr lang="en-US" dirty="0" smtClean="0"/>
              <a:t>Semantic/ Ontological Coverage</a:t>
            </a:r>
          </a:p>
          <a:p>
            <a:pPr lvl="1"/>
            <a:r>
              <a:rPr lang="en-US" dirty="0" smtClean="0"/>
              <a:t>P: Phenomenon </a:t>
            </a:r>
          </a:p>
          <a:p>
            <a:pPr lvl="2"/>
            <a:r>
              <a:rPr lang="en-US" dirty="0" smtClean="0"/>
              <a:t>mostly physical or aggregate biological</a:t>
            </a:r>
          </a:p>
          <a:p>
            <a:pPr lvl="1"/>
            <a:r>
              <a:rPr lang="en-US" dirty="0" err="1" smtClean="0"/>
              <a:t>Tx</a:t>
            </a:r>
            <a:r>
              <a:rPr lang="en-US" dirty="0" smtClean="0"/>
              <a:t>: Species (with some extensions)</a:t>
            </a:r>
          </a:p>
          <a:p>
            <a:pPr lvl="1"/>
            <a:r>
              <a:rPr lang="en-US" dirty="0" smtClean="0"/>
              <a:t>Al: Allele/ Genome/ Phylogenetic</a:t>
            </a:r>
          </a:p>
          <a:p>
            <a:pPr lvl="1"/>
            <a:endParaRPr lang="en-US" dirty="0"/>
          </a:p>
          <a:p>
            <a:r>
              <a:rPr lang="en-US" dirty="0" smtClean="0"/>
              <a:t>Each unique combination of these, supported by a vocabulary/ ontology is a generic data family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02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12776"/>
            <a:ext cx="9144000" cy="5445224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 smtClean="0"/>
              <a:t>Some Generic Data Standards and Interoperability Requirements</a:t>
            </a:r>
            <a:endParaRPr lang="en-ZA" dirty="0"/>
          </a:p>
        </p:txBody>
      </p:sp>
      <p:sp>
        <p:nvSpPr>
          <p:cNvPr id="4" name="Rectangle 3"/>
          <p:cNvSpPr/>
          <p:nvPr/>
        </p:nvSpPr>
        <p:spPr>
          <a:xfrm>
            <a:off x="1979712" y="2150858"/>
            <a:ext cx="1512168" cy="396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>
                <a:solidFill>
                  <a:srgbClr val="000000"/>
                </a:solidFill>
              </a:rPr>
              <a:t>XYZ, t, P</a:t>
            </a:r>
            <a:endParaRPr lang="en-ZA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79712" y="2888940"/>
            <a:ext cx="1512168" cy="396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>
                <a:solidFill>
                  <a:srgbClr val="000000"/>
                </a:solidFill>
              </a:rPr>
              <a:t>XY,</a:t>
            </a:r>
            <a:r>
              <a:rPr lang="en-ZA" dirty="0" smtClean="0">
                <a:solidFill>
                  <a:srgbClr val="D9D9D9"/>
                </a:solidFill>
              </a:rPr>
              <a:t> t</a:t>
            </a:r>
            <a:r>
              <a:rPr lang="en-ZA" dirty="0" smtClean="0">
                <a:solidFill>
                  <a:srgbClr val="000000"/>
                </a:solidFill>
              </a:rPr>
              <a:t>,</a:t>
            </a:r>
            <a:r>
              <a:rPr lang="en-ZA" dirty="0" smtClean="0"/>
              <a:t> </a:t>
            </a:r>
            <a:r>
              <a:rPr lang="en-ZA" dirty="0" smtClean="0">
                <a:solidFill>
                  <a:srgbClr val="000000"/>
                </a:solidFill>
              </a:rPr>
              <a:t>P</a:t>
            </a:r>
            <a:endParaRPr lang="en-ZA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79712" y="3609020"/>
            <a:ext cx="1512168" cy="396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>
                <a:solidFill>
                  <a:schemeClr val="bg1">
                    <a:lumMod val="85000"/>
                  </a:schemeClr>
                </a:solidFill>
              </a:rPr>
              <a:t>XYZ</a:t>
            </a:r>
            <a:r>
              <a:rPr lang="en-ZA" dirty="0" smtClean="0">
                <a:solidFill>
                  <a:srgbClr val="000000"/>
                </a:solidFill>
              </a:rPr>
              <a:t>,</a:t>
            </a:r>
            <a:r>
              <a:rPr lang="en-ZA" dirty="0" smtClean="0"/>
              <a:t> </a:t>
            </a:r>
            <a:r>
              <a:rPr lang="en-ZA" b="1" dirty="0">
                <a:solidFill>
                  <a:srgbClr val="000000"/>
                </a:solidFill>
              </a:rPr>
              <a:t>t</a:t>
            </a:r>
            <a:r>
              <a:rPr lang="en-ZA" dirty="0" smtClean="0">
                <a:solidFill>
                  <a:srgbClr val="000000"/>
                </a:solidFill>
              </a:rPr>
              <a:t>, P/ B</a:t>
            </a:r>
            <a:endParaRPr lang="en-ZA" dirty="0">
              <a:solidFill>
                <a:srgbClr val="000000"/>
              </a:solidFill>
            </a:endParaRPr>
          </a:p>
        </p:txBody>
      </p:sp>
      <p:sp>
        <p:nvSpPr>
          <p:cNvPr id="10" name="Can 9"/>
          <p:cNvSpPr/>
          <p:nvPr/>
        </p:nvSpPr>
        <p:spPr>
          <a:xfrm>
            <a:off x="4427984" y="2060848"/>
            <a:ext cx="1440160" cy="576064"/>
          </a:xfrm>
          <a:prstGeom prst="ca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NetCDF</a:t>
            </a:r>
            <a:endParaRPr lang="en-ZA" dirty="0"/>
          </a:p>
        </p:txBody>
      </p:sp>
      <p:sp>
        <p:nvSpPr>
          <p:cNvPr id="11" name="Can 10"/>
          <p:cNvSpPr/>
          <p:nvPr/>
        </p:nvSpPr>
        <p:spPr>
          <a:xfrm>
            <a:off x="4427984" y="2780928"/>
            <a:ext cx="1440160" cy="576064"/>
          </a:xfrm>
          <a:prstGeom prst="ca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S-DB</a:t>
            </a:r>
            <a:endParaRPr lang="en-ZA" dirty="0"/>
          </a:p>
        </p:txBody>
      </p:sp>
      <p:sp>
        <p:nvSpPr>
          <p:cNvPr id="12" name="Can 11"/>
          <p:cNvSpPr/>
          <p:nvPr/>
        </p:nvSpPr>
        <p:spPr>
          <a:xfrm>
            <a:off x="4427984" y="3519010"/>
            <a:ext cx="1440160" cy="576064"/>
          </a:xfrm>
          <a:prstGeom prst="ca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O&amp;M</a:t>
            </a:r>
            <a:endParaRPr lang="en-ZA" dirty="0"/>
          </a:p>
        </p:txBody>
      </p:sp>
      <p:sp>
        <p:nvSpPr>
          <p:cNvPr id="13" name="Can 12"/>
          <p:cNvSpPr/>
          <p:nvPr/>
        </p:nvSpPr>
        <p:spPr>
          <a:xfrm>
            <a:off x="4427984" y="4239090"/>
            <a:ext cx="1440160" cy="576064"/>
          </a:xfrm>
          <a:prstGeom prst="ca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MetaCat</a:t>
            </a:r>
            <a:endParaRPr lang="en-ZA" dirty="0"/>
          </a:p>
        </p:txBody>
      </p:sp>
      <p:sp>
        <p:nvSpPr>
          <p:cNvPr id="18" name="Rectangle 17"/>
          <p:cNvSpPr/>
          <p:nvPr/>
        </p:nvSpPr>
        <p:spPr>
          <a:xfrm>
            <a:off x="6948264" y="2150858"/>
            <a:ext cx="1512168" cy="396044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NetCDF </a:t>
            </a:r>
            <a:endParaRPr lang="en-ZA" dirty="0"/>
          </a:p>
        </p:txBody>
      </p:sp>
      <p:sp>
        <p:nvSpPr>
          <p:cNvPr id="19" name="Rectangle 18"/>
          <p:cNvSpPr/>
          <p:nvPr/>
        </p:nvSpPr>
        <p:spPr>
          <a:xfrm>
            <a:off x="6948264" y="2888940"/>
            <a:ext cx="1512168" cy="3960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err="1" smtClean="0"/>
              <a:t>WxS</a:t>
            </a:r>
            <a:endParaRPr lang="en-ZA" dirty="0"/>
          </a:p>
        </p:txBody>
      </p:sp>
      <p:sp>
        <p:nvSpPr>
          <p:cNvPr id="20" name="Rectangle 19"/>
          <p:cNvSpPr/>
          <p:nvPr/>
        </p:nvSpPr>
        <p:spPr>
          <a:xfrm>
            <a:off x="6948264" y="3609020"/>
            <a:ext cx="1512168" cy="3960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SOS</a:t>
            </a:r>
            <a:endParaRPr lang="en-ZA" dirty="0"/>
          </a:p>
        </p:txBody>
      </p:sp>
      <p:sp>
        <p:nvSpPr>
          <p:cNvPr id="22" name="Rectangle 21"/>
          <p:cNvSpPr/>
          <p:nvPr/>
        </p:nvSpPr>
        <p:spPr>
          <a:xfrm>
            <a:off x="6948264" y="4329100"/>
            <a:ext cx="1512168" cy="3960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CSV</a:t>
            </a:r>
            <a:endParaRPr lang="en-ZA" dirty="0"/>
          </a:p>
        </p:txBody>
      </p:sp>
      <p:cxnSp>
        <p:nvCxnSpPr>
          <p:cNvPr id="24" name="Curved Connector 23"/>
          <p:cNvCxnSpPr>
            <a:stCxn id="10" idx="4"/>
            <a:endCxn id="18" idx="1"/>
          </p:cNvCxnSpPr>
          <p:nvPr/>
        </p:nvCxnSpPr>
        <p:spPr>
          <a:xfrm>
            <a:off x="5868144" y="2348880"/>
            <a:ext cx="1080120" cy="1270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Curved Connector 31"/>
          <p:cNvCxnSpPr>
            <a:stCxn id="4" idx="3"/>
            <a:endCxn id="10" idx="2"/>
          </p:cNvCxnSpPr>
          <p:nvPr/>
        </p:nvCxnSpPr>
        <p:spPr>
          <a:xfrm>
            <a:off x="3491880" y="2348880"/>
            <a:ext cx="936104" cy="1270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5" idx="3"/>
            <a:endCxn id="11" idx="2"/>
          </p:cNvCxnSpPr>
          <p:nvPr/>
        </p:nvCxnSpPr>
        <p:spPr>
          <a:xfrm flipV="1">
            <a:off x="3491880" y="3068960"/>
            <a:ext cx="936104" cy="18002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Curved Connector 35"/>
          <p:cNvCxnSpPr>
            <a:stCxn id="7" idx="3"/>
            <a:endCxn id="12" idx="2"/>
          </p:cNvCxnSpPr>
          <p:nvPr/>
        </p:nvCxnSpPr>
        <p:spPr>
          <a:xfrm>
            <a:off x="3491880" y="3807042"/>
            <a:ext cx="936104" cy="1270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7" idx="3"/>
            <a:endCxn id="13" idx="2"/>
          </p:cNvCxnSpPr>
          <p:nvPr/>
        </p:nvCxnSpPr>
        <p:spPr>
          <a:xfrm>
            <a:off x="3491880" y="3807042"/>
            <a:ext cx="936104" cy="72008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Curved Connector 39"/>
          <p:cNvCxnSpPr>
            <a:stCxn id="10" idx="4"/>
            <a:endCxn id="19" idx="1"/>
          </p:cNvCxnSpPr>
          <p:nvPr/>
        </p:nvCxnSpPr>
        <p:spPr>
          <a:xfrm>
            <a:off x="5868144" y="2348880"/>
            <a:ext cx="1080120" cy="738082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11" idx="4"/>
            <a:endCxn id="19" idx="1"/>
          </p:cNvCxnSpPr>
          <p:nvPr/>
        </p:nvCxnSpPr>
        <p:spPr>
          <a:xfrm>
            <a:off x="5868144" y="3068960"/>
            <a:ext cx="1080120" cy="18002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Curved Connector 43"/>
          <p:cNvCxnSpPr>
            <a:stCxn id="11" idx="4"/>
            <a:endCxn id="20" idx="1"/>
          </p:cNvCxnSpPr>
          <p:nvPr/>
        </p:nvCxnSpPr>
        <p:spPr>
          <a:xfrm>
            <a:off x="5868144" y="3068960"/>
            <a:ext cx="1080120" cy="738082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6" name="Curved Connector 45"/>
          <p:cNvCxnSpPr>
            <a:stCxn id="12" idx="4"/>
            <a:endCxn id="20" idx="1"/>
          </p:cNvCxnSpPr>
          <p:nvPr/>
        </p:nvCxnSpPr>
        <p:spPr>
          <a:xfrm>
            <a:off x="5868144" y="3807042"/>
            <a:ext cx="1080120" cy="1270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8" name="Curved Connector 47"/>
          <p:cNvCxnSpPr>
            <a:stCxn id="12" idx="4"/>
            <a:endCxn id="22" idx="1"/>
          </p:cNvCxnSpPr>
          <p:nvPr/>
        </p:nvCxnSpPr>
        <p:spPr>
          <a:xfrm>
            <a:off x="5868144" y="3807042"/>
            <a:ext cx="1080120" cy="72008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Curved Connector 49"/>
          <p:cNvCxnSpPr>
            <a:stCxn id="13" idx="4"/>
            <a:endCxn id="22" idx="1"/>
          </p:cNvCxnSpPr>
          <p:nvPr/>
        </p:nvCxnSpPr>
        <p:spPr>
          <a:xfrm>
            <a:off x="5868144" y="4527122"/>
            <a:ext cx="1080120" cy="1270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1985481" y="4311098"/>
            <a:ext cx="1512168" cy="396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>
                <a:solidFill>
                  <a:srgbClr val="000000"/>
                </a:solidFill>
              </a:rPr>
              <a:t>XYZ, t, P/ B</a:t>
            </a:r>
            <a:r>
              <a:rPr lang="en-ZA" dirty="0" smtClean="0"/>
              <a:t> </a:t>
            </a:r>
            <a:endParaRPr lang="en-ZA" dirty="0"/>
          </a:p>
        </p:txBody>
      </p:sp>
      <p:cxnSp>
        <p:nvCxnSpPr>
          <p:cNvPr id="59" name="Curved Connector 58"/>
          <p:cNvCxnSpPr>
            <a:stCxn id="57" idx="3"/>
            <a:endCxn id="13" idx="2"/>
          </p:cNvCxnSpPr>
          <p:nvPr/>
        </p:nvCxnSpPr>
        <p:spPr>
          <a:xfrm>
            <a:off x="3497649" y="4509120"/>
            <a:ext cx="930335" cy="18002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69665" y="2207691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ZA" sz="1400" dirty="0" smtClean="0"/>
              <a:t>Multi-dimensional</a:t>
            </a:r>
            <a:endParaRPr lang="en-ZA" sz="1400" dirty="0"/>
          </a:p>
        </p:txBody>
      </p:sp>
      <p:sp>
        <p:nvSpPr>
          <p:cNvPr id="64" name="TextBox 63"/>
          <p:cNvSpPr txBox="1"/>
          <p:nvPr/>
        </p:nvSpPr>
        <p:spPr>
          <a:xfrm>
            <a:off x="324969" y="2915071"/>
            <a:ext cx="150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ZA" sz="1400" dirty="0" smtClean="0"/>
              <a:t>Traditional Spatial</a:t>
            </a:r>
            <a:endParaRPr lang="en-ZA" sz="1400" dirty="0"/>
          </a:p>
        </p:txBody>
      </p:sp>
      <p:sp>
        <p:nvSpPr>
          <p:cNvPr id="65" name="TextBox 64"/>
          <p:cNvSpPr txBox="1"/>
          <p:nvPr/>
        </p:nvSpPr>
        <p:spPr>
          <a:xfrm>
            <a:off x="1143302" y="3625279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ZA" sz="1400" dirty="0" smtClean="0"/>
              <a:t>Signals</a:t>
            </a:r>
            <a:endParaRPr lang="en-ZA" sz="1400" dirty="0"/>
          </a:p>
        </p:txBody>
      </p:sp>
      <p:sp>
        <p:nvSpPr>
          <p:cNvPr id="66" name="TextBox 65"/>
          <p:cNvSpPr txBox="1"/>
          <p:nvPr/>
        </p:nvSpPr>
        <p:spPr>
          <a:xfrm>
            <a:off x="870591" y="4364232"/>
            <a:ext cx="957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ZA" sz="1400" dirty="0" smtClean="0"/>
              <a:t>Ecosystem</a:t>
            </a:r>
            <a:endParaRPr lang="en-ZA" sz="1400" dirty="0"/>
          </a:p>
        </p:txBody>
      </p:sp>
      <p:sp>
        <p:nvSpPr>
          <p:cNvPr id="45" name="Can 44"/>
          <p:cNvSpPr/>
          <p:nvPr/>
        </p:nvSpPr>
        <p:spPr>
          <a:xfrm>
            <a:off x="4427984" y="5013176"/>
            <a:ext cx="1440160" cy="576064"/>
          </a:xfrm>
          <a:prstGeom prst="ca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GBIF Index</a:t>
            </a:r>
            <a:endParaRPr lang="en-ZA" dirty="0"/>
          </a:p>
        </p:txBody>
      </p:sp>
      <p:sp>
        <p:nvSpPr>
          <p:cNvPr id="47" name="Rectangle 46"/>
          <p:cNvSpPr/>
          <p:nvPr/>
        </p:nvSpPr>
        <p:spPr>
          <a:xfrm>
            <a:off x="6948264" y="5103186"/>
            <a:ext cx="1512168" cy="3960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DwC</a:t>
            </a:r>
            <a:endParaRPr lang="en-ZA" dirty="0"/>
          </a:p>
        </p:txBody>
      </p:sp>
      <p:cxnSp>
        <p:nvCxnSpPr>
          <p:cNvPr id="49" name="Curved Connector 48"/>
          <p:cNvCxnSpPr>
            <a:stCxn id="45" idx="4"/>
            <a:endCxn id="47" idx="1"/>
          </p:cNvCxnSpPr>
          <p:nvPr/>
        </p:nvCxnSpPr>
        <p:spPr>
          <a:xfrm>
            <a:off x="5868144" y="5301208"/>
            <a:ext cx="1080120" cy="1270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1985481" y="5085184"/>
            <a:ext cx="1512168" cy="396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>
                <a:solidFill>
                  <a:srgbClr val="000000"/>
                </a:solidFill>
              </a:rPr>
              <a:t>XYZ, T, Tx</a:t>
            </a:r>
            <a:r>
              <a:rPr lang="en-ZA" dirty="0" smtClean="0"/>
              <a:t>  </a:t>
            </a:r>
            <a:endParaRPr lang="en-ZA" dirty="0"/>
          </a:p>
        </p:txBody>
      </p:sp>
      <p:cxnSp>
        <p:nvCxnSpPr>
          <p:cNvPr id="53" name="Curved Connector 52"/>
          <p:cNvCxnSpPr>
            <a:stCxn id="51" idx="3"/>
            <a:endCxn id="45" idx="2"/>
          </p:cNvCxnSpPr>
          <p:nvPr/>
        </p:nvCxnSpPr>
        <p:spPr>
          <a:xfrm>
            <a:off x="3497649" y="5283206"/>
            <a:ext cx="930335" cy="18002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804317" y="5157192"/>
            <a:ext cx="1023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ZA" sz="1400" dirty="0" smtClean="0"/>
              <a:t>Occurrence</a:t>
            </a:r>
            <a:endParaRPr lang="en-ZA" sz="1400" dirty="0"/>
          </a:p>
        </p:txBody>
      </p:sp>
      <p:cxnSp>
        <p:nvCxnSpPr>
          <p:cNvPr id="58" name="Curved Connector 57"/>
          <p:cNvCxnSpPr>
            <a:stCxn id="45" idx="4"/>
            <a:endCxn id="22" idx="1"/>
          </p:cNvCxnSpPr>
          <p:nvPr/>
        </p:nvCxnSpPr>
        <p:spPr>
          <a:xfrm flipV="1">
            <a:off x="5868144" y="4527122"/>
            <a:ext cx="1080120" cy="774086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0" name="Curved Connector 59"/>
          <p:cNvCxnSpPr>
            <a:stCxn id="45" idx="4"/>
            <a:endCxn id="19" idx="1"/>
          </p:cNvCxnSpPr>
          <p:nvPr/>
        </p:nvCxnSpPr>
        <p:spPr>
          <a:xfrm flipV="1">
            <a:off x="5868144" y="3086962"/>
            <a:ext cx="1080120" cy="2214246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8" name="Can 67"/>
          <p:cNvSpPr/>
          <p:nvPr/>
        </p:nvSpPr>
        <p:spPr>
          <a:xfrm>
            <a:off x="4427984" y="5715254"/>
            <a:ext cx="1440160" cy="576064"/>
          </a:xfrm>
          <a:prstGeom prst="ca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GenBank</a:t>
            </a:r>
            <a:endParaRPr lang="en-ZA" dirty="0"/>
          </a:p>
        </p:txBody>
      </p:sp>
      <p:sp>
        <p:nvSpPr>
          <p:cNvPr id="69" name="Rectangle 68"/>
          <p:cNvSpPr/>
          <p:nvPr/>
        </p:nvSpPr>
        <p:spPr>
          <a:xfrm>
            <a:off x="6948264" y="5805264"/>
            <a:ext cx="1512168" cy="3960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FTP/ ASN.1</a:t>
            </a:r>
            <a:endParaRPr lang="en-ZA" dirty="0"/>
          </a:p>
        </p:txBody>
      </p:sp>
      <p:cxnSp>
        <p:nvCxnSpPr>
          <p:cNvPr id="70" name="Curved Connector 69"/>
          <p:cNvCxnSpPr>
            <a:stCxn id="68" idx="4"/>
            <a:endCxn id="69" idx="1"/>
          </p:cNvCxnSpPr>
          <p:nvPr/>
        </p:nvCxnSpPr>
        <p:spPr>
          <a:xfrm>
            <a:off x="5868144" y="6003286"/>
            <a:ext cx="1080120" cy="1270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1985481" y="5787262"/>
            <a:ext cx="1512168" cy="396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>
                <a:solidFill>
                  <a:srgbClr val="000000"/>
                </a:solidFill>
              </a:rPr>
              <a:t>XYZ, T, Al</a:t>
            </a:r>
            <a:r>
              <a:rPr lang="en-ZA" dirty="0" smtClean="0"/>
              <a:t>  </a:t>
            </a:r>
            <a:endParaRPr lang="en-ZA" dirty="0"/>
          </a:p>
        </p:txBody>
      </p:sp>
      <p:cxnSp>
        <p:nvCxnSpPr>
          <p:cNvPr id="72" name="Curved Connector 71"/>
          <p:cNvCxnSpPr>
            <a:stCxn id="71" idx="3"/>
            <a:endCxn id="68" idx="2"/>
          </p:cNvCxnSpPr>
          <p:nvPr/>
        </p:nvCxnSpPr>
        <p:spPr>
          <a:xfrm>
            <a:off x="3497649" y="5985284"/>
            <a:ext cx="930335" cy="18002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1015062" y="5859270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ZA" sz="1400" dirty="0" smtClean="0"/>
              <a:t>Genome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48374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12776"/>
            <a:ext cx="9144000" cy="5445224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 smtClean="0"/>
              <a:t>Some Generic Data Standards and Interoperability Requirements</a:t>
            </a:r>
            <a:endParaRPr lang="en-ZA" dirty="0"/>
          </a:p>
        </p:txBody>
      </p:sp>
      <p:sp>
        <p:nvSpPr>
          <p:cNvPr id="4" name="Rectangle 3"/>
          <p:cNvSpPr/>
          <p:nvPr/>
        </p:nvSpPr>
        <p:spPr>
          <a:xfrm>
            <a:off x="1979712" y="2150858"/>
            <a:ext cx="1512168" cy="396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>
                <a:solidFill>
                  <a:srgbClr val="000000"/>
                </a:solidFill>
              </a:rPr>
              <a:t>XYZ, t, P</a:t>
            </a:r>
            <a:endParaRPr lang="en-ZA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79712" y="2888940"/>
            <a:ext cx="1512168" cy="396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>
                <a:solidFill>
                  <a:srgbClr val="000000"/>
                </a:solidFill>
              </a:rPr>
              <a:t>XY,</a:t>
            </a:r>
            <a:r>
              <a:rPr lang="en-ZA" dirty="0" smtClean="0">
                <a:solidFill>
                  <a:srgbClr val="D9D9D9"/>
                </a:solidFill>
              </a:rPr>
              <a:t> t</a:t>
            </a:r>
            <a:r>
              <a:rPr lang="en-ZA" dirty="0" smtClean="0">
                <a:solidFill>
                  <a:srgbClr val="000000"/>
                </a:solidFill>
              </a:rPr>
              <a:t>,</a:t>
            </a:r>
            <a:r>
              <a:rPr lang="en-ZA" dirty="0" smtClean="0"/>
              <a:t> </a:t>
            </a:r>
            <a:r>
              <a:rPr lang="en-ZA" dirty="0" smtClean="0">
                <a:solidFill>
                  <a:srgbClr val="000000"/>
                </a:solidFill>
              </a:rPr>
              <a:t>P</a:t>
            </a:r>
            <a:endParaRPr lang="en-ZA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79712" y="3609020"/>
            <a:ext cx="1512168" cy="396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>
                <a:solidFill>
                  <a:schemeClr val="bg1">
                    <a:lumMod val="85000"/>
                  </a:schemeClr>
                </a:solidFill>
              </a:rPr>
              <a:t>XYZ</a:t>
            </a:r>
            <a:r>
              <a:rPr lang="en-ZA" dirty="0" smtClean="0">
                <a:solidFill>
                  <a:srgbClr val="000000"/>
                </a:solidFill>
              </a:rPr>
              <a:t>,</a:t>
            </a:r>
            <a:r>
              <a:rPr lang="en-ZA" dirty="0" smtClean="0"/>
              <a:t> </a:t>
            </a:r>
            <a:r>
              <a:rPr lang="en-ZA" b="1" dirty="0">
                <a:solidFill>
                  <a:srgbClr val="000000"/>
                </a:solidFill>
              </a:rPr>
              <a:t>t</a:t>
            </a:r>
            <a:r>
              <a:rPr lang="en-ZA" dirty="0" smtClean="0">
                <a:solidFill>
                  <a:srgbClr val="000000"/>
                </a:solidFill>
              </a:rPr>
              <a:t>, P/ B</a:t>
            </a:r>
            <a:endParaRPr lang="en-ZA" dirty="0">
              <a:solidFill>
                <a:srgbClr val="000000"/>
              </a:solidFill>
            </a:endParaRPr>
          </a:p>
        </p:txBody>
      </p:sp>
      <p:sp>
        <p:nvSpPr>
          <p:cNvPr id="10" name="Can 9"/>
          <p:cNvSpPr/>
          <p:nvPr/>
        </p:nvSpPr>
        <p:spPr>
          <a:xfrm>
            <a:off x="4427984" y="2060848"/>
            <a:ext cx="1440160" cy="576064"/>
          </a:xfrm>
          <a:prstGeom prst="can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NetCDF</a:t>
            </a:r>
            <a:endParaRPr lang="en-ZA" dirty="0"/>
          </a:p>
        </p:txBody>
      </p:sp>
      <p:sp>
        <p:nvSpPr>
          <p:cNvPr id="11" name="Can 10"/>
          <p:cNvSpPr/>
          <p:nvPr/>
        </p:nvSpPr>
        <p:spPr>
          <a:xfrm>
            <a:off x="4427984" y="2780928"/>
            <a:ext cx="1440160" cy="576064"/>
          </a:xfrm>
          <a:prstGeom prst="ca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S-DB</a:t>
            </a:r>
            <a:endParaRPr lang="en-ZA" dirty="0"/>
          </a:p>
        </p:txBody>
      </p:sp>
      <p:sp>
        <p:nvSpPr>
          <p:cNvPr id="12" name="Can 11"/>
          <p:cNvSpPr/>
          <p:nvPr/>
        </p:nvSpPr>
        <p:spPr>
          <a:xfrm>
            <a:off x="4427984" y="3519010"/>
            <a:ext cx="1440160" cy="576064"/>
          </a:xfrm>
          <a:prstGeom prst="ca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O&amp;M</a:t>
            </a:r>
            <a:endParaRPr lang="en-ZA" dirty="0"/>
          </a:p>
        </p:txBody>
      </p:sp>
      <p:sp>
        <p:nvSpPr>
          <p:cNvPr id="13" name="Can 12"/>
          <p:cNvSpPr/>
          <p:nvPr/>
        </p:nvSpPr>
        <p:spPr>
          <a:xfrm>
            <a:off x="4427984" y="4239090"/>
            <a:ext cx="1440160" cy="576064"/>
          </a:xfrm>
          <a:prstGeom prst="ca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MetaCat</a:t>
            </a:r>
            <a:endParaRPr lang="en-ZA" dirty="0"/>
          </a:p>
        </p:txBody>
      </p:sp>
      <p:sp>
        <p:nvSpPr>
          <p:cNvPr id="18" name="Rectangle 17"/>
          <p:cNvSpPr/>
          <p:nvPr/>
        </p:nvSpPr>
        <p:spPr>
          <a:xfrm>
            <a:off x="6948264" y="2150858"/>
            <a:ext cx="1512168" cy="396044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NetCDF </a:t>
            </a:r>
            <a:endParaRPr lang="en-ZA" dirty="0"/>
          </a:p>
        </p:txBody>
      </p:sp>
      <p:sp>
        <p:nvSpPr>
          <p:cNvPr id="19" name="Rectangle 18"/>
          <p:cNvSpPr/>
          <p:nvPr/>
        </p:nvSpPr>
        <p:spPr>
          <a:xfrm>
            <a:off x="6948264" y="2888940"/>
            <a:ext cx="1512168" cy="3960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err="1" smtClean="0"/>
              <a:t>WxS</a:t>
            </a:r>
            <a:endParaRPr lang="en-ZA" dirty="0"/>
          </a:p>
        </p:txBody>
      </p:sp>
      <p:sp>
        <p:nvSpPr>
          <p:cNvPr id="20" name="Rectangle 19"/>
          <p:cNvSpPr/>
          <p:nvPr/>
        </p:nvSpPr>
        <p:spPr>
          <a:xfrm>
            <a:off x="6948264" y="3609020"/>
            <a:ext cx="1512168" cy="3960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SOS</a:t>
            </a:r>
            <a:endParaRPr lang="en-ZA" dirty="0"/>
          </a:p>
        </p:txBody>
      </p:sp>
      <p:sp>
        <p:nvSpPr>
          <p:cNvPr id="22" name="Rectangle 21"/>
          <p:cNvSpPr/>
          <p:nvPr/>
        </p:nvSpPr>
        <p:spPr>
          <a:xfrm>
            <a:off x="6948264" y="4329100"/>
            <a:ext cx="1512168" cy="3960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CSV</a:t>
            </a:r>
            <a:endParaRPr lang="en-ZA" dirty="0"/>
          </a:p>
        </p:txBody>
      </p:sp>
      <p:cxnSp>
        <p:nvCxnSpPr>
          <p:cNvPr id="24" name="Curved Connector 23"/>
          <p:cNvCxnSpPr>
            <a:stCxn id="10" idx="4"/>
            <a:endCxn id="18" idx="1"/>
          </p:cNvCxnSpPr>
          <p:nvPr/>
        </p:nvCxnSpPr>
        <p:spPr>
          <a:xfrm>
            <a:off x="5868144" y="2348880"/>
            <a:ext cx="1080120" cy="1270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Curved Connector 31"/>
          <p:cNvCxnSpPr>
            <a:stCxn id="4" idx="3"/>
            <a:endCxn id="10" idx="2"/>
          </p:cNvCxnSpPr>
          <p:nvPr/>
        </p:nvCxnSpPr>
        <p:spPr>
          <a:xfrm>
            <a:off x="3491880" y="2348880"/>
            <a:ext cx="936104" cy="1270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5" idx="3"/>
            <a:endCxn id="11" idx="2"/>
          </p:cNvCxnSpPr>
          <p:nvPr/>
        </p:nvCxnSpPr>
        <p:spPr>
          <a:xfrm flipV="1">
            <a:off x="3491880" y="3068960"/>
            <a:ext cx="936104" cy="18002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Curved Connector 35"/>
          <p:cNvCxnSpPr>
            <a:stCxn id="7" idx="3"/>
            <a:endCxn id="12" idx="2"/>
          </p:cNvCxnSpPr>
          <p:nvPr/>
        </p:nvCxnSpPr>
        <p:spPr>
          <a:xfrm>
            <a:off x="3491880" y="3807042"/>
            <a:ext cx="936104" cy="1270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7" idx="3"/>
            <a:endCxn id="13" idx="2"/>
          </p:cNvCxnSpPr>
          <p:nvPr/>
        </p:nvCxnSpPr>
        <p:spPr>
          <a:xfrm>
            <a:off x="3491880" y="3807042"/>
            <a:ext cx="936104" cy="72008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Curved Connector 39"/>
          <p:cNvCxnSpPr>
            <a:stCxn id="10" idx="4"/>
            <a:endCxn id="19" idx="1"/>
          </p:cNvCxnSpPr>
          <p:nvPr/>
        </p:nvCxnSpPr>
        <p:spPr>
          <a:xfrm>
            <a:off x="5868144" y="2348880"/>
            <a:ext cx="1080120" cy="738082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11" idx="4"/>
            <a:endCxn id="19" idx="1"/>
          </p:cNvCxnSpPr>
          <p:nvPr/>
        </p:nvCxnSpPr>
        <p:spPr>
          <a:xfrm>
            <a:off x="5868144" y="3068960"/>
            <a:ext cx="1080120" cy="18002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Curved Connector 43"/>
          <p:cNvCxnSpPr>
            <a:stCxn id="11" idx="4"/>
            <a:endCxn id="20" idx="1"/>
          </p:cNvCxnSpPr>
          <p:nvPr/>
        </p:nvCxnSpPr>
        <p:spPr>
          <a:xfrm>
            <a:off x="5868144" y="3068960"/>
            <a:ext cx="1080120" cy="738082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6" name="Curved Connector 45"/>
          <p:cNvCxnSpPr>
            <a:stCxn id="12" idx="4"/>
            <a:endCxn id="20" idx="1"/>
          </p:cNvCxnSpPr>
          <p:nvPr/>
        </p:nvCxnSpPr>
        <p:spPr>
          <a:xfrm>
            <a:off x="5868144" y="3807042"/>
            <a:ext cx="1080120" cy="1270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8" name="Curved Connector 47"/>
          <p:cNvCxnSpPr>
            <a:stCxn id="12" idx="4"/>
            <a:endCxn id="22" idx="1"/>
          </p:cNvCxnSpPr>
          <p:nvPr/>
        </p:nvCxnSpPr>
        <p:spPr>
          <a:xfrm>
            <a:off x="5868144" y="3807042"/>
            <a:ext cx="1080120" cy="72008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Curved Connector 49"/>
          <p:cNvCxnSpPr>
            <a:stCxn id="13" idx="4"/>
            <a:endCxn id="22" idx="1"/>
          </p:cNvCxnSpPr>
          <p:nvPr/>
        </p:nvCxnSpPr>
        <p:spPr>
          <a:xfrm>
            <a:off x="5868144" y="4527122"/>
            <a:ext cx="1080120" cy="1270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1985481" y="4311098"/>
            <a:ext cx="1512168" cy="396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>
                <a:solidFill>
                  <a:srgbClr val="000000"/>
                </a:solidFill>
              </a:rPr>
              <a:t>XYZ, t, P/ B</a:t>
            </a:r>
            <a:r>
              <a:rPr lang="en-ZA" dirty="0" smtClean="0"/>
              <a:t> </a:t>
            </a:r>
            <a:endParaRPr lang="en-ZA" dirty="0"/>
          </a:p>
        </p:txBody>
      </p:sp>
      <p:cxnSp>
        <p:nvCxnSpPr>
          <p:cNvPr id="59" name="Curved Connector 58"/>
          <p:cNvCxnSpPr>
            <a:stCxn id="57" idx="3"/>
            <a:endCxn id="13" idx="2"/>
          </p:cNvCxnSpPr>
          <p:nvPr/>
        </p:nvCxnSpPr>
        <p:spPr>
          <a:xfrm>
            <a:off x="3497649" y="4509120"/>
            <a:ext cx="930335" cy="18002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69665" y="2207691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ZA" sz="1400" dirty="0" smtClean="0"/>
              <a:t>Multi-dimensional</a:t>
            </a:r>
            <a:endParaRPr lang="en-ZA" sz="1400" dirty="0"/>
          </a:p>
        </p:txBody>
      </p:sp>
      <p:sp>
        <p:nvSpPr>
          <p:cNvPr id="64" name="TextBox 63"/>
          <p:cNvSpPr txBox="1"/>
          <p:nvPr/>
        </p:nvSpPr>
        <p:spPr>
          <a:xfrm>
            <a:off x="324969" y="2915071"/>
            <a:ext cx="150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ZA" sz="1400" dirty="0" smtClean="0"/>
              <a:t>Traditional Spatial</a:t>
            </a:r>
            <a:endParaRPr lang="en-ZA" sz="1400" dirty="0"/>
          </a:p>
        </p:txBody>
      </p:sp>
      <p:sp>
        <p:nvSpPr>
          <p:cNvPr id="65" name="TextBox 64"/>
          <p:cNvSpPr txBox="1"/>
          <p:nvPr/>
        </p:nvSpPr>
        <p:spPr>
          <a:xfrm>
            <a:off x="1143302" y="3625279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ZA" sz="1400" dirty="0" smtClean="0"/>
              <a:t>Signals</a:t>
            </a:r>
            <a:endParaRPr lang="en-ZA" sz="1400" dirty="0"/>
          </a:p>
        </p:txBody>
      </p:sp>
      <p:sp>
        <p:nvSpPr>
          <p:cNvPr id="66" name="TextBox 65"/>
          <p:cNvSpPr txBox="1"/>
          <p:nvPr/>
        </p:nvSpPr>
        <p:spPr>
          <a:xfrm>
            <a:off x="870591" y="4364232"/>
            <a:ext cx="957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ZA" sz="1400" dirty="0" smtClean="0"/>
              <a:t>Ecosystem</a:t>
            </a:r>
            <a:endParaRPr lang="en-ZA" sz="1400" dirty="0"/>
          </a:p>
        </p:txBody>
      </p:sp>
      <p:sp>
        <p:nvSpPr>
          <p:cNvPr id="45" name="Can 44"/>
          <p:cNvSpPr/>
          <p:nvPr/>
        </p:nvSpPr>
        <p:spPr>
          <a:xfrm>
            <a:off x="4427984" y="5013176"/>
            <a:ext cx="1440160" cy="576064"/>
          </a:xfrm>
          <a:prstGeom prst="ca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GBIF Index</a:t>
            </a:r>
            <a:endParaRPr lang="en-ZA" dirty="0"/>
          </a:p>
        </p:txBody>
      </p:sp>
      <p:sp>
        <p:nvSpPr>
          <p:cNvPr id="47" name="Rectangle 46"/>
          <p:cNvSpPr/>
          <p:nvPr/>
        </p:nvSpPr>
        <p:spPr>
          <a:xfrm>
            <a:off x="6948264" y="5103186"/>
            <a:ext cx="1512168" cy="3960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DwC</a:t>
            </a:r>
            <a:endParaRPr lang="en-ZA" dirty="0"/>
          </a:p>
        </p:txBody>
      </p:sp>
      <p:cxnSp>
        <p:nvCxnSpPr>
          <p:cNvPr id="49" name="Curved Connector 48"/>
          <p:cNvCxnSpPr>
            <a:stCxn id="45" idx="4"/>
            <a:endCxn id="47" idx="1"/>
          </p:cNvCxnSpPr>
          <p:nvPr/>
        </p:nvCxnSpPr>
        <p:spPr>
          <a:xfrm>
            <a:off x="5868144" y="5301208"/>
            <a:ext cx="1080120" cy="1270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1985481" y="5085184"/>
            <a:ext cx="1512168" cy="396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>
                <a:solidFill>
                  <a:srgbClr val="000000"/>
                </a:solidFill>
              </a:rPr>
              <a:t>XYZ, T, Tx</a:t>
            </a:r>
            <a:r>
              <a:rPr lang="en-ZA" dirty="0" smtClean="0"/>
              <a:t>  </a:t>
            </a:r>
            <a:endParaRPr lang="en-ZA" dirty="0"/>
          </a:p>
        </p:txBody>
      </p:sp>
      <p:cxnSp>
        <p:nvCxnSpPr>
          <p:cNvPr id="53" name="Curved Connector 52"/>
          <p:cNvCxnSpPr>
            <a:stCxn id="51" idx="3"/>
            <a:endCxn id="45" idx="2"/>
          </p:cNvCxnSpPr>
          <p:nvPr/>
        </p:nvCxnSpPr>
        <p:spPr>
          <a:xfrm>
            <a:off x="3497649" y="5283206"/>
            <a:ext cx="930335" cy="18002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804317" y="5157192"/>
            <a:ext cx="1023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ZA" sz="1400" dirty="0" smtClean="0"/>
              <a:t>Occurrence</a:t>
            </a:r>
            <a:endParaRPr lang="en-ZA" sz="1400" dirty="0"/>
          </a:p>
        </p:txBody>
      </p:sp>
      <p:cxnSp>
        <p:nvCxnSpPr>
          <p:cNvPr id="58" name="Curved Connector 57"/>
          <p:cNvCxnSpPr>
            <a:stCxn id="45" idx="4"/>
            <a:endCxn id="22" idx="1"/>
          </p:cNvCxnSpPr>
          <p:nvPr/>
        </p:nvCxnSpPr>
        <p:spPr>
          <a:xfrm flipV="1">
            <a:off x="5868144" y="4527122"/>
            <a:ext cx="1080120" cy="774086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0" name="Curved Connector 59"/>
          <p:cNvCxnSpPr>
            <a:stCxn id="45" idx="4"/>
            <a:endCxn id="19" idx="1"/>
          </p:cNvCxnSpPr>
          <p:nvPr/>
        </p:nvCxnSpPr>
        <p:spPr>
          <a:xfrm flipV="1">
            <a:off x="5868144" y="3086962"/>
            <a:ext cx="1080120" cy="2214246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7" name="Curved Connector 66"/>
          <p:cNvCxnSpPr/>
          <p:nvPr/>
        </p:nvCxnSpPr>
        <p:spPr>
          <a:xfrm>
            <a:off x="5868144" y="2348880"/>
            <a:ext cx="1080120" cy="2952328"/>
          </a:xfrm>
          <a:prstGeom prst="curvedConnector3">
            <a:avLst/>
          </a:prstGeom>
          <a:ln>
            <a:solidFill>
              <a:schemeClr val="bg2">
                <a:lumMod val="10000"/>
              </a:schemeClr>
            </a:solidFill>
            <a:prstDash val="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8" name="Can 67"/>
          <p:cNvSpPr/>
          <p:nvPr/>
        </p:nvSpPr>
        <p:spPr>
          <a:xfrm>
            <a:off x="4427984" y="5715254"/>
            <a:ext cx="1440160" cy="576064"/>
          </a:xfrm>
          <a:prstGeom prst="ca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GenBank</a:t>
            </a:r>
            <a:endParaRPr lang="en-ZA" dirty="0"/>
          </a:p>
        </p:txBody>
      </p:sp>
      <p:sp>
        <p:nvSpPr>
          <p:cNvPr id="69" name="Rectangle 68"/>
          <p:cNvSpPr/>
          <p:nvPr/>
        </p:nvSpPr>
        <p:spPr>
          <a:xfrm>
            <a:off x="6948264" y="5805264"/>
            <a:ext cx="1512168" cy="3960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FTP/ ASN.1</a:t>
            </a:r>
            <a:endParaRPr lang="en-ZA" dirty="0"/>
          </a:p>
        </p:txBody>
      </p:sp>
      <p:cxnSp>
        <p:nvCxnSpPr>
          <p:cNvPr id="70" name="Curved Connector 69"/>
          <p:cNvCxnSpPr>
            <a:stCxn id="68" idx="4"/>
            <a:endCxn id="69" idx="1"/>
          </p:cNvCxnSpPr>
          <p:nvPr/>
        </p:nvCxnSpPr>
        <p:spPr>
          <a:xfrm>
            <a:off x="5868144" y="6003286"/>
            <a:ext cx="1080120" cy="1270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1985481" y="5787262"/>
            <a:ext cx="1512168" cy="396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>
                <a:solidFill>
                  <a:srgbClr val="000000"/>
                </a:solidFill>
              </a:rPr>
              <a:t>XYZ, T, Al</a:t>
            </a:r>
            <a:r>
              <a:rPr lang="en-ZA" dirty="0" smtClean="0"/>
              <a:t>  </a:t>
            </a:r>
            <a:endParaRPr lang="en-ZA" dirty="0"/>
          </a:p>
        </p:txBody>
      </p:sp>
      <p:cxnSp>
        <p:nvCxnSpPr>
          <p:cNvPr id="72" name="Curved Connector 71"/>
          <p:cNvCxnSpPr>
            <a:stCxn id="71" idx="3"/>
            <a:endCxn id="68" idx="2"/>
          </p:cNvCxnSpPr>
          <p:nvPr/>
        </p:nvCxnSpPr>
        <p:spPr>
          <a:xfrm>
            <a:off x="3497649" y="5985284"/>
            <a:ext cx="930335" cy="18002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1015062" y="5859270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ZA" sz="1400" dirty="0" smtClean="0"/>
              <a:t>Genome</a:t>
            </a:r>
            <a:endParaRPr lang="en-ZA" sz="1400" dirty="0"/>
          </a:p>
        </p:txBody>
      </p:sp>
      <p:cxnSp>
        <p:nvCxnSpPr>
          <p:cNvPr id="52" name="Curved Connector 51"/>
          <p:cNvCxnSpPr>
            <a:stCxn id="13" idx="4"/>
            <a:endCxn id="47" idx="1"/>
          </p:cNvCxnSpPr>
          <p:nvPr/>
        </p:nvCxnSpPr>
        <p:spPr>
          <a:xfrm>
            <a:off x="5868144" y="4527122"/>
            <a:ext cx="1080120" cy="774086"/>
          </a:xfrm>
          <a:prstGeom prst="curvedConnector3">
            <a:avLst/>
          </a:prstGeom>
          <a:ln>
            <a:solidFill>
              <a:schemeClr val="bg2">
                <a:lumMod val="10000"/>
              </a:schemeClr>
            </a:solidFill>
            <a:prstDash val="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8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2"/>
          <p:cNvSpPr>
            <a:spLocks noChangeArrowheads="1"/>
          </p:cNvSpPr>
          <p:nvPr/>
        </p:nvSpPr>
        <p:spPr bwMode="auto">
          <a:xfrm>
            <a:off x="323528" y="2492896"/>
            <a:ext cx="4535487" cy="2808312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en-US" dirty="0" smtClean="0"/>
              <a:t>EML</a:t>
            </a:r>
            <a:endParaRPr lang="en-US" dirty="0"/>
          </a:p>
        </p:txBody>
      </p:sp>
      <p:sp>
        <p:nvSpPr>
          <p:cNvPr id="328706" name="Oval 2"/>
          <p:cNvSpPr>
            <a:spLocks noChangeArrowheads="1"/>
          </p:cNvSpPr>
          <p:nvPr/>
        </p:nvSpPr>
        <p:spPr bwMode="auto">
          <a:xfrm>
            <a:off x="3671392" y="2276872"/>
            <a:ext cx="4535487" cy="3744416"/>
          </a:xfrm>
          <a:prstGeom prst="ellipse">
            <a:avLst/>
          </a:prstGeom>
          <a:solidFill>
            <a:srgbClr val="DFDFBF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en-US" dirty="0" smtClean="0"/>
              <a:t>ISO 19115/p2</a:t>
            </a:r>
            <a:endParaRPr lang="en-US" dirty="0"/>
          </a:p>
        </p:txBody>
      </p:sp>
      <p:sp>
        <p:nvSpPr>
          <p:cNvPr id="328707" name="Oval 3"/>
          <p:cNvSpPr>
            <a:spLocks noChangeArrowheads="1"/>
          </p:cNvSpPr>
          <p:nvPr/>
        </p:nvSpPr>
        <p:spPr bwMode="auto">
          <a:xfrm>
            <a:off x="3669680" y="3284364"/>
            <a:ext cx="2882280" cy="2231677"/>
          </a:xfrm>
          <a:prstGeom prst="ellipse">
            <a:avLst/>
          </a:prstGeom>
          <a:solidFill>
            <a:srgbClr val="DFDFBF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en-US" dirty="0" smtClean="0"/>
              <a:t>FGDC</a:t>
            </a:r>
            <a:endParaRPr lang="en-US" dirty="0"/>
          </a:p>
        </p:txBody>
      </p:sp>
      <p:sp>
        <p:nvSpPr>
          <p:cNvPr id="3287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Meta-Data Landscape</a:t>
            </a:r>
          </a:p>
        </p:txBody>
      </p:sp>
      <p:sp>
        <p:nvSpPr>
          <p:cNvPr id="328710" name="Oval 6"/>
          <p:cNvSpPr>
            <a:spLocks noChangeArrowheads="1"/>
          </p:cNvSpPr>
          <p:nvPr/>
        </p:nvSpPr>
        <p:spPr bwMode="auto">
          <a:xfrm>
            <a:off x="4031754" y="4077097"/>
            <a:ext cx="2519363" cy="18716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Dublin Core</a:t>
            </a:r>
          </a:p>
        </p:txBody>
      </p:sp>
      <p:sp>
        <p:nvSpPr>
          <p:cNvPr id="328713" name="Oval 9"/>
          <p:cNvSpPr>
            <a:spLocks noChangeArrowheads="1"/>
          </p:cNvSpPr>
          <p:nvPr/>
        </p:nvSpPr>
        <p:spPr bwMode="auto">
          <a:xfrm>
            <a:off x="1221879" y="4796235"/>
            <a:ext cx="3311525" cy="720725"/>
          </a:xfrm>
          <a:prstGeom prst="ellipse">
            <a:avLst/>
          </a:prstGeom>
          <a:solidFill>
            <a:srgbClr val="CC99FF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 err="1" smtClean="0"/>
              <a:t>DwC</a:t>
            </a:r>
            <a:endParaRPr lang="en-US" dirty="0"/>
          </a:p>
        </p:txBody>
      </p:sp>
      <p:sp>
        <p:nvSpPr>
          <p:cNvPr id="10" name="Oval 3"/>
          <p:cNvSpPr>
            <a:spLocks noChangeArrowheads="1"/>
          </p:cNvSpPr>
          <p:nvPr/>
        </p:nvSpPr>
        <p:spPr bwMode="auto">
          <a:xfrm>
            <a:off x="6262663" y="3501008"/>
            <a:ext cx="2448272" cy="1583605"/>
          </a:xfrm>
          <a:prstGeom prst="ellipse">
            <a:avLst/>
          </a:prstGeom>
          <a:solidFill>
            <a:srgbClr val="DFDFBF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en-US" dirty="0" err="1" smtClean="0"/>
              <a:t>OPeNDAP</a:t>
            </a:r>
            <a:r>
              <a:rPr lang="en-US" dirty="0" smtClean="0"/>
              <a:t>/</a:t>
            </a:r>
          </a:p>
          <a:p>
            <a:pPr algn="ctr"/>
            <a:r>
              <a:rPr lang="en-US" dirty="0" err="1" smtClean="0"/>
              <a:t>NetCDF</a:t>
            </a:r>
            <a:r>
              <a:rPr lang="en-US" dirty="0" smtClean="0"/>
              <a:t>/ HDF-5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56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5053243" y="1988840"/>
            <a:ext cx="1498977" cy="30593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Main Components</a:t>
            </a:r>
            <a:endParaRPr lang="en-ZA" dirty="0"/>
          </a:p>
        </p:txBody>
      </p:sp>
      <p:sp>
        <p:nvSpPr>
          <p:cNvPr id="5" name="Rectangle 4"/>
          <p:cNvSpPr/>
          <p:nvPr/>
        </p:nvSpPr>
        <p:spPr>
          <a:xfrm>
            <a:off x="575247" y="2123855"/>
            <a:ext cx="1170130" cy="855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Data</a:t>
            </a:r>
            <a:endParaRPr lang="en-ZA" dirty="0"/>
          </a:p>
        </p:txBody>
      </p:sp>
      <p:sp>
        <p:nvSpPr>
          <p:cNvPr id="6" name="Rectangle 5"/>
          <p:cNvSpPr/>
          <p:nvPr/>
        </p:nvSpPr>
        <p:spPr>
          <a:xfrm>
            <a:off x="575247" y="5309918"/>
            <a:ext cx="1170130" cy="85509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Meta-Data</a:t>
            </a:r>
            <a:endParaRPr lang="en-ZA" dirty="0"/>
          </a:p>
        </p:txBody>
      </p:sp>
      <p:cxnSp>
        <p:nvCxnSpPr>
          <p:cNvPr id="8" name="Elbow Connector 7"/>
          <p:cNvCxnSpPr>
            <a:stCxn id="12" idx="1"/>
            <a:endCxn id="6" idx="0"/>
          </p:cNvCxnSpPr>
          <p:nvPr/>
        </p:nvCxnSpPr>
        <p:spPr>
          <a:xfrm rot="5400000">
            <a:off x="898592" y="5048197"/>
            <a:ext cx="523442" cy="1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26763" y="2258870"/>
            <a:ext cx="1170130" cy="855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Data</a:t>
            </a:r>
            <a:endParaRPr lang="en-ZA" dirty="0"/>
          </a:p>
        </p:txBody>
      </p:sp>
      <p:sp>
        <p:nvSpPr>
          <p:cNvPr id="12" name="Cloud 11"/>
          <p:cNvSpPr/>
          <p:nvPr/>
        </p:nvSpPr>
        <p:spPr>
          <a:xfrm>
            <a:off x="431540" y="4067163"/>
            <a:ext cx="1457545" cy="720080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www</a:t>
            </a:r>
            <a:endParaRPr lang="en-ZA" dirty="0"/>
          </a:p>
        </p:txBody>
      </p:sp>
      <p:cxnSp>
        <p:nvCxnSpPr>
          <p:cNvPr id="17" name="Elbow Connector 16"/>
          <p:cNvCxnSpPr>
            <a:stCxn id="5" idx="2"/>
            <a:endCxn id="12" idx="3"/>
          </p:cNvCxnSpPr>
          <p:nvPr/>
        </p:nvCxnSpPr>
        <p:spPr>
          <a:xfrm rot="16200000" flipH="1">
            <a:off x="595620" y="3543641"/>
            <a:ext cx="1129384" cy="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140532" y="5309917"/>
            <a:ext cx="1170130" cy="85509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Discovery</a:t>
            </a:r>
            <a:endParaRPr lang="en-ZA" dirty="0"/>
          </a:p>
        </p:txBody>
      </p:sp>
      <p:cxnSp>
        <p:nvCxnSpPr>
          <p:cNvPr id="21" name="Elbow Connector 20"/>
          <p:cNvCxnSpPr>
            <a:stCxn id="6" idx="3"/>
            <a:endCxn id="19" idx="1"/>
          </p:cNvCxnSpPr>
          <p:nvPr/>
        </p:nvCxnSpPr>
        <p:spPr>
          <a:xfrm flipV="1">
            <a:off x="1745377" y="5737465"/>
            <a:ext cx="1395155" cy="1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18955" y="5453496"/>
            <a:ext cx="1170130" cy="85509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Meta-Data</a:t>
            </a:r>
            <a:endParaRPr lang="en-ZA" dirty="0"/>
          </a:p>
        </p:txBody>
      </p:sp>
      <p:sp>
        <p:nvSpPr>
          <p:cNvPr id="23" name="Cloud 22"/>
          <p:cNvSpPr/>
          <p:nvPr/>
        </p:nvSpPr>
        <p:spPr>
          <a:xfrm>
            <a:off x="2996825" y="4089665"/>
            <a:ext cx="1457545" cy="720080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www</a:t>
            </a:r>
            <a:endParaRPr lang="en-ZA" dirty="0"/>
          </a:p>
        </p:txBody>
      </p:sp>
      <p:sp>
        <p:nvSpPr>
          <p:cNvPr id="24" name="TextBox 23"/>
          <p:cNvSpPr txBox="1"/>
          <p:nvPr/>
        </p:nvSpPr>
        <p:spPr>
          <a:xfrm>
            <a:off x="1691680" y="3284693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“Publish”</a:t>
            </a:r>
            <a:endParaRPr lang="en-ZA" dirty="0"/>
          </a:p>
        </p:txBody>
      </p:sp>
      <p:sp>
        <p:nvSpPr>
          <p:cNvPr id="25" name="TextBox 24"/>
          <p:cNvSpPr txBox="1"/>
          <p:nvPr/>
        </p:nvSpPr>
        <p:spPr>
          <a:xfrm>
            <a:off x="2141730" y="6165013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“Find”</a:t>
            </a:r>
            <a:endParaRPr lang="en-ZA" dirty="0"/>
          </a:p>
        </p:txBody>
      </p:sp>
      <p:sp>
        <p:nvSpPr>
          <p:cNvPr id="26" name="TextBox 25"/>
          <p:cNvSpPr txBox="1"/>
          <p:nvPr/>
        </p:nvSpPr>
        <p:spPr>
          <a:xfrm>
            <a:off x="3331899" y="218207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“Bind”</a:t>
            </a:r>
            <a:endParaRPr lang="en-ZA" dirty="0"/>
          </a:p>
        </p:txBody>
      </p:sp>
      <p:cxnSp>
        <p:nvCxnSpPr>
          <p:cNvPr id="28" name="Elbow Connector 27"/>
          <p:cNvCxnSpPr>
            <a:stCxn id="19" idx="0"/>
            <a:endCxn id="23" idx="1"/>
          </p:cNvCxnSpPr>
          <p:nvPr/>
        </p:nvCxnSpPr>
        <p:spPr>
          <a:xfrm rot="5400000" flipH="1" flipV="1">
            <a:off x="3475128" y="5059448"/>
            <a:ext cx="500939" cy="1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23" idx="3"/>
            <a:endCxn id="9" idx="3"/>
          </p:cNvCxnSpPr>
          <p:nvPr/>
        </p:nvCxnSpPr>
        <p:spPr>
          <a:xfrm rot="16200000" flipV="1">
            <a:off x="2089037" y="2494274"/>
            <a:ext cx="1444418" cy="1828705"/>
          </a:xfrm>
          <a:prstGeom prst="bent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210763" y="2123855"/>
            <a:ext cx="1170130" cy="85509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Visualise</a:t>
            </a:r>
            <a:endParaRPr lang="en-ZA" dirty="0"/>
          </a:p>
        </p:txBody>
      </p:sp>
      <p:sp>
        <p:nvSpPr>
          <p:cNvPr id="36" name="Rectangle 35"/>
          <p:cNvSpPr/>
          <p:nvPr/>
        </p:nvSpPr>
        <p:spPr>
          <a:xfrm>
            <a:off x="5210763" y="4022158"/>
            <a:ext cx="1170130" cy="85509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Process</a:t>
            </a:r>
            <a:endParaRPr lang="en-ZA" dirty="0"/>
          </a:p>
        </p:txBody>
      </p:sp>
      <p:cxnSp>
        <p:nvCxnSpPr>
          <p:cNvPr id="38" name="Elbow Connector 37"/>
          <p:cNvCxnSpPr>
            <a:stCxn id="23" idx="0"/>
            <a:endCxn id="35" idx="1"/>
          </p:cNvCxnSpPr>
          <p:nvPr/>
        </p:nvCxnSpPr>
        <p:spPr>
          <a:xfrm flipV="1">
            <a:off x="4453155" y="2551403"/>
            <a:ext cx="757608" cy="1898302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stCxn id="23" idx="0"/>
            <a:endCxn id="36" idx="1"/>
          </p:cNvCxnSpPr>
          <p:nvPr/>
        </p:nvCxnSpPr>
        <p:spPr>
          <a:xfrm>
            <a:off x="4453155" y="4449705"/>
            <a:ext cx="757608" cy="1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5217666" y="5309916"/>
            <a:ext cx="1170130" cy="85509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Assess</a:t>
            </a:r>
            <a:endParaRPr lang="en-ZA" dirty="0"/>
          </a:p>
        </p:txBody>
      </p:sp>
      <p:cxnSp>
        <p:nvCxnSpPr>
          <p:cNvPr id="43" name="Elbow Connector 42"/>
          <p:cNvCxnSpPr>
            <a:stCxn id="19" idx="3"/>
            <a:endCxn id="41" idx="1"/>
          </p:cNvCxnSpPr>
          <p:nvPr/>
        </p:nvCxnSpPr>
        <p:spPr>
          <a:xfrm flipV="1">
            <a:off x="4310662" y="5737464"/>
            <a:ext cx="907004" cy="1"/>
          </a:xfrm>
          <a:prstGeom prst="bentConnector3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19" idx="2"/>
            <a:endCxn id="36" idx="3"/>
          </p:cNvCxnSpPr>
          <p:nvPr/>
        </p:nvCxnSpPr>
        <p:spPr>
          <a:xfrm rot="5400000" flipH="1" flipV="1">
            <a:off x="4195592" y="3979711"/>
            <a:ext cx="1715306" cy="2655296"/>
          </a:xfrm>
          <a:prstGeom prst="bentConnector4">
            <a:avLst>
              <a:gd name="adj1" fmla="val -13327"/>
              <a:gd name="adj2" fmla="val 129682"/>
            </a:avLst>
          </a:prstGeom>
          <a:ln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9" idx="2"/>
            <a:endCxn id="35" idx="3"/>
          </p:cNvCxnSpPr>
          <p:nvPr/>
        </p:nvCxnSpPr>
        <p:spPr>
          <a:xfrm rot="5400000" flipH="1" flipV="1">
            <a:off x="3246440" y="3030560"/>
            <a:ext cx="3613609" cy="2655296"/>
          </a:xfrm>
          <a:prstGeom prst="bentConnector4">
            <a:avLst>
              <a:gd name="adj1" fmla="val -6326"/>
              <a:gd name="adj2" fmla="val 129682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7542330" y="3158970"/>
            <a:ext cx="1170130" cy="85509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Mediator</a:t>
            </a:r>
            <a:endParaRPr lang="en-ZA" dirty="0"/>
          </a:p>
        </p:txBody>
      </p:sp>
      <p:sp>
        <p:nvSpPr>
          <p:cNvPr id="50" name="Rectangle 49"/>
          <p:cNvSpPr/>
          <p:nvPr/>
        </p:nvSpPr>
        <p:spPr>
          <a:xfrm>
            <a:off x="5210763" y="3068960"/>
            <a:ext cx="1170130" cy="85509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Analysis</a:t>
            </a:r>
            <a:endParaRPr lang="en-ZA" dirty="0"/>
          </a:p>
        </p:txBody>
      </p:sp>
      <p:cxnSp>
        <p:nvCxnSpPr>
          <p:cNvPr id="52" name="Elbow Connector 51"/>
          <p:cNvCxnSpPr>
            <a:stCxn id="23" idx="0"/>
            <a:endCxn id="50" idx="1"/>
          </p:cNvCxnSpPr>
          <p:nvPr/>
        </p:nvCxnSpPr>
        <p:spPr>
          <a:xfrm flipV="1">
            <a:off x="4453155" y="3496508"/>
            <a:ext cx="757608" cy="953197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stCxn id="19" idx="2"/>
            <a:endCxn id="50" idx="3"/>
          </p:cNvCxnSpPr>
          <p:nvPr/>
        </p:nvCxnSpPr>
        <p:spPr>
          <a:xfrm rot="5400000" flipH="1" flipV="1">
            <a:off x="3718993" y="3503112"/>
            <a:ext cx="2668504" cy="2655296"/>
          </a:xfrm>
          <a:prstGeom prst="bentConnector4">
            <a:avLst>
              <a:gd name="adj1" fmla="val -8567"/>
              <a:gd name="adj2" fmla="val 129682"/>
            </a:avLst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>
            <a:stCxn id="59" idx="0"/>
            <a:endCxn id="49" idx="0"/>
          </p:cNvCxnSpPr>
          <p:nvPr/>
        </p:nvCxnSpPr>
        <p:spPr>
          <a:xfrm rot="16200000" flipH="1">
            <a:off x="6379998" y="1411574"/>
            <a:ext cx="1170130" cy="2324663"/>
          </a:xfrm>
          <a:prstGeom prst="bentConnector3">
            <a:avLst>
              <a:gd name="adj1" fmla="val -19536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>
            <a:stCxn id="59" idx="2"/>
            <a:endCxn id="41" idx="0"/>
          </p:cNvCxnSpPr>
          <p:nvPr/>
        </p:nvCxnSpPr>
        <p:spPr>
          <a:xfrm flipH="1">
            <a:off x="5802731" y="5048197"/>
            <a:ext cx="1" cy="26171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04684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19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Populating a Framework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807404"/>
              </p:ext>
            </p:extLst>
          </p:nvPr>
        </p:nvGraphicFramePr>
        <p:xfrm>
          <a:off x="0" y="1340768"/>
          <a:ext cx="9144000" cy="5517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848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Framework Example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0222352"/>
              </p:ext>
            </p:extLst>
          </p:nvPr>
        </p:nvGraphicFramePr>
        <p:xfrm>
          <a:off x="0" y="1412776"/>
          <a:ext cx="9145016" cy="5356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169"/>
                <a:gridCol w="2111727"/>
                <a:gridCol w="1377280"/>
                <a:gridCol w="1377280"/>
                <a:gridCol w="1377280"/>
                <a:gridCol w="1377280"/>
              </a:tblGrid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EBV Class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EBV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Data Family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Typical Source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Meta-Data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Data Services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  <a:tr h="453299"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Genetic Composition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Allelic Diversity for Selected Species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  <a:tr h="2872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Breed and Variety Diversity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  <a:tr h="453299"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Species Populations and Ranges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Abundances for a selected set of species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XYZ, t, </a:t>
                      </a:r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Tx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GBIF, …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DwC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DwC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  <a:tr h="4532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Distributions for a representative set of species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DwC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DwC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ABCD</a:t>
                      </a:r>
                    </a:p>
                  </a:txBody>
                  <a:tcPr marL="12700" marR="12700" marT="12700" marB="0" anchor="ctr"/>
                </a:tc>
              </a:tr>
              <a:tr h="453299"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Species traits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Phenology of selected functional groups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DwC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  <a:tr h="2962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Body Mass for Selected Species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  <a:tr h="453299"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Community Composition and Interaction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Overall taxonomic diversity for selected locations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  <a:tr h="4532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Species interactions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  <a:tr h="467463"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Ecosystem Extent and Structure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Ecosystem extent and fragmentation for a range of ecosystems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  <a:tr h="2972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Ecosystem structure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  <a:tr h="453299"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Ecosystem function and processes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Net primary productivity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  <a:tr h="4532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Nutrient retention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</a:tbl>
          </a:graphicData>
        </a:graphic>
      </p:graphicFrame>
      <p:sp>
        <p:nvSpPr>
          <p:cNvPr id="3" name="Rectangular Callout 2"/>
          <p:cNvSpPr/>
          <p:nvPr/>
        </p:nvSpPr>
        <p:spPr>
          <a:xfrm>
            <a:off x="5796136" y="4941168"/>
            <a:ext cx="1944216" cy="1224136"/>
          </a:xfrm>
          <a:prstGeom prst="wedgeRectCallout">
            <a:avLst>
              <a:gd name="adj1" fmla="val 59088"/>
              <a:gd name="adj2" fmla="val -14939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Comprehensive review of gaps and overlaps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228184" y="2132856"/>
            <a:ext cx="3240360" cy="18722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ular Callout 6"/>
          <p:cNvSpPr/>
          <p:nvPr/>
        </p:nvSpPr>
        <p:spPr>
          <a:xfrm>
            <a:off x="3707904" y="4941168"/>
            <a:ext cx="1944216" cy="1224136"/>
          </a:xfrm>
          <a:prstGeom prst="wedgeRectCallout">
            <a:avLst>
              <a:gd name="adj1" fmla="val -84770"/>
              <a:gd name="adj2" fmla="val -19575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Across all WGs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36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Prioritised, consolidated deliverables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2000" dirty="0" smtClean="0"/>
              <a:t>Registry interoperability: </a:t>
            </a:r>
          </a:p>
          <a:p>
            <a:pPr marL="914400" lvl="1" indent="-514350"/>
            <a:r>
              <a:rPr lang="en-GB" sz="1600" dirty="0" smtClean="0"/>
              <a:t>GBIF Registry, </a:t>
            </a:r>
          </a:p>
          <a:p>
            <a:pPr marL="914400" lvl="1" indent="-514350"/>
            <a:r>
              <a:rPr lang="en-GB" sz="1600" dirty="0" smtClean="0"/>
              <a:t>EU BON /GEOSS registry/ broker, </a:t>
            </a:r>
          </a:p>
          <a:p>
            <a:pPr marL="914400" lvl="1" indent="-514350"/>
            <a:r>
              <a:rPr lang="en-GB" sz="1600" dirty="0" err="1" smtClean="0"/>
              <a:t>BioVeL</a:t>
            </a:r>
            <a:r>
              <a:rPr lang="en-GB" sz="1600" dirty="0" smtClean="0"/>
              <a:t> Biodiversity (Services) Catalogue, </a:t>
            </a:r>
          </a:p>
          <a:p>
            <a:pPr marL="914400" lvl="1" indent="-514350"/>
            <a:r>
              <a:rPr lang="en-GB" sz="1600" dirty="0" err="1" smtClean="0"/>
              <a:t>DataONE</a:t>
            </a:r>
            <a:r>
              <a:rPr lang="en-GB" sz="1600" dirty="0" smtClean="0"/>
              <a:t>/KNB/LTER</a:t>
            </a:r>
          </a:p>
          <a:p>
            <a:r>
              <a:rPr lang="en-GB" sz="2000" dirty="0" smtClean="0"/>
              <a:t>Data index and data services: </a:t>
            </a:r>
          </a:p>
          <a:p>
            <a:pPr marL="914400" lvl="1" indent="-514350"/>
            <a:r>
              <a:rPr lang="en-GB" sz="1600" dirty="0" smtClean="0"/>
              <a:t>GBIF</a:t>
            </a:r>
          </a:p>
          <a:p>
            <a:pPr marL="914400" lvl="1" indent="-514350"/>
            <a:r>
              <a:rPr lang="en-GB" sz="1600" dirty="0" smtClean="0"/>
              <a:t>TDWG Extensions</a:t>
            </a:r>
          </a:p>
          <a:p>
            <a:r>
              <a:rPr lang="en-GB" sz="2000" dirty="0" smtClean="0"/>
              <a:t>Data provider tools:  </a:t>
            </a:r>
          </a:p>
          <a:p>
            <a:pPr marL="914400" lvl="1" indent="-514350"/>
            <a:r>
              <a:rPr lang="en-GB" sz="1600" dirty="0" smtClean="0"/>
              <a:t>GBIF, EU BON, </a:t>
            </a:r>
            <a:r>
              <a:rPr lang="en-GB" sz="1600" dirty="0" err="1" smtClean="0"/>
              <a:t>DataONE</a:t>
            </a:r>
            <a:endParaRPr lang="en-GB" sz="1600" dirty="0" smtClean="0"/>
          </a:p>
          <a:p>
            <a:pPr marL="914400" lvl="1" indent="-514350"/>
            <a:r>
              <a:rPr lang="en-GB" sz="1600" dirty="0" smtClean="0"/>
              <a:t>GEO SBA Sources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Modelling web services: </a:t>
            </a:r>
          </a:p>
          <a:p>
            <a:pPr marL="914400" lvl="1" indent="-514350"/>
            <a:r>
              <a:rPr lang="en-GB" sz="1600" dirty="0" smtClean="0"/>
              <a:t>WG7 Test Case</a:t>
            </a:r>
            <a:endParaRPr lang="en-GB" sz="1600" dirty="0"/>
          </a:p>
          <a:p>
            <a:pPr marL="914400" lvl="1" indent="-514350"/>
            <a:r>
              <a:rPr lang="en-GB" sz="1600" dirty="0" err="1" smtClean="0"/>
              <a:t>BioVeL</a:t>
            </a:r>
            <a:r>
              <a:rPr lang="en-GB" sz="1600" dirty="0" smtClean="0"/>
              <a:t> Services Catalogue</a:t>
            </a:r>
            <a:endParaRPr lang="en-GB" sz="1600" dirty="0"/>
          </a:p>
          <a:p>
            <a:r>
              <a:rPr lang="en-GB" sz="2000" dirty="0"/>
              <a:t>AIP-6 to test the end-to-end use case</a:t>
            </a:r>
          </a:p>
          <a:p>
            <a:pPr lvl="1"/>
            <a:r>
              <a:rPr lang="en-GB" sz="1600" dirty="0" smtClean="0"/>
              <a:t>SAEON/ SAEOSS </a:t>
            </a:r>
            <a:r>
              <a:rPr lang="en-GB" sz="1600" dirty="0"/>
              <a:t>Shared Platform</a:t>
            </a:r>
          </a:p>
          <a:p>
            <a:r>
              <a:rPr lang="en-GB" sz="2000" dirty="0"/>
              <a:t>Helpdesk and tech support: </a:t>
            </a:r>
          </a:p>
          <a:p>
            <a:pPr marL="914400" lvl="1" indent="-514350"/>
            <a:r>
              <a:rPr lang="en-GB" sz="1600" dirty="0"/>
              <a:t>EU BON,</a:t>
            </a:r>
          </a:p>
          <a:p>
            <a:pPr marL="914400" lvl="1" indent="-514350"/>
            <a:r>
              <a:rPr lang="en-GB" sz="1600" dirty="0"/>
              <a:t>GBIF capacity building</a:t>
            </a:r>
          </a:p>
          <a:p>
            <a:r>
              <a:rPr lang="en-GB" sz="2000" dirty="0"/>
              <a:t>Best practice </a:t>
            </a:r>
            <a:endParaRPr lang="en-GB" sz="2000" dirty="0" smtClean="0"/>
          </a:p>
          <a:p>
            <a:pPr lvl="1"/>
            <a:r>
              <a:rPr lang="en-GB" sz="1600" dirty="0" smtClean="0"/>
              <a:t>Recommendations </a:t>
            </a:r>
            <a:r>
              <a:rPr lang="en-GB" sz="1600" dirty="0"/>
              <a:t>on use of </a:t>
            </a:r>
            <a:r>
              <a:rPr lang="en-GB" sz="1600" dirty="0" smtClean="0"/>
              <a:t>standards</a:t>
            </a:r>
          </a:p>
          <a:p>
            <a:pPr lvl="1"/>
            <a:r>
              <a:rPr lang="en-GB" sz="1600" dirty="0" smtClean="0"/>
              <a:t>Handbook Chapter</a:t>
            </a:r>
            <a:endParaRPr lang="en-GB" sz="16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5617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http://</a:t>
            </a:r>
            <a:r>
              <a:rPr lang="en-US" sz="3200" dirty="0" err="1"/>
              <a:t>www.earthobservations.org</a:t>
            </a:r>
            <a:r>
              <a:rPr lang="en-US" sz="3200" dirty="0"/>
              <a:t>/</a:t>
            </a:r>
            <a:r>
              <a:rPr lang="en-US" sz="3200" dirty="0" err="1"/>
              <a:t>geobon_a.shtml</a:t>
            </a:r>
            <a:endParaRPr lang="en-US" sz="3200" dirty="0"/>
          </a:p>
        </p:txBody>
      </p:sp>
      <p:pic>
        <p:nvPicPr>
          <p:cNvPr id="4" name="Content Placeholder 3" descr="Screen Shot 2013-05-29 at 8.47.5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b="8840"/>
          <a:stretch>
            <a:fillRect/>
          </a:stretch>
        </p:blipFill>
        <p:spPr>
          <a:xfrm>
            <a:off x="457200" y="1639341"/>
            <a:ext cx="8229600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4655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WG 7 collaboration</a:t>
            </a:r>
          </a:p>
          <a:p>
            <a:pPr lvl="1"/>
            <a:r>
              <a:rPr lang="en-US" dirty="0" smtClean="0"/>
              <a:t>Joint engagement with other WGs</a:t>
            </a:r>
          </a:p>
          <a:p>
            <a:pPr lvl="1"/>
            <a:endParaRPr lang="en-US" dirty="0"/>
          </a:p>
          <a:p>
            <a:r>
              <a:rPr lang="en-US" dirty="0" smtClean="0"/>
              <a:t>Engagement </a:t>
            </a:r>
            <a:r>
              <a:rPr lang="en-US" dirty="0"/>
              <a:t>with </a:t>
            </a:r>
            <a:r>
              <a:rPr lang="en-US" dirty="0" smtClean="0"/>
              <a:t>TDWG: </a:t>
            </a:r>
          </a:p>
          <a:p>
            <a:pPr lvl="1"/>
            <a:r>
              <a:rPr lang="en-US" dirty="0" err="1" smtClean="0"/>
              <a:t>DwC</a:t>
            </a:r>
            <a:r>
              <a:rPr lang="en-US" dirty="0" smtClean="0"/>
              <a:t> Extensions for abundance</a:t>
            </a:r>
          </a:p>
          <a:p>
            <a:pPr lvl="1"/>
            <a:r>
              <a:rPr lang="en-US" dirty="0" smtClean="0"/>
              <a:t>Unique identifiers for sampling</a:t>
            </a:r>
          </a:p>
          <a:p>
            <a:pPr lvl="1"/>
            <a:r>
              <a:rPr lang="en-US" dirty="0" smtClean="0"/>
              <a:t>Repository of human-readable protocols with DOI</a:t>
            </a:r>
          </a:p>
          <a:p>
            <a:pPr lvl="1"/>
            <a:r>
              <a:rPr lang="en-US" dirty="0" smtClean="0"/>
              <a:t>Rank order abundance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Protocol for Citizen Science and Crowdsourcing: each WG?</a:t>
            </a:r>
          </a:p>
          <a:p>
            <a:endParaRPr lang="en-US" dirty="0"/>
          </a:p>
          <a:p>
            <a:r>
              <a:rPr lang="en-US" dirty="0" smtClean="0"/>
              <a:t>Indicator Definition Standard</a:t>
            </a:r>
          </a:p>
          <a:p>
            <a:endParaRPr lang="en-US" dirty="0"/>
          </a:p>
          <a:p>
            <a:r>
              <a:rPr lang="en-US" dirty="0" smtClean="0"/>
              <a:t>Interoperable services</a:t>
            </a:r>
          </a:p>
          <a:p>
            <a:endParaRPr lang="en-US" dirty="0"/>
          </a:p>
          <a:p>
            <a:r>
              <a:rPr lang="en-US" dirty="0" err="1" smtClean="0"/>
              <a:t>DwC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DwC</a:t>
            </a:r>
            <a:r>
              <a:rPr lang="en-US" dirty="0" smtClean="0"/>
              <a:t>+: Separation of ‘Manifest’ and ‘Payload’ 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54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and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Integration with GCI and GEOSS Registry/ Broker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Each generic family of data requires a controlled vocabulary/ ontology</a:t>
            </a:r>
          </a:p>
          <a:p>
            <a:endParaRPr lang="en-US" dirty="0"/>
          </a:p>
          <a:p>
            <a:r>
              <a:rPr lang="en-US" dirty="0" smtClean="0"/>
              <a:t>Funding and champions for missing components after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0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Communications to make this happen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We need to have a technical liaison on each WG.</a:t>
            </a:r>
          </a:p>
          <a:p>
            <a:pPr lvl="1"/>
            <a:r>
              <a:rPr lang="en-GB" dirty="0" smtClean="0"/>
              <a:t>Vice versa, WG8 will assign a contact person for each WG.</a:t>
            </a:r>
          </a:p>
          <a:p>
            <a:r>
              <a:rPr lang="en-GB" dirty="0" smtClean="0"/>
              <a:t>Every WG needs to maintain a document describing their inputs, standards used, system components, and service interfaces.</a:t>
            </a:r>
          </a:p>
          <a:p>
            <a:r>
              <a:rPr lang="en-GB" dirty="0" smtClean="0"/>
              <a:t>Intelligence of collaborations between </a:t>
            </a:r>
            <a:r>
              <a:rPr lang="en-GB" dirty="0" err="1" smtClean="0"/>
              <a:t>cyberinfrastructure</a:t>
            </a:r>
            <a:r>
              <a:rPr lang="en-GB" dirty="0" smtClean="0"/>
              <a:t> projects </a:t>
            </a:r>
          </a:p>
          <a:p>
            <a:r>
              <a:rPr lang="en-GB" dirty="0" smtClean="0"/>
              <a:t>Best practice recommendations to all </a:t>
            </a:r>
            <a:r>
              <a:rPr lang="en-GB" dirty="0" err="1" smtClean="0"/>
              <a:t>WGs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235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7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Notes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27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WG 8 Questions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Publish a cycle </a:t>
            </a:r>
          </a:p>
          <a:p>
            <a:r>
              <a:rPr lang="en-US" dirty="0" smtClean="0"/>
              <a:t>and an initial ‘standards’ guidance.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242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WG7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Now 3 deliverables</a:t>
            </a:r>
          </a:p>
          <a:p>
            <a:endParaRPr lang="en-US" dirty="0"/>
          </a:p>
          <a:p>
            <a:r>
              <a:rPr lang="en-US" dirty="0" smtClean="0"/>
              <a:t>Specific Use Case based on on of these?</a:t>
            </a:r>
          </a:p>
          <a:p>
            <a:endParaRPr lang="en-US" dirty="0"/>
          </a:p>
          <a:p>
            <a:r>
              <a:rPr lang="en-US" dirty="0" smtClean="0"/>
              <a:t>Funding prospectus – 5-6 pages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8609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Typical Search Result (CLIMATE)</a:t>
            </a:r>
            <a:endParaRPr lang="en-Z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0"/>
          <a:stretch/>
        </p:blipFill>
        <p:spPr bwMode="auto">
          <a:xfrm>
            <a:off x="0" y="1628800"/>
            <a:ext cx="9144000" cy="5263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33536" y="4869160"/>
            <a:ext cx="1497089" cy="612068"/>
          </a:xfrm>
          <a:prstGeom prst="wedgeRectCallout">
            <a:avLst>
              <a:gd name="adj1" fmla="val 122112"/>
              <a:gd name="adj2" fmla="val -1327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 smtClean="0"/>
              <a:t>Summary Meta-Data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2231524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FILTERING SEARCH RESULTS</a:t>
            </a:r>
            <a:endParaRPr lang="en-Z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9"/>
          <a:stretch/>
        </p:blipFill>
        <p:spPr bwMode="auto">
          <a:xfrm>
            <a:off x="0" y="1628800"/>
            <a:ext cx="9166726" cy="529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33536" y="4869160"/>
            <a:ext cx="1497089" cy="612068"/>
          </a:xfrm>
          <a:prstGeom prst="wedgeRectCallout">
            <a:avLst>
              <a:gd name="adj1" fmla="val 95935"/>
              <a:gd name="adj2" fmla="val -2299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 smtClean="0"/>
              <a:t>Filter by Author, Custodian, Date, etc.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1210076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Search Result Analysis</a:t>
            </a:r>
            <a:endParaRPr lang="en-Z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3"/>
          <a:stretch/>
        </p:blipFill>
        <p:spPr bwMode="auto">
          <a:xfrm>
            <a:off x="0" y="1628800"/>
            <a:ext cx="9166726" cy="5307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44939" y="3122966"/>
            <a:ext cx="1497089" cy="612068"/>
          </a:xfrm>
          <a:prstGeom prst="wedgeRectCallout">
            <a:avLst>
              <a:gd name="adj1" fmla="val 125990"/>
              <a:gd name="adj2" fmla="val -1587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 smtClean="0"/>
              <a:t>Analysing Search Results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977476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Brief History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099617"/>
              </p:ext>
            </p:extLst>
          </p:nvPr>
        </p:nvGraphicFramePr>
        <p:xfrm>
          <a:off x="683569" y="1772816"/>
          <a:ext cx="7776862" cy="4114799"/>
        </p:xfrm>
        <a:graphic>
          <a:graphicData uri="http://schemas.openxmlformats.org/drawingml/2006/table">
            <a:tbl>
              <a:tblPr firstRow="1">
                <a:tableStyleId>{35758FB7-9AC5-4552-8A53-C91805E547FA}</a:tableStyleId>
              </a:tblPr>
              <a:tblGrid>
                <a:gridCol w="1555372"/>
                <a:gridCol w="2765107"/>
                <a:gridCol w="3456383"/>
              </a:tblGrid>
              <a:tr h="0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Date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137160" marR="137160" marT="137160" marB="13716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u="none" strike="noStrike">
                          <a:effectLst/>
                        </a:rPr>
                        <a:t>Meeting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137160" marR="137160" marT="137160" marB="13716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u="none" strike="noStrike">
                          <a:effectLst/>
                        </a:rPr>
                        <a:t>Outcome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137160" marR="137160" marT="137160" marB="13716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2006      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137160" marR="137160" marT="137160" marB="13716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u="none" strike="noStrike">
                          <a:effectLst/>
                        </a:rPr>
                        <a:t>User Needs workshop, Geneva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137160" marR="137160" marT="137160" marB="13716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u="none" strike="noStrike">
                          <a:effectLst/>
                        </a:rPr>
                        <a:t>General concept for GEO BON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137160" marR="137160" marT="137160" marB="13716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2008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137160" marR="137160" marT="137160" marB="13716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Meeting of GEO BON stakeholders, Potsdam   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137160" marR="137160" marT="137160" marB="13716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u="sng" strike="noStrike">
                          <a:effectLst/>
                          <a:hlinkClick r:id="rId2"/>
                        </a:rPr>
                        <a:t>GEO BON concept document</a:t>
                      </a:r>
                      <a:endParaRPr lang="en-US" sz="18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37160" marR="137160" marT="137160" marB="13716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2010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137160" marR="137160" marT="137160" marB="13716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1st GEO BON All Hands Meeting, </a:t>
                      </a:r>
                      <a:r>
                        <a:rPr lang="en-US" sz="1800" u="none" strike="noStrike" dirty="0" err="1">
                          <a:effectLst/>
                        </a:rPr>
                        <a:t>Asilomar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137160" marR="137160" marT="137160" marB="13716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u="sng" strike="noStrike">
                          <a:effectLst/>
                          <a:hlinkClick r:id="rId3"/>
                        </a:rPr>
                        <a:t>GEO BON implementation plan</a:t>
                      </a:r>
                      <a:endParaRPr lang="en-US" sz="1800" b="0" i="0" u="sng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37160" marR="137160" marT="137160" marB="13716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2012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137160" marR="137160" marT="137160" marB="13716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u="none" strike="noStrike">
                          <a:effectLst/>
                        </a:rPr>
                        <a:t>2nd GEO BON All Hands Meeting, Asilomar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137160" marR="137160" marT="137160" marB="13716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u="sng" strike="noStrike" dirty="0">
                          <a:effectLst/>
                          <a:hlinkClick r:id="rId3"/>
                        </a:rPr>
                        <a:t>EBVs, 2015 deliverables</a:t>
                      </a:r>
                      <a:endParaRPr lang="en-US" sz="1800" b="0" i="0" u="sng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37160" marR="137160" marT="137160" marB="13716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1628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 smtClean="0"/>
              <a:t>Spatial Coverage of Search Results</a:t>
            </a:r>
            <a:endParaRPr lang="en-Z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9"/>
          <a:stretch/>
        </p:blipFill>
        <p:spPr bwMode="auto">
          <a:xfrm>
            <a:off x="0" y="1628800"/>
            <a:ext cx="9166726" cy="529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44939" y="3122966"/>
            <a:ext cx="1497089" cy="612068"/>
          </a:xfrm>
          <a:prstGeom prst="wedgeRectCallout">
            <a:avLst>
              <a:gd name="adj1" fmla="val 285958"/>
              <a:gd name="adj2" fmla="val 1447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 smtClean="0"/>
              <a:t>Analysing Search Results</a:t>
            </a:r>
            <a:endParaRPr lang="en-ZA" sz="1400" dirty="0"/>
          </a:p>
        </p:txBody>
      </p:sp>
      <p:sp>
        <p:nvSpPr>
          <p:cNvPr id="5" name="Rectangular Callout 4"/>
          <p:cNvSpPr/>
          <p:nvPr/>
        </p:nvSpPr>
        <p:spPr>
          <a:xfrm>
            <a:off x="61571" y="3122966"/>
            <a:ext cx="1497089" cy="612068"/>
          </a:xfrm>
          <a:prstGeom prst="wedgeRectCallout">
            <a:avLst>
              <a:gd name="adj1" fmla="val 145380"/>
              <a:gd name="adj2" fmla="val -1682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 smtClean="0"/>
              <a:t>Click to see detail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3119846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/>
              <a:t>DetAILED</a:t>
            </a:r>
            <a:r>
              <a:rPr lang="en-ZA" dirty="0" smtClean="0"/>
              <a:t> META-DATA</a:t>
            </a:r>
            <a:endParaRPr lang="en-ZA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9"/>
          <a:stretch/>
        </p:blipFill>
        <p:spPr bwMode="auto">
          <a:xfrm>
            <a:off x="0" y="1628800"/>
            <a:ext cx="9166726" cy="529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9537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 smtClean="0"/>
              <a:t>SEARCH FOR WEB MAP SERVICES</a:t>
            </a:r>
            <a:endParaRPr lang="en-ZA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6"/>
          <a:stretch/>
        </p:blipFill>
        <p:spPr bwMode="auto">
          <a:xfrm>
            <a:off x="0" y="1628800"/>
            <a:ext cx="9166726" cy="527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61571" y="3122966"/>
            <a:ext cx="1497089" cy="612068"/>
          </a:xfrm>
          <a:prstGeom prst="wedgeRectCallout">
            <a:avLst>
              <a:gd name="adj1" fmla="val 90118"/>
              <a:gd name="adj2" fmla="val 925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 smtClean="0"/>
              <a:t>WMS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237818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SPATIAL DATA SERVICES</a:t>
            </a:r>
            <a:endParaRPr lang="en-ZA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6"/>
          <a:stretch/>
        </p:blipFill>
        <p:spPr bwMode="auto">
          <a:xfrm>
            <a:off x="0" y="1628800"/>
            <a:ext cx="9166726" cy="527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61571" y="3122966"/>
            <a:ext cx="1497089" cy="612068"/>
          </a:xfrm>
          <a:prstGeom prst="wedgeRectCallout">
            <a:avLst>
              <a:gd name="adj1" fmla="val 85271"/>
              <a:gd name="adj2" fmla="val -497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 smtClean="0"/>
              <a:t>Click to see detail</a:t>
            </a:r>
            <a:endParaRPr lang="en-ZA" sz="1400" dirty="0"/>
          </a:p>
        </p:txBody>
      </p:sp>
      <p:sp>
        <p:nvSpPr>
          <p:cNvPr id="5" name="Rectangular Callout 4"/>
          <p:cNvSpPr/>
          <p:nvPr/>
        </p:nvSpPr>
        <p:spPr>
          <a:xfrm>
            <a:off x="61570" y="3122966"/>
            <a:ext cx="1497089" cy="612068"/>
          </a:xfrm>
          <a:prstGeom prst="wedgeRectCallout">
            <a:avLst>
              <a:gd name="adj1" fmla="val 78484"/>
              <a:gd name="adj2" fmla="val 2988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 smtClean="0"/>
              <a:t>Click to see detail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1895429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PREVIEW OR DOWNLOAD</a:t>
            </a:r>
            <a:endParaRPr lang="en-ZA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6"/>
          <a:stretch/>
        </p:blipFill>
        <p:spPr bwMode="auto">
          <a:xfrm>
            <a:off x="0" y="1628800"/>
            <a:ext cx="9166726" cy="527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61571" y="3122966"/>
            <a:ext cx="1497089" cy="612068"/>
          </a:xfrm>
          <a:prstGeom prst="wedgeRectCallout">
            <a:avLst>
              <a:gd name="adj1" fmla="val 122111"/>
              <a:gd name="adj2" fmla="val 688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 smtClean="0"/>
              <a:t>Layers available from service</a:t>
            </a:r>
            <a:endParaRPr lang="en-ZA" sz="1400" dirty="0"/>
          </a:p>
        </p:txBody>
      </p:sp>
      <p:sp>
        <p:nvSpPr>
          <p:cNvPr id="5" name="Rectangular Callout 4"/>
          <p:cNvSpPr/>
          <p:nvPr/>
        </p:nvSpPr>
        <p:spPr>
          <a:xfrm>
            <a:off x="73538" y="3790697"/>
            <a:ext cx="1497089" cy="612068"/>
          </a:xfrm>
          <a:prstGeom prst="wedgeRectCallout">
            <a:avLst>
              <a:gd name="adj1" fmla="val 122111"/>
              <a:gd name="adj2" fmla="val 688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 smtClean="0"/>
              <a:t>Download formats and options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2726080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2"/>
          <a:stretch/>
        </p:blipFill>
        <p:spPr bwMode="auto">
          <a:xfrm>
            <a:off x="0" y="1628800"/>
            <a:ext cx="9166726" cy="5263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61571" y="3122966"/>
            <a:ext cx="1497089" cy="612068"/>
          </a:xfrm>
          <a:prstGeom prst="wedgeRectCallout">
            <a:avLst>
              <a:gd name="adj1" fmla="val 125990"/>
              <a:gd name="adj2" fmla="val 2063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 smtClean="0"/>
              <a:t>Select appropriate layer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1959442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 smtClean="0"/>
              <a:t>Multiple layers/ RASTERS in same service</a:t>
            </a:r>
            <a:endParaRPr lang="en-ZA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3"/>
          <a:stretch/>
        </p:blipFill>
        <p:spPr bwMode="auto">
          <a:xfrm>
            <a:off x="0" y="1628800"/>
            <a:ext cx="9166726" cy="5307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61571" y="3122966"/>
            <a:ext cx="1497089" cy="612068"/>
          </a:xfrm>
          <a:prstGeom prst="wedgeRectCallout">
            <a:avLst>
              <a:gd name="adj1" fmla="val 120173"/>
              <a:gd name="adj2" fmla="val 1257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 smtClean="0"/>
              <a:t>Note alternative styles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3243404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 smtClean="0"/>
              <a:t>Sensor OBSERVATION SERVICES</a:t>
            </a:r>
            <a:endParaRPr lang="en-ZA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6"/>
          <a:stretch/>
        </p:blipFill>
        <p:spPr bwMode="auto">
          <a:xfrm>
            <a:off x="0" y="1628800"/>
            <a:ext cx="9166726" cy="527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61571" y="3122966"/>
            <a:ext cx="1497089" cy="612068"/>
          </a:xfrm>
          <a:prstGeom prst="wedgeRectCallout">
            <a:avLst>
              <a:gd name="adj1" fmla="val 119203"/>
              <a:gd name="adj2" fmla="val 356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 smtClean="0"/>
              <a:t>Click to see detail</a:t>
            </a:r>
            <a:endParaRPr lang="en-ZA" sz="1400" dirty="0"/>
          </a:p>
        </p:txBody>
      </p:sp>
      <p:sp>
        <p:nvSpPr>
          <p:cNvPr id="5" name="Rectangular Callout 4"/>
          <p:cNvSpPr/>
          <p:nvPr/>
        </p:nvSpPr>
        <p:spPr>
          <a:xfrm>
            <a:off x="61571" y="3122966"/>
            <a:ext cx="1497089" cy="612068"/>
          </a:xfrm>
          <a:prstGeom prst="wedgeRectCallout">
            <a:avLst>
              <a:gd name="adj1" fmla="val 95935"/>
              <a:gd name="adj2" fmla="val 3557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 smtClean="0"/>
              <a:t>Click to see detail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2433923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 smtClean="0"/>
              <a:t>OBSERVED FEATURES ARE SHOWN</a:t>
            </a:r>
            <a:endParaRPr lang="en-ZA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9"/>
          <a:stretch/>
        </p:blipFill>
        <p:spPr bwMode="auto">
          <a:xfrm>
            <a:off x="0" y="1628800"/>
            <a:ext cx="9166726" cy="529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61571" y="3122966"/>
            <a:ext cx="1497089" cy="612068"/>
          </a:xfrm>
          <a:prstGeom prst="wedgeRectCallout">
            <a:avLst>
              <a:gd name="adj1" fmla="val 262690"/>
              <a:gd name="adj2" fmla="val 1471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 smtClean="0"/>
              <a:t>Location of sensors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416973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CLICK A FEATURE …</a:t>
            </a:r>
            <a:endParaRPr lang="en-ZA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3"/>
          <a:stretch/>
        </p:blipFill>
        <p:spPr bwMode="auto">
          <a:xfrm>
            <a:off x="0" y="1628800"/>
            <a:ext cx="9166726" cy="5307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61571" y="3122966"/>
            <a:ext cx="1497089" cy="612068"/>
          </a:xfrm>
          <a:prstGeom prst="wedgeRectCallout">
            <a:avLst>
              <a:gd name="adj1" fmla="val 150228"/>
              <a:gd name="adj2" fmla="val 807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 smtClean="0"/>
              <a:t>Latest values for observed phenomena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3686820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2015 Deliverable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“Functional Infrastructure by 2015”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298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TIME SERIES DATA</a:t>
            </a:r>
            <a:endParaRPr lang="en-ZA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7"/>
          <a:stretch/>
        </p:blipFill>
        <p:spPr bwMode="auto">
          <a:xfrm>
            <a:off x="0" y="1628800"/>
            <a:ext cx="9166726" cy="532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61571" y="3122966"/>
            <a:ext cx="1497089" cy="612068"/>
          </a:xfrm>
          <a:prstGeom prst="wedgeRectCallout">
            <a:avLst>
              <a:gd name="adj1" fmla="val 161861"/>
              <a:gd name="adj2" fmla="val 973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 smtClean="0"/>
              <a:t>Select start and end dates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337417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Examples: Interoperability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752528"/>
          </a:xfrm>
        </p:spPr>
        <p:txBody>
          <a:bodyPr>
            <a:normAutofit fontScale="47500" lnSpcReduction="20000"/>
          </a:bodyPr>
          <a:lstStyle/>
          <a:p>
            <a:r>
              <a:rPr lang="en-ZA" dirty="0" smtClean="0"/>
              <a:t>Distributed </a:t>
            </a:r>
            <a:r>
              <a:rPr lang="en-ZA" dirty="0" err="1" smtClean="0"/>
              <a:t>WxS</a:t>
            </a:r>
            <a:r>
              <a:rPr lang="en-ZA" dirty="0" smtClean="0"/>
              <a:t> in OpenLayers Client</a:t>
            </a:r>
          </a:p>
          <a:p>
            <a:r>
              <a:rPr lang="en-ZA" dirty="0" smtClean="0"/>
              <a:t>Distributed </a:t>
            </a:r>
            <a:r>
              <a:rPr lang="en-ZA" dirty="0" err="1" smtClean="0"/>
              <a:t>WxS</a:t>
            </a:r>
            <a:r>
              <a:rPr lang="en-ZA" dirty="0" smtClean="0"/>
              <a:t>, KML, and </a:t>
            </a:r>
            <a:r>
              <a:rPr lang="en-ZA" dirty="0" err="1" smtClean="0"/>
              <a:t>GeoRSS</a:t>
            </a:r>
            <a:r>
              <a:rPr lang="en-ZA" dirty="0" smtClean="0"/>
              <a:t> in OpenLayers Client</a:t>
            </a:r>
          </a:p>
          <a:p>
            <a:r>
              <a:rPr lang="en-ZA" dirty="0"/>
              <a:t>Persist distributed </a:t>
            </a:r>
            <a:r>
              <a:rPr lang="en-ZA" dirty="0" err="1" smtClean="0"/>
              <a:t>WxS</a:t>
            </a:r>
            <a:r>
              <a:rPr lang="en-ZA" dirty="0" smtClean="0"/>
              <a:t> plus others </a:t>
            </a:r>
            <a:r>
              <a:rPr lang="en-ZA" dirty="0"/>
              <a:t>as </a:t>
            </a:r>
            <a:r>
              <a:rPr lang="en-ZA" dirty="0" smtClean="0"/>
              <a:t>WCD</a:t>
            </a:r>
          </a:p>
          <a:p>
            <a:r>
              <a:rPr lang="en-ZA" dirty="0" smtClean="0"/>
              <a:t>SHP/ Raster to SQL/ </a:t>
            </a:r>
            <a:r>
              <a:rPr lang="en-ZA" dirty="0" err="1" smtClean="0"/>
              <a:t>WxS</a:t>
            </a:r>
            <a:r>
              <a:rPr lang="en-ZA" dirty="0" smtClean="0"/>
              <a:t>/ SLD</a:t>
            </a:r>
          </a:p>
          <a:p>
            <a:r>
              <a:rPr lang="en-ZA" dirty="0" smtClean="0"/>
              <a:t>CS/W Request as Dublin Core</a:t>
            </a:r>
          </a:p>
          <a:p>
            <a:r>
              <a:rPr lang="en-ZA" dirty="0" smtClean="0"/>
              <a:t>CS/W Request as JSON/Atom to Search Result Presentation</a:t>
            </a:r>
          </a:p>
          <a:p>
            <a:r>
              <a:rPr lang="en-ZA" dirty="0" smtClean="0"/>
              <a:t>CS/W Request as </a:t>
            </a:r>
            <a:r>
              <a:rPr lang="en-ZA" dirty="0" err="1" smtClean="0"/>
              <a:t>GeoRSS</a:t>
            </a:r>
            <a:r>
              <a:rPr lang="en-ZA" dirty="0" smtClean="0"/>
              <a:t> to OpenLayers Client</a:t>
            </a:r>
          </a:p>
          <a:p>
            <a:r>
              <a:rPr lang="en-ZA" dirty="0" smtClean="0"/>
              <a:t>CS/W Request integrated with OpenLayers Client</a:t>
            </a:r>
          </a:p>
          <a:p>
            <a:r>
              <a:rPr lang="en-ZA" dirty="0" smtClean="0"/>
              <a:t>CS/W Request integrated with Desktop Client</a:t>
            </a:r>
          </a:p>
          <a:p>
            <a:r>
              <a:rPr lang="en-ZA" dirty="0"/>
              <a:t>Search GUI to </a:t>
            </a:r>
            <a:r>
              <a:rPr lang="en-ZA" dirty="0" smtClean="0">
                <a:solidFill>
                  <a:schemeClr val="bg1">
                    <a:lumMod val="50000"/>
                  </a:schemeClr>
                </a:solidFill>
              </a:rPr>
              <a:t>any</a:t>
            </a:r>
            <a:r>
              <a:rPr lang="en-ZA" dirty="0" smtClean="0"/>
              <a:t> CS/W endpoint</a:t>
            </a:r>
          </a:p>
          <a:p>
            <a:r>
              <a:rPr lang="en-ZA" dirty="0" smtClean="0">
                <a:solidFill>
                  <a:schemeClr val="bg1">
                    <a:lumMod val="50000"/>
                  </a:schemeClr>
                </a:solidFill>
              </a:rPr>
              <a:t>Search GUI to OAI-PMH endpoint</a:t>
            </a:r>
          </a:p>
          <a:p>
            <a:r>
              <a:rPr lang="en-ZA" dirty="0" err="1" smtClean="0">
                <a:solidFill>
                  <a:schemeClr val="bg1">
                    <a:lumMod val="50000"/>
                  </a:schemeClr>
                </a:solidFill>
              </a:rPr>
              <a:t>EuroGEOSS</a:t>
            </a:r>
            <a:r>
              <a:rPr lang="en-ZA" dirty="0" smtClean="0">
                <a:solidFill>
                  <a:schemeClr val="bg1">
                    <a:lumMod val="50000"/>
                  </a:schemeClr>
                </a:solidFill>
              </a:rPr>
              <a:t> Broker Return to Search Presentation</a:t>
            </a:r>
          </a:p>
          <a:p>
            <a:r>
              <a:rPr lang="en-ZA" dirty="0" smtClean="0">
                <a:solidFill>
                  <a:schemeClr val="bg1">
                    <a:lumMod val="50000"/>
                  </a:schemeClr>
                </a:solidFill>
              </a:rPr>
              <a:t>CS/W Request to </a:t>
            </a:r>
            <a:r>
              <a:rPr lang="en-ZA" dirty="0" err="1" smtClean="0">
                <a:solidFill>
                  <a:schemeClr val="bg1">
                    <a:lumMod val="50000"/>
                  </a:schemeClr>
                </a:solidFill>
              </a:rPr>
              <a:t>EuroGEOSS</a:t>
            </a:r>
            <a:r>
              <a:rPr lang="en-ZA" dirty="0" smtClean="0">
                <a:solidFill>
                  <a:schemeClr val="bg1">
                    <a:lumMod val="50000"/>
                  </a:schemeClr>
                </a:solidFill>
              </a:rPr>
              <a:t> Broker</a:t>
            </a:r>
          </a:p>
          <a:p>
            <a:r>
              <a:rPr lang="en-ZA" dirty="0" smtClean="0">
                <a:solidFill>
                  <a:schemeClr val="bg1">
                    <a:lumMod val="50000"/>
                  </a:schemeClr>
                </a:solidFill>
              </a:rPr>
              <a:t>SOS in Extended OpenLayers Client</a:t>
            </a:r>
          </a:p>
          <a:p>
            <a:r>
              <a:rPr lang="en-ZA" dirty="0" smtClean="0">
                <a:solidFill>
                  <a:schemeClr val="bg1">
                    <a:lumMod val="50000"/>
                  </a:schemeClr>
                </a:solidFill>
              </a:rPr>
              <a:t>NetCDF in Extended OpenLayers Client</a:t>
            </a:r>
          </a:p>
          <a:p>
            <a:r>
              <a:rPr lang="en-ZA" dirty="0" smtClean="0">
                <a:solidFill>
                  <a:schemeClr val="bg1">
                    <a:lumMod val="50000"/>
                  </a:schemeClr>
                </a:solidFill>
              </a:rPr>
              <a:t>HDF-4 in Extended OpenLayers Client</a:t>
            </a:r>
          </a:p>
          <a:p>
            <a:r>
              <a:rPr lang="en-ZA" dirty="0" smtClean="0"/>
              <a:t>Distributed WFS, </a:t>
            </a:r>
            <a:r>
              <a:rPr lang="en-ZA" dirty="0" smtClean="0">
                <a:solidFill>
                  <a:schemeClr val="bg1">
                    <a:lumMod val="50000"/>
                  </a:schemeClr>
                </a:solidFill>
              </a:rPr>
              <a:t>NetCDF, and SOS</a:t>
            </a:r>
            <a:r>
              <a:rPr lang="en-ZA" dirty="0" smtClean="0"/>
              <a:t> to Charting Services (Google Charts)+ mediation</a:t>
            </a:r>
          </a:p>
          <a:p>
            <a:r>
              <a:rPr lang="en-ZA" dirty="0" smtClean="0"/>
              <a:t>Citizen Science Module to WFS</a:t>
            </a:r>
          </a:p>
          <a:p>
            <a:r>
              <a:rPr lang="en-ZA" dirty="0" smtClean="0"/>
              <a:t>Citizen Science to EML </a:t>
            </a:r>
            <a:r>
              <a:rPr lang="en-ZA" dirty="0" smtClean="0">
                <a:solidFill>
                  <a:schemeClr val="bg1">
                    <a:lumMod val="50000"/>
                  </a:schemeClr>
                </a:solidFill>
              </a:rPr>
              <a:t>and ISO 19115</a:t>
            </a:r>
          </a:p>
          <a:p>
            <a:r>
              <a:rPr lang="en-ZA" dirty="0" smtClean="0">
                <a:solidFill>
                  <a:schemeClr val="bg1">
                    <a:lumMod val="50000"/>
                  </a:schemeClr>
                </a:solidFill>
              </a:rPr>
              <a:t>WPS in Scientific Workflow + mediation</a:t>
            </a:r>
          </a:p>
          <a:p>
            <a:endParaRPr lang="en-ZA" dirty="0" smtClean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5823486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Multiple </a:t>
            </a:r>
            <a:r>
              <a:rPr lang="en-ZA" dirty="0" err="1" smtClean="0"/>
              <a:t>WxS</a:t>
            </a:r>
            <a:r>
              <a:rPr lang="en-ZA" dirty="0" smtClean="0"/>
              <a:t> Sources</a:t>
            </a:r>
            <a:endParaRPr lang="en-Z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4"/>
          <a:stretch/>
        </p:blipFill>
        <p:spPr bwMode="auto">
          <a:xfrm>
            <a:off x="1" y="1248228"/>
            <a:ext cx="9144000" cy="5666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ular Callout 2"/>
          <p:cNvSpPr/>
          <p:nvPr/>
        </p:nvSpPr>
        <p:spPr>
          <a:xfrm>
            <a:off x="3578967" y="5841268"/>
            <a:ext cx="1497089" cy="612068"/>
          </a:xfrm>
          <a:prstGeom prst="wedgeRectCallout">
            <a:avLst>
              <a:gd name="adj1" fmla="val -187159"/>
              <a:gd name="adj2" fmla="val -46944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400" dirty="0" smtClean="0"/>
              <a:t>Meraka Institute, Pretoria, SA, WMS</a:t>
            </a:r>
            <a:endParaRPr lang="en-ZA" sz="1400" dirty="0"/>
          </a:p>
        </p:txBody>
      </p:sp>
      <p:sp>
        <p:nvSpPr>
          <p:cNvPr id="5" name="Rectangular Callout 4"/>
          <p:cNvSpPr/>
          <p:nvPr/>
        </p:nvSpPr>
        <p:spPr>
          <a:xfrm>
            <a:off x="3578967" y="5229200"/>
            <a:ext cx="1497089" cy="504056"/>
          </a:xfrm>
          <a:prstGeom prst="wedgeRectCallout">
            <a:avLst>
              <a:gd name="adj1" fmla="val -190430"/>
              <a:gd name="adj2" fmla="val -48984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400" dirty="0" smtClean="0"/>
              <a:t>FAO,</a:t>
            </a:r>
          </a:p>
          <a:p>
            <a:pPr algn="ctr"/>
            <a:r>
              <a:rPr lang="en-ZA" sz="1400" dirty="0" smtClean="0"/>
              <a:t>Rome, WMS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70151298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9"/>
          <a:stretch/>
        </p:blipFill>
        <p:spPr bwMode="auto">
          <a:xfrm>
            <a:off x="1" y="1204686"/>
            <a:ext cx="9144000" cy="571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1" t="34972" r="31791" b="24854"/>
          <a:stretch/>
        </p:blipFill>
        <p:spPr bwMode="auto">
          <a:xfrm>
            <a:off x="2339752" y="2276872"/>
            <a:ext cx="3330054" cy="255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Persist Web Context Documents</a:t>
            </a:r>
            <a:endParaRPr lang="en-ZA" dirty="0"/>
          </a:p>
        </p:txBody>
      </p:sp>
      <p:sp>
        <p:nvSpPr>
          <p:cNvPr id="3" name="Rectangular Callout 2"/>
          <p:cNvSpPr/>
          <p:nvPr/>
        </p:nvSpPr>
        <p:spPr>
          <a:xfrm>
            <a:off x="3578967" y="5841268"/>
            <a:ext cx="1497089" cy="504056"/>
          </a:xfrm>
          <a:prstGeom prst="wedgeRectCallout">
            <a:avLst>
              <a:gd name="adj1" fmla="val -207751"/>
              <a:gd name="adj2" fmla="val -79039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400" dirty="0" smtClean="0"/>
              <a:t>Load from server storage</a:t>
            </a:r>
            <a:endParaRPr lang="en-ZA" sz="1400" dirty="0"/>
          </a:p>
        </p:txBody>
      </p:sp>
      <p:sp>
        <p:nvSpPr>
          <p:cNvPr id="5" name="Rectangular Callout 4"/>
          <p:cNvSpPr/>
          <p:nvPr/>
        </p:nvSpPr>
        <p:spPr>
          <a:xfrm>
            <a:off x="5220072" y="5841268"/>
            <a:ext cx="1497089" cy="504056"/>
          </a:xfrm>
          <a:prstGeom prst="wedgeRectCallout">
            <a:avLst>
              <a:gd name="adj1" fmla="val -163993"/>
              <a:gd name="adj2" fmla="val -58190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400" dirty="0" smtClean="0"/>
              <a:t>List of WCDs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257349597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Support Multiple Data Standards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4"/>
          <a:stretch/>
        </p:blipFill>
        <p:spPr bwMode="auto">
          <a:xfrm>
            <a:off x="1" y="1204686"/>
            <a:ext cx="9163858" cy="571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3578967" y="5841268"/>
            <a:ext cx="1497089" cy="504056"/>
          </a:xfrm>
          <a:prstGeom prst="wedgeRectCallout">
            <a:avLst>
              <a:gd name="adj1" fmla="val -211397"/>
              <a:gd name="adj2" fmla="val -57378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400" dirty="0" err="1" smtClean="0"/>
              <a:t>WxS</a:t>
            </a:r>
            <a:endParaRPr lang="en-ZA" sz="1400" dirty="0"/>
          </a:p>
        </p:txBody>
      </p:sp>
      <p:sp>
        <p:nvSpPr>
          <p:cNvPr id="6" name="Rectangular Callout 5"/>
          <p:cNvSpPr/>
          <p:nvPr/>
        </p:nvSpPr>
        <p:spPr>
          <a:xfrm>
            <a:off x="3578967" y="5229200"/>
            <a:ext cx="1497089" cy="504056"/>
          </a:xfrm>
          <a:prstGeom prst="wedgeRectCallout">
            <a:avLst>
              <a:gd name="adj1" fmla="val -190430"/>
              <a:gd name="adj2" fmla="val -48984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400" dirty="0" err="1" smtClean="0"/>
              <a:t>GeoRSS</a:t>
            </a:r>
            <a:endParaRPr lang="en-ZA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5436096" y="5949280"/>
            <a:ext cx="324036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ZA" dirty="0" smtClean="0"/>
              <a:t>Also: KML, NetCDF, HDF-4, SOS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0908881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 smtClean="0"/>
              <a:t>Data Upload, Styling, and Publication</a:t>
            </a:r>
            <a:endParaRPr lang="en-Z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32284"/>
            <a:ext cx="9143999" cy="521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2057699"/>
            <a:ext cx="5462123" cy="480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479385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Meta-Data Repository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4"/>
          <a:stretch/>
        </p:blipFill>
        <p:spPr bwMode="auto">
          <a:xfrm>
            <a:off x="1" y="1277256"/>
            <a:ext cx="9163858" cy="563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971600" y="6174298"/>
            <a:ext cx="1497089" cy="504056"/>
          </a:xfrm>
          <a:prstGeom prst="wedgeRectCallout">
            <a:avLst>
              <a:gd name="adj1" fmla="val 141400"/>
              <a:gd name="adj2" fmla="val -7829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400" dirty="0" smtClean="0"/>
              <a:t>Meta-Data Entry</a:t>
            </a:r>
            <a:endParaRPr lang="en-ZA" sz="1400" dirty="0"/>
          </a:p>
        </p:txBody>
      </p:sp>
      <p:sp>
        <p:nvSpPr>
          <p:cNvPr id="6" name="Rectangular Callout 5"/>
          <p:cNvSpPr/>
          <p:nvPr/>
        </p:nvSpPr>
        <p:spPr>
          <a:xfrm>
            <a:off x="971600" y="5562230"/>
            <a:ext cx="1497089" cy="504056"/>
          </a:xfrm>
          <a:prstGeom prst="wedgeRectCallout">
            <a:avLst>
              <a:gd name="adj1" fmla="val -71920"/>
              <a:gd name="adj2" fmla="val -27324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400" dirty="0" smtClean="0"/>
              <a:t>Multiple Custodians</a:t>
            </a:r>
            <a:endParaRPr lang="en-ZA" sz="1400" dirty="0"/>
          </a:p>
        </p:txBody>
      </p:sp>
      <p:sp>
        <p:nvSpPr>
          <p:cNvPr id="7" name="Rectangular Callout 6"/>
          <p:cNvSpPr/>
          <p:nvPr/>
        </p:nvSpPr>
        <p:spPr>
          <a:xfrm>
            <a:off x="989066" y="3429000"/>
            <a:ext cx="1497089" cy="504056"/>
          </a:xfrm>
          <a:prstGeom prst="wedgeRectCallout">
            <a:avLst>
              <a:gd name="adj1" fmla="val 81291"/>
              <a:gd name="adj2" fmla="val 20965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400" dirty="0" smtClean="0"/>
              <a:t>Multiple Standards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12132183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 smtClean="0"/>
              <a:t>Search Interface and Result Formats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6"/>
          <a:stretch/>
        </p:blipFill>
        <p:spPr bwMode="auto">
          <a:xfrm>
            <a:off x="1" y="1340768"/>
            <a:ext cx="9163858" cy="5724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223055" y="5589240"/>
            <a:ext cx="1497089" cy="504056"/>
          </a:xfrm>
          <a:prstGeom prst="wedgeRectCallout">
            <a:avLst>
              <a:gd name="adj1" fmla="val 98554"/>
              <a:gd name="adj2" fmla="val 1917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400" dirty="0" smtClean="0"/>
              <a:t>Meta-Data Entry</a:t>
            </a:r>
            <a:endParaRPr lang="en-ZA" sz="1400" dirty="0"/>
          </a:p>
        </p:txBody>
      </p:sp>
      <p:sp>
        <p:nvSpPr>
          <p:cNvPr id="6" name="Rectangular Callout 5"/>
          <p:cNvSpPr/>
          <p:nvPr/>
        </p:nvSpPr>
        <p:spPr>
          <a:xfrm>
            <a:off x="223055" y="5589240"/>
            <a:ext cx="1497089" cy="504056"/>
          </a:xfrm>
          <a:prstGeom prst="wedgeRectCallout">
            <a:avLst>
              <a:gd name="adj1" fmla="val 103112"/>
              <a:gd name="adj2" fmla="val 9769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400" dirty="0" smtClean="0"/>
              <a:t>Multiple Formats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367146742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 err="1" smtClean="0"/>
              <a:t>GeoRSS</a:t>
            </a:r>
            <a:r>
              <a:rPr lang="en-ZA" dirty="0" smtClean="0"/>
              <a:t> SEARCH Piped to Map Client</a:t>
            </a:r>
            <a:endParaRPr lang="en-Z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0"/>
          <a:stretch/>
        </p:blipFill>
        <p:spPr bwMode="auto">
          <a:xfrm>
            <a:off x="1" y="1233714"/>
            <a:ext cx="9163858" cy="5681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47138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8"/>
          <a:stretch/>
        </p:blipFill>
        <p:spPr bwMode="auto">
          <a:xfrm>
            <a:off x="0" y="1204686"/>
            <a:ext cx="9143999" cy="566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 smtClean="0"/>
              <a:t>Non-Spatial Representations of Data</a:t>
            </a:r>
            <a:endParaRPr lang="en-Z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-377" r="43745" b="24587"/>
          <a:stretch/>
        </p:blipFill>
        <p:spPr bwMode="auto">
          <a:xfrm>
            <a:off x="16507" y="1926626"/>
            <a:ext cx="5131557" cy="4814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6950075" y="4725144"/>
            <a:ext cx="1497089" cy="792088"/>
          </a:xfrm>
          <a:prstGeom prst="wedgeRectCallout">
            <a:avLst>
              <a:gd name="adj1" fmla="val -128439"/>
              <a:gd name="adj2" fmla="val -16149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400" dirty="0" smtClean="0"/>
              <a:t>Data captured by Schools Program directly to WFS</a:t>
            </a:r>
            <a:endParaRPr lang="en-ZA" sz="1400" dirty="0"/>
          </a:p>
        </p:txBody>
      </p:sp>
      <p:sp>
        <p:nvSpPr>
          <p:cNvPr id="6" name="Rectangular Callout 5"/>
          <p:cNvSpPr/>
          <p:nvPr/>
        </p:nvSpPr>
        <p:spPr>
          <a:xfrm>
            <a:off x="6950075" y="5550339"/>
            <a:ext cx="1497089" cy="792088"/>
          </a:xfrm>
          <a:prstGeom prst="wedgeRectCallout">
            <a:avLst>
              <a:gd name="adj1" fmla="val -234187"/>
              <a:gd name="adj2" fmla="val -10118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400" dirty="0" smtClean="0"/>
              <a:t>Mediated HTTP calls to Google Charts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340504382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Functional Infrastructure implies –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en-GB" dirty="0" smtClean="0"/>
              <a:t>data flow from observations through various aggregation and processing/ modelling </a:t>
            </a:r>
            <a:r>
              <a:rPr lang="en-US" dirty="0"/>
              <a:t>services, </a:t>
            </a:r>
            <a:r>
              <a:rPr lang="en-US" dirty="0" smtClean="0"/>
              <a:t>supporting </a:t>
            </a:r>
            <a:r>
              <a:rPr lang="en-US" dirty="0"/>
              <a:t>evaluation of EBV’s and </a:t>
            </a:r>
            <a:r>
              <a:rPr lang="en-US" dirty="0" smtClean="0"/>
              <a:t>derived indicators</a:t>
            </a:r>
            <a:r>
              <a:rPr lang="en-GB" dirty="0" smtClean="0"/>
              <a:t>;</a:t>
            </a:r>
          </a:p>
          <a:p>
            <a:pPr algn="just"/>
            <a:r>
              <a:rPr lang="en-GB" dirty="0" smtClean="0"/>
              <a:t>automated and streamlined, as appropriate;</a:t>
            </a:r>
          </a:p>
          <a:p>
            <a:pPr algn="just"/>
            <a:r>
              <a:rPr lang="en-GB" dirty="0" smtClean="0"/>
              <a:t>using a plug-and-play (service-oriented) approach;</a:t>
            </a:r>
          </a:p>
          <a:p>
            <a:pPr algn="just"/>
            <a:r>
              <a:rPr lang="en-GB" dirty="0" smtClean="0"/>
              <a:t>coordinated through a GEO BON registry system and linked to the GEOSS Common Infrastructure;</a:t>
            </a:r>
          </a:p>
          <a:p>
            <a:pPr algn="just"/>
            <a:r>
              <a:rPr lang="en-GB" dirty="0" smtClean="0"/>
              <a:t>transparent to users through multiple channels, portals and applications.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272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NetCDF Integration</a:t>
            </a:r>
            <a:endParaRPr lang="en-ZA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5"/>
          <a:stretch/>
        </p:blipFill>
        <p:spPr bwMode="auto">
          <a:xfrm>
            <a:off x="0" y="1628800"/>
            <a:ext cx="9156219" cy="5171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078468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Embedding in Other Platforms</a:t>
            </a:r>
            <a:endParaRPr lang="en-Z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/>
          <a:stretch/>
        </p:blipFill>
        <p:spPr bwMode="auto">
          <a:xfrm>
            <a:off x="1" y="1628800"/>
            <a:ext cx="9144000" cy="518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49353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Framework		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Ideal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348879"/>
            <a:ext cx="4040188" cy="377728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Generic Use Cases</a:t>
            </a:r>
          </a:p>
          <a:p>
            <a:endParaRPr lang="en-US" dirty="0"/>
          </a:p>
          <a:p>
            <a:r>
              <a:rPr lang="en-US" dirty="0" smtClean="0"/>
              <a:t>Essential Biodiversity Variables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All Interoperability Implications</a:t>
            </a:r>
          </a:p>
          <a:p>
            <a:endParaRPr lang="en-US" dirty="0"/>
          </a:p>
          <a:p>
            <a:r>
              <a:rPr lang="en-US" dirty="0" smtClean="0"/>
              <a:t>Deliver: Products</a:t>
            </a:r>
          </a:p>
          <a:p>
            <a:pPr lvl="1"/>
            <a:r>
              <a:rPr lang="en-US" dirty="0" smtClean="0"/>
              <a:t>Services, Data, Best Practice, Standards, …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Reality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2348879"/>
            <a:ext cx="4041775" cy="377728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Specific, Achievable Use Case</a:t>
            </a:r>
          </a:p>
          <a:p>
            <a:endParaRPr lang="en-US" dirty="0" smtClean="0"/>
          </a:p>
          <a:p>
            <a:r>
              <a:rPr lang="en-US" dirty="0" smtClean="0"/>
              <a:t>“Winning” EBVs</a:t>
            </a:r>
          </a:p>
          <a:p>
            <a:endParaRPr lang="en-US" dirty="0" smtClean="0"/>
          </a:p>
          <a:p>
            <a:r>
              <a:rPr lang="en-US" dirty="0" smtClean="0"/>
              <a:t>Required services only</a:t>
            </a:r>
          </a:p>
          <a:p>
            <a:r>
              <a:rPr lang="en-US" dirty="0" smtClean="0"/>
              <a:t>Some manual work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Limited to Contributing </a:t>
            </a:r>
            <a:r>
              <a:rPr lang="en-US" dirty="0" err="1"/>
              <a:t>Organisations</a:t>
            </a:r>
            <a:r>
              <a:rPr lang="en-US" dirty="0"/>
              <a:t>, Projects, and Initiatives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5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Use Case Perspectives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4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Manifesto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 algn="just"/>
            <a:r>
              <a:rPr lang="en-US" dirty="0" smtClean="0"/>
              <a:t>GEO BON data </a:t>
            </a:r>
            <a:r>
              <a:rPr lang="en-US" dirty="0"/>
              <a:t>and services are described properly, preserved properly, and discoverable;</a:t>
            </a:r>
          </a:p>
          <a:p>
            <a:pPr lvl="0" algn="just"/>
            <a:r>
              <a:rPr lang="en-US" dirty="0" smtClean="0"/>
              <a:t>Once </a:t>
            </a:r>
            <a:r>
              <a:rPr lang="en-US" dirty="0"/>
              <a:t>discovered, its utility, quality, and scope can be understood, even if the data sets are huge;</a:t>
            </a:r>
          </a:p>
          <a:p>
            <a:pPr lvl="0" algn="just"/>
            <a:r>
              <a:rPr lang="en-US" dirty="0" smtClean="0"/>
              <a:t>Once </a:t>
            </a:r>
            <a:r>
              <a:rPr lang="en-US" dirty="0"/>
              <a:t>understood; it can be accessed freely and openly;</a:t>
            </a:r>
          </a:p>
          <a:p>
            <a:pPr lvl="0" algn="just"/>
            <a:r>
              <a:rPr lang="en-US" dirty="0" smtClean="0"/>
              <a:t>Once </a:t>
            </a:r>
            <a:r>
              <a:rPr lang="en-US" dirty="0"/>
              <a:t>accessed, it can be included into distributed processes, and collated - preferably automatically, and on large scales;</a:t>
            </a:r>
          </a:p>
          <a:p>
            <a:pPr lvl="0" algn="just"/>
            <a:r>
              <a:rPr lang="en-US" dirty="0" smtClean="0"/>
              <a:t>Once </a:t>
            </a:r>
            <a:r>
              <a:rPr lang="en-US" dirty="0"/>
              <a:t>processed, the knowledge gathered can be re-used.</a:t>
            </a:r>
          </a:p>
          <a:p>
            <a:pPr lvl="1" algn="just"/>
            <a:endParaRPr lang="en-US" dirty="0"/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i="1" dirty="0"/>
              <a:t>All against a backdrop of a move to extend formal meta-data with </a:t>
            </a:r>
            <a:r>
              <a:rPr lang="en-US" i="1" dirty="0" smtClean="0"/>
              <a:t>emerging semantic web technology, increased focus on cross-domain interoperability, </a:t>
            </a:r>
            <a:r>
              <a:rPr lang="en-US" i="1" dirty="0"/>
              <a:t>and the construction of knowledge networks.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43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GEO BON Template - White">
  <a:themeElements>
    <a:clrScheme name="GEO Brand Colours">
      <a:dk1>
        <a:sysClr val="windowText" lastClr="000000"/>
      </a:dk1>
      <a:lt1>
        <a:srgbClr val="FFFFFF"/>
      </a:lt1>
      <a:dk2>
        <a:srgbClr val="005FAA"/>
      </a:dk2>
      <a:lt2>
        <a:srgbClr val="EEECE1"/>
      </a:lt2>
      <a:accent1>
        <a:srgbClr val="6EAAB4"/>
      </a:accent1>
      <a:accent2>
        <a:srgbClr val="008C7D"/>
      </a:accent2>
      <a:accent3>
        <a:srgbClr val="005FAA"/>
      </a:accent3>
      <a:accent4>
        <a:srgbClr val="8064A2"/>
      </a:accent4>
      <a:accent5>
        <a:srgbClr val="6EAAB4"/>
      </a:accent5>
      <a:accent6>
        <a:srgbClr val="F79646"/>
      </a:accent6>
      <a:hlink>
        <a:srgbClr val="005FAA"/>
      </a:hlink>
      <a:folHlink>
        <a:srgbClr val="008C7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4504</TotalTime>
  <Words>2220</Words>
  <Application>Microsoft Macintosh PowerPoint</Application>
  <PresentationFormat>On-screen Show (4:3)</PresentationFormat>
  <Paragraphs>511</Paragraphs>
  <Slides>61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GEO BON Template - White</vt:lpstr>
      <vt:lpstr>GeoBON Workgroup 8 Towards Interoperable  Infrastructure  for GEO BON by 2015</vt:lpstr>
      <vt:lpstr>Why GEO BON?</vt:lpstr>
      <vt:lpstr>http://www.earthobservations.org/geobon_a.shtml</vt:lpstr>
      <vt:lpstr>Brief History</vt:lpstr>
      <vt:lpstr>2015 Deliverable</vt:lpstr>
      <vt:lpstr>Functional Infrastructure implies – </vt:lpstr>
      <vt:lpstr>Framework  </vt:lpstr>
      <vt:lpstr>Use Case Perspectives</vt:lpstr>
      <vt:lpstr>Manifesto</vt:lpstr>
      <vt:lpstr>Generic Use Cases DISCOVERY AND VISUALISATION</vt:lpstr>
      <vt:lpstr>Generic Use Cases MEDIATION AND COLLATION</vt:lpstr>
      <vt:lpstr>Generic Use Cases AUTOMATED PROCESS CHAINING</vt:lpstr>
      <vt:lpstr>PowerPoint Presentation</vt:lpstr>
      <vt:lpstr>PowerPoint Presentation</vt:lpstr>
      <vt:lpstr>Essential Biodiversity Variables</vt:lpstr>
      <vt:lpstr>Summary</vt:lpstr>
      <vt:lpstr>Interoperability Implications</vt:lpstr>
      <vt:lpstr>Interoperability</vt:lpstr>
      <vt:lpstr>PowerPoint Presentation</vt:lpstr>
      <vt:lpstr>Typical EBV Details</vt:lpstr>
      <vt:lpstr>Generic Data Families</vt:lpstr>
      <vt:lpstr>Some Generic Data Standards and Interoperability Requirements</vt:lpstr>
      <vt:lpstr>Some Generic Data Standards and Interoperability Requirements</vt:lpstr>
      <vt:lpstr>Meta-Data Landscape</vt:lpstr>
      <vt:lpstr>Main Components</vt:lpstr>
      <vt:lpstr>2015</vt:lpstr>
      <vt:lpstr>Populating a Framework</vt:lpstr>
      <vt:lpstr>Framework Example</vt:lpstr>
      <vt:lpstr>Prioritised, consolidated deliverables</vt:lpstr>
      <vt:lpstr>Additional Ideas</vt:lpstr>
      <vt:lpstr>Challenges and Issues</vt:lpstr>
      <vt:lpstr>Communications to make this happen</vt:lpstr>
      <vt:lpstr>Thanks!</vt:lpstr>
      <vt:lpstr>Notes</vt:lpstr>
      <vt:lpstr>WG 8 Questions</vt:lpstr>
      <vt:lpstr>WG7</vt:lpstr>
      <vt:lpstr>Typical Search Result (CLIMATE)</vt:lpstr>
      <vt:lpstr>FILTERING SEARCH RESULTS</vt:lpstr>
      <vt:lpstr>Search Result Analysis</vt:lpstr>
      <vt:lpstr>Spatial Coverage of Search Results</vt:lpstr>
      <vt:lpstr>DetAILED META-DATA</vt:lpstr>
      <vt:lpstr>SEARCH FOR WEB MAP SERVICES</vt:lpstr>
      <vt:lpstr>SPATIAL DATA SERVICES</vt:lpstr>
      <vt:lpstr>PREVIEW OR DOWNLOAD</vt:lpstr>
      <vt:lpstr>PowerPoint Presentation</vt:lpstr>
      <vt:lpstr>Multiple layers/ RASTERS in same service</vt:lpstr>
      <vt:lpstr>Sensor OBSERVATION SERVICES</vt:lpstr>
      <vt:lpstr>OBSERVED FEATURES ARE SHOWN</vt:lpstr>
      <vt:lpstr>CLICK A FEATURE …</vt:lpstr>
      <vt:lpstr>TIME SERIES DATA</vt:lpstr>
      <vt:lpstr>Examples: Interoperability</vt:lpstr>
      <vt:lpstr>Multiple WxS Sources</vt:lpstr>
      <vt:lpstr>Persist Web Context Documents</vt:lpstr>
      <vt:lpstr>Support Multiple Data Standards</vt:lpstr>
      <vt:lpstr>Data Upload, Styling, and Publication</vt:lpstr>
      <vt:lpstr>Meta-Data Repository</vt:lpstr>
      <vt:lpstr>Search Interface and Result Formats</vt:lpstr>
      <vt:lpstr>GeoRSS SEARCH Piped to Map Client</vt:lpstr>
      <vt:lpstr>Non-Spatial Representations of Data</vt:lpstr>
      <vt:lpstr>NetCDF Integration</vt:lpstr>
      <vt:lpstr>Embedding in Other Platforms</vt:lpstr>
    </vt:vector>
  </TitlesOfParts>
  <Company>CSIR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Michele Walters</dc:creator>
  <cp:lastModifiedBy>Wim Hugo</cp:lastModifiedBy>
  <cp:revision>64</cp:revision>
  <dcterms:created xsi:type="dcterms:W3CDTF">2012-11-21T12:08:30Z</dcterms:created>
  <dcterms:modified xsi:type="dcterms:W3CDTF">2013-05-29T14:09:57Z</dcterms:modified>
</cp:coreProperties>
</file>