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vml" ContentType="application/vnd.openxmlformats-officedocument.vmlDrawin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69" r:id="rId3"/>
    <p:sldId id="274" r:id="rId4"/>
    <p:sldId id="257" r:id="rId5"/>
    <p:sldId id="258" r:id="rId6"/>
    <p:sldId id="267" r:id="rId7"/>
    <p:sldId id="266" r:id="rId8"/>
    <p:sldId id="268" r:id="rId9"/>
    <p:sldId id="275" r:id="rId10"/>
    <p:sldId id="272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70" r:id="rId19"/>
    <p:sldId id="273" r:id="rId20"/>
    <p:sldId id="271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808" autoAdjust="0"/>
  </p:normalViewPr>
  <p:slideViewPr>
    <p:cSldViewPr snapToGrid="0" snapToObjects="1">
      <p:cViewPr varScale="1">
        <p:scale>
          <a:sx n="63" d="100"/>
          <a:sy n="63" d="100"/>
        </p:scale>
        <p:origin x="-144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A1F681-6A90-904E-92F5-817C38CE83CE}" type="datetimeFigureOut">
              <a:rPr lang="en-US" smtClean="0"/>
              <a:t>2012/12/05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7A9EE8-96E7-2F45-93AE-2E011D596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828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A9EE8-96E7-2F45-93AE-2E011D5965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785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73AA-4447-6845-8CE0-593F07EC2B5A}" type="datetimeFigureOut">
              <a:rPr lang="en-US" smtClean="0"/>
              <a:t>2012/12/05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76E3-F00B-9447-A10D-A4B98991B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15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73AA-4447-6845-8CE0-593F07EC2B5A}" type="datetimeFigureOut">
              <a:rPr lang="en-US" smtClean="0"/>
              <a:t>2012/12/05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76E3-F00B-9447-A10D-A4B98991B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115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73AA-4447-6845-8CE0-593F07EC2B5A}" type="datetimeFigureOut">
              <a:rPr lang="en-US" smtClean="0"/>
              <a:t>2012/12/05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76E3-F00B-9447-A10D-A4B98991B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472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9A2E031-2630-49A5-9991-3E3044CE9F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224456"/>
      </p:ext>
    </p:extLst>
  </p:cSld>
  <p:clrMapOvr>
    <a:masterClrMapping/>
  </p:clrMapOvr>
  <p:transition xmlns:p14="http://schemas.microsoft.com/office/powerpoint/2010/main"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73AA-4447-6845-8CE0-593F07EC2B5A}" type="datetimeFigureOut">
              <a:rPr lang="en-US" smtClean="0"/>
              <a:t>2012/12/05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76E3-F00B-9447-A10D-A4B98991B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344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73AA-4447-6845-8CE0-593F07EC2B5A}" type="datetimeFigureOut">
              <a:rPr lang="en-US" smtClean="0"/>
              <a:t>2012/12/05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76E3-F00B-9447-A10D-A4B98991B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514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73AA-4447-6845-8CE0-593F07EC2B5A}" type="datetimeFigureOut">
              <a:rPr lang="en-US" smtClean="0"/>
              <a:t>2012/12/05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76E3-F00B-9447-A10D-A4B98991B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131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73AA-4447-6845-8CE0-593F07EC2B5A}" type="datetimeFigureOut">
              <a:rPr lang="en-US" smtClean="0"/>
              <a:t>2012/12/05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76E3-F00B-9447-A10D-A4B98991B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853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73AA-4447-6845-8CE0-593F07EC2B5A}" type="datetimeFigureOut">
              <a:rPr lang="en-US" smtClean="0"/>
              <a:t>2012/12/05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76E3-F00B-9447-A10D-A4B98991B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136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73AA-4447-6845-8CE0-593F07EC2B5A}" type="datetimeFigureOut">
              <a:rPr lang="en-US" smtClean="0"/>
              <a:t>2012/12/05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76E3-F00B-9447-A10D-A4B98991B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90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73AA-4447-6845-8CE0-593F07EC2B5A}" type="datetimeFigureOut">
              <a:rPr lang="en-US" smtClean="0"/>
              <a:t>2012/12/05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76E3-F00B-9447-A10D-A4B98991B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197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73AA-4447-6845-8CE0-593F07EC2B5A}" type="datetimeFigureOut">
              <a:rPr lang="en-US" smtClean="0"/>
              <a:t>2012/12/05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76E3-F00B-9447-A10D-A4B98991B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090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2294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100000">
                <a:prstClr val="white"/>
              </a:gs>
            </a:gsLst>
            <a:lin ang="0" scaled="1"/>
            <a:tileRect/>
          </a:gra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4942"/>
            <a:ext cx="8229600" cy="48412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173AA-4447-6845-8CE0-593F07EC2B5A}" type="datetimeFigureOut">
              <a:rPr lang="en-US" smtClean="0"/>
              <a:t>2012/12/05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576E3-F00B-9447-A10D-A4B98991B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54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3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4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5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6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7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image" Target="../media/image8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GeoBON</a:t>
            </a:r>
            <a:r>
              <a:rPr lang="en-US" dirty="0" smtClean="0"/>
              <a:t> Workgroup 9</a:t>
            </a:r>
            <a:br>
              <a:rPr lang="en-US" dirty="0" smtClean="0"/>
            </a:br>
            <a:r>
              <a:rPr lang="en-US" dirty="0" smtClean="0"/>
              <a:t>Some Thoughts on Indicators and Integration with WG8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“All Hands” meeting – </a:t>
            </a:r>
            <a:r>
              <a:rPr lang="en-US" dirty="0" err="1" smtClean="0"/>
              <a:t>Asilomar</a:t>
            </a:r>
            <a:endParaRPr lang="en-US" dirty="0" smtClean="0"/>
          </a:p>
          <a:p>
            <a:r>
              <a:rPr lang="en-US" dirty="0" smtClean="0"/>
              <a:t>December 3</a:t>
            </a:r>
            <a:r>
              <a:rPr lang="en-US" baseline="30000" dirty="0" smtClean="0"/>
              <a:t>rd</a:t>
            </a:r>
            <a:r>
              <a:rPr lang="en-US" dirty="0" smtClean="0"/>
              <a:t>, 2012</a:t>
            </a:r>
          </a:p>
          <a:p>
            <a:r>
              <a:rPr lang="en-US" dirty="0" smtClean="0"/>
              <a:t>Wim Hugo, SAEON</a:t>
            </a:r>
          </a:p>
        </p:txBody>
      </p:sp>
      <p:pic>
        <p:nvPicPr>
          <p:cNvPr id="4" name="Picture 3" descr="SAEO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7900" y="753705"/>
            <a:ext cx="2102980" cy="8350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02173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Chart 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49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7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</a:t>
            </a:r>
            <a:r>
              <a:rPr lang="en-US" dirty="0"/>
              <a:t>Presentation</a:t>
            </a:r>
          </a:p>
        </p:txBody>
      </p:sp>
      <p:graphicFrame>
        <p:nvGraphicFramePr>
          <p:cNvPr id="294918" name="Object 6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4010366611"/>
              </p:ext>
            </p:extLst>
          </p:nvPr>
        </p:nvGraphicFramePr>
        <p:xfrm>
          <a:off x="736600" y="1128713"/>
          <a:ext cx="8012113" cy="463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Chart" r:id="rId3" imgW="7772400" imgH="4495800" progId="MSGraph.Chart.8">
                  <p:embed followColorScheme="full"/>
                </p:oleObj>
              </mc:Choice>
              <mc:Fallback>
                <p:oleObj name="Chart" r:id="rId3" imgW="7772400" imgH="44958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600" y="1128713"/>
                        <a:ext cx="8012113" cy="4633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4920" name="AutoShape 8"/>
          <p:cNvSpPr>
            <a:spLocks noChangeArrowheads="1"/>
          </p:cNvSpPr>
          <p:nvPr/>
        </p:nvSpPr>
        <p:spPr bwMode="auto">
          <a:xfrm>
            <a:off x="2987675" y="6165850"/>
            <a:ext cx="4103688" cy="466725"/>
          </a:xfrm>
          <a:prstGeom prst="wedgeRectCallout">
            <a:avLst>
              <a:gd name="adj1" fmla="val -63731"/>
              <a:gd name="adj2" fmla="val -164968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en-US" sz="1200" dirty="0">
                <a:latin typeface="Trebuchet MS" pitchFamily="34" charset="0"/>
              </a:rPr>
              <a:t>The majority of indicators will </a:t>
            </a:r>
            <a:r>
              <a:rPr lang="en-US" sz="1200" dirty="0" smtClean="0">
                <a:latin typeface="Trebuchet MS" pitchFamily="34" charset="0"/>
              </a:rPr>
              <a:t>probably be </a:t>
            </a:r>
            <a:r>
              <a:rPr lang="en-US" sz="1200" dirty="0">
                <a:latin typeface="Trebuchet MS" pitchFamily="34" charset="0"/>
              </a:rPr>
              <a:t>presented with the Cycle (Time) dimension as the category axis.</a:t>
            </a:r>
          </a:p>
        </p:txBody>
      </p:sp>
    </p:spTree>
    <p:extLst>
      <p:ext uri="{BB962C8B-B14F-4D97-AF65-F5344CB8AC3E}">
        <p14:creationId xmlns:p14="http://schemas.microsoft.com/office/powerpoint/2010/main" val="4158715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</a:t>
            </a:r>
            <a:r>
              <a:rPr lang="en-US" dirty="0"/>
              <a:t>Presentation</a:t>
            </a:r>
          </a:p>
        </p:txBody>
      </p:sp>
      <p:graphicFrame>
        <p:nvGraphicFramePr>
          <p:cNvPr id="297987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54913714"/>
              </p:ext>
            </p:extLst>
          </p:nvPr>
        </p:nvGraphicFramePr>
        <p:xfrm>
          <a:off x="736600" y="1128713"/>
          <a:ext cx="8012113" cy="463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Chart" r:id="rId3" imgW="7772400" imgH="4495800" progId="MSGraph.Chart.8">
                  <p:embed followColorScheme="full"/>
                </p:oleObj>
              </mc:Choice>
              <mc:Fallback>
                <p:oleObj name="Chart" r:id="rId3" imgW="7772400" imgH="44958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600" y="1128713"/>
                        <a:ext cx="8012113" cy="4633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991" name="AutoShape 7"/>
          <p:cNvSpPr>
            <a:spLocks noChangeArrowheads="1"/>
          </p:cNvSpPr>
          <p:nvPr/>
        </p:nvSpPr>
        <p:spPr bwMode="auto">
          <a:xfrm>
            <a:off x="1403350" y="1700213"/>
            <a:ext cx="2808288" cy="1014412"/>
          </a:xfrm>
          <a:prstGeom prst="wedgeRectCallout">
            <a:avLst>
              <a:gd name="adj1" fmla="val 84255"/>
              <a:gd name="adj2" fmla="val 83648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en-US" sz="1200">
                <a:latin typeface="Trebuchet MS" pitchFamily="34" charset="0"/>
              </a:rPr>
              <a:t>In many cases, a second dimension (such as Locality (Provinces) or Instrument) will be used to provide an aggregate view with some stratification or additional context.</a:t>
            </a:r>
          </a:p>
        </p:txBody>
      </p:sp>
      <p:sp>
        <p:nvSpPr>
          <p:cNvPr id="297988" name="AutoShape 4"/>
          <p:cNvSpPr>
            <a:spLocks noChangeArrowheads="1"/>
          </p:cNvSpPr>
          <p:nvPr/>
        </p:nvSpPr>
        <p:spPr bwMode="auto">
          <a:xfrm>
            <a:off x="1403350" y="1700213"/>
            <a:ext cx="2808288" cy="1014412"/>
          </a:xfrm>
          <a:prstGeom prst="wedgeRectCallout">
            <a:avLst>
              <a:gd name="adj1" fmla="val 177023"/>
              <a:gd name="adj2" fmla="val 104616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en-US" sz="1200" dirty="0">
                <a:latin typeface="Trebuchet MS" pitchFamily="34" charset="0"/>
              </a:rPr>
              <a:t>In many cases, a second dimension (such as </a:t>
            </a:r>
            <a:r>
              <a:rPr lang="en-US" sz="1200" dirty="0" smtClean="0">
                <a:latin typeface="Trebuchet MS" pitchFamily="34" charset="0"/>
              </a:rPr>
              <a:t>locality, taxonomy, </a:t>
            </a:r>
            <a:r>
              <a:rPr lang="en-US" sz="1200" dirty="0">
                <a:latin typeface="Trebuchet MS" pitchFamily="34" charset="0"/>
              </a:rPr>
              <a:t>or Instrument) will be used to provide an aggregate view with some stratification or additional context.</a:t>
            </a:r>
          </a:p>
        </p:txBody>
      </p:sp>
    </p:spTree>
    <p:extLst>
      <p:ext uri="{BB962C8B-B14F-4D97-AF65-F5344CB8AC3E}">
        <p14:creationId xmlns:p14="http://schemas.microsoft.com/office/powerpoint/2010/main" val="3777991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</a:t>
            </a:r>
            <a:r>
              <a:rPr lang="en-US" dirty="0"/>
              <a:t>Presentation</a:t>
            </a:r>
          </a:p>
        </p:txBody>
      </p:sp>
      <p:graphicFrame>
        <p:nvGraphicFramePr>
          <p:cNvPr id="299011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711770428"/>
              </p:ext>
            </p:extLst>
          </p:nvPr>
        </p:nvGraphicFramePr>
        <p:xfrm>
          <a:off x="736600" y="1128713"/>
          <a:ext cx="8012113" cy="463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Chart" r:id="rId3" imgW="7772400" imgH="4495800" progId="MSGraph.Chart.8">
                  <p:embed followColorScheme="full"/>
                </p:oleObj>
              </mc:Choice>
              <mc:Fallback>
                <p:oleObj name="Chart" r:id="rId3" imgW="7772400" imgH="44958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600" y="1128713"/>
                        <a:ext cx="8012113" cy="4633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9012" name="AutoShape 4"/>
          <p:cNvSpPr>
            <a:spLocks noChangeArrowheads="1"/>
          </p:cNvSpPr>
          <p:nvPr/>
        </p:nvSpPr>
        <p:spPr bwMode="auto">
          <a:xfrm>
            <a:off x="1187450" y="5876925"/>
            <a:ext cx="3097213" cy="831850"/>
          </a:xfrm>
          <a:prstGeom prst="wedgeRectCallout">
            <a:avLst>
              <a:gd name="adj1" fmla="val 64505"/>
              <a:gd name="adj2" fmla="val -147329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en-US" sz="1200">
                <a:latin typeface="Trebuchet MS" pitchFamily="34" charset="0"/>
              </a:rPr>
              <a:t>The </a:t>
            </a:r>
            <a:r>
              <a:rPr lang="en-US" sz="1200" b="1">
                <a:latin typeface="Trebuchet MS" pitchFamily="34" charset="0"/>
              </a:rPr>
              <a:t>Baseline</a:t>
            </a:r>
            <a:r>
              <a:rPr lang="en-US" sz="1200">
                <a:latin typeface="Trebuchet MS" pitchFamily="34" charset="0"/>
              </a:rPr>
              <a:t> provides context w.r.t. historical performance or a minimum level of performance. It is usually independent of dimensions such as time</a:t>
            </a:r>
          </a:p>
        </p:txBody>
      </p:sp>
      <p:sp>
        <p:nvSpPr>
          <p:cNvPr id="299014" name="Line 6"/>
          <p:cNvSpPr>
            <a:spLocks noChangeShapeType="1"/>
          </p:cNvSpPr>
          <p:nvPr/>
        </p:nvSpPr>
        <p:spPr bwMode="auto">
          <a:xfrm>
            <a:off x="1258888" y="5013325"/>
            <a:ext cx="6481762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9015" name="Line 7"/>
          <p:cNvSpPr>
            <a:spLocks noChangeShapeType="1"/>
          </p:cNvSpPr>
          <p:nvPr/>
        </p:nvSpPr>
        <p:spPr bwMode="auto">
          <a:xfrm>
            <a:off x="7885113" y="3933825"/>
            <a:ext cx="2159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9016" name="Text Box 8"/>
          <p:cNvSpPr txBox="1">
            <a:spLocks noChangeArrowheads="1"/>
          </p:cNvSpPr>
          <p:nvPr/>
        </p:nvSpPr>
        <p:spPr bwMode="auto">
          <a:xfrm>
            <a:off x="8172450" y="3789363"/>
            <a:ext cx="8096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>
                <a:latin typeface="Arial" charset="0"/>
              </a:rPr>
              <a:t>Baseline</a:t>
            </a:r>
          </a:p>
        </p:txBody>
      </p:sp>
    </p:spTree>
    <p:extLst>
      <p:ext uri="{BB962C8B-B14F-4D97-AF65-F5344CB8AC3E}">
        <p14:creationId xmlns:p14="http://schemas.microsoft.com/office/powerpoint/2010/main" val="3881337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</a:t>
            </a:r>
            <a:r>
              <a:rPr lang="en-US" dirty="0"/>
              <a:t>Presentation</a:t>
            </a:r>
          </a:p>
        </p:txBody>
      </p:sp>
      <p:graphicFrame>
        <p:nvGraphicFramePr>
          <p:cNvPr id="300035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368724396"/>
              </p:ext>
            </p:extLst>
          </p:nvPr>
        </p:nvGraphicFramePr>
        <p:xfrm>
          <a:off x="736600" y="1128713"/>
          <a:ext cx="8012113" cy="463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Chart" r:id="rId3" imgW="7772400" imgH="4495800" progId="MSGraph.Chart.8">
                  <p:embed followColorScheme="full"/>
                </p:oleObj>
              </mc:Choice>
              <mc:Fallback>
                <p:oleObj name="Chart" r:id="rId3" imgW="7772400" imgH="44958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600" y="1128713"/>
                        <a:ext cx="8012113" cy="4633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0036" name="AutoShape 4"/>
          <p:cNvSpPr>
            <a:spLocks noChangeArrowheads="1"/>
          </p:cNvSpPr>
          <p:nvPr/>
        </p:nvSpPr>
        <p:spPr bwMode="auto">
          <a:xfrm>
            <a:off x="4211638" y="3644900"/>
            <a:ext cx="3097212" cy="649288"/>
          </a:xfrm>
          <a:prstGeom prst="wedgeRectCallout">
            <a:avLst>
              <a:gd name="adj1" fmla="val -93773"/>
              <a:gd name="adj2" fmla="val -196755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en-US" sz="1200" dirty="0">
                <a:latin typeface="Trebuchet MS" pitchFamily="34" charset="0"/>
              </a:rPr>
              <a:t>The </a:t>
            </a:r>
            <a:r>
              <a:rPr lang="en-US" sz="1200" b="1" dirty="0">
                <a:latin typeface="Trebuchet MS" pitchFamily="34" charset="0"/>
              </a:rPr>
              <a:t>Target,</a:t>
            </a:r>
            <a:r>
              <a:rPr lang="en-US" sz="1200" dirty="0">
                <a:latin typeface="Trebuchet MS" pitchFamily="34" charset="0"/>
              </a:rPr>
              <a:t> on the other hand, could change with time (and possibly with other </a:t>
            </a:r>
            <a:r>
              <a:rPr lang="en-US" sz="1200" dirty="0" smtClean="0">
                <a:latin typeface="Trebuchet MS" pitchFamily="34" charset="0"/>
              </a:rPr>
              <a:t>dimensions)</a:t>
            </a:r>
            <a:endParaRPr lang="en-US" sz="1200" dirty="0">
              <a:latin typeface="Trebuchet MS" pitchFamily="34" charset="0"/>
            </a:endParaRPr>
          </a:p>
        </p:txBody>
      </p:sp>
      <p:sp>
        <p:nvSpPr>
          <p:cNvPr id="300037" name="Line 5"/>
          <p:cNvSpPr>
            <a:spLocks noChangeShapeType="1"/>
          </p:cNvSpPr>
          <p:nvPr/>
        </p:nvSpPr>
        <p:spPr bwMode="auto">
          <a:xfrm>
            <a:off x="1258888" y="5013325"/>
            <a:ext cx="6481762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0039" name="Freeform 7"/>
          <p:cNvSpPr>
            <a:spLocks/>
          </p:cNvSpPr>
          <p:nvPr/>
        </p:nvSpPr>
        <p:spPr bwMode="auto">
          <a:xfrm>
            <a:off x="1258888" y="1989138"/>
            <a:ext cx="6408737" cy="647700"/>
          </a:xfrm>
          <a:custGeom>
            <a:avLst/>
            <a:gdLst/>
            <a:ahLst/>
            <a:cxnLst>
              <a:cxn ang="0">
                <a:pos x="0" y="408"/>
              </a:cxn>
              <a:cxn ang="0">
                <a:pos x="2087" y="408"/>
              </a:cxn>
              <a:cxn ang="0">
                <a:pos x="2087" y="0"/>
              </a:cxn>
              <a:cxn ang="0">
                <a:pos x="4037" y="0"/>
              </a:cxn>
            </a:cxnLst>
            <a:rect l="0" t="0" r="r" b="b"/>
            <a:pathLst>
              <a:path w="4037" h="408">
                <a:moveTo>
                  <a:pt x="0" y="408"/>
                </a:moveTo>
                <a:lnTo>
                  <a:pt x="2087" y="408"/>
                </a:lnTo>
                <a:lnTo>
                  <a:pt x="2087" y="0"/>
                </a:lnTo>
                <a:lnTo>
                  <a:pt x="4037" y="0"/>
                </a:lnTo>
              </a:path>
            </a:pathLst>
          </a:custGeom>
          <a:noFill/>
          <a:ln w="38100" cap="flat" cmpd="sng">
            <a:solidFill>
              <a:srgbClr val="FF66FF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0040" name="Line 8"/>
          <p:cNvSpPr>
            <a:spLocks noChangeShapeType="1"/>
          </p:cNvSpPr>
          <p:nvPr/>
        </p:nvSpPr>
        <p:spPr bwMode="auto">
          <a:xfrm>
            <a:off x="7885113" y="3933825"/>
            <a:ext cx="2159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0041" name="Text Box 9"/>
          <p:cNvSpPr txBox="1">
            <a:spLocks noChangeArrowheads="1"/>
          </p:cNvSpPr>
          <p:nvPr/>
        </p:nvSpPr>
        <p:spPr bwMode="auto">
          <a:xfrm>
            <a:off x="8172450" y="3789363"/>
            <a:ext cx="8096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200" b="1">
                <a:latin typeface="Arial" charset="0"/>
              </a:rPr>
              <a:t>Baseline</a:t>
            </a:r>
          </a:p>
        </p:txBody>
      </p:sp>
      <p:sp>
        <p:nvSpPr>
          <p:cNvPr id="300042" name="Line 10"/>
          <p:cNvSpPr>
            <a:spLocks noChangeShapeType="1"/>
          </p:cNvSpPr>
          <p:nvPr/>
        </p:nvSpPr>
        <p:spPr bwMode="auto">
          <a:xfrm>
            <a:off x="7885113" y="4149725"/>
            <a:ext cx="215900" cy="0"/>
          </a:xfrm>
          <a:prstGeom prst="line">
            <a:avLst/>
          </a:prstGeom>
          <a:noFill/>
          <a:ln w="38100">
            <a:solidFill>
              <a:srgbClr val="FF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0043" name="Text Box 11"/>
          <p:cNvSpPr txBox="1">
            <a:spLocks noChangeArrowheads="1"/>
          </p:cNvSpPr>
          <p:nvPr/>
        </p:nvSpPr>
        <p:spPr bwMode="auto">
          <a:xfrm>
            <a:off x="8172450" y="4005263"/>
            <a:ext cx="7318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200" b="1">
                <a:latin typeface="Arial" charset="0"/>
              </a:rPr>
              <a:t>Target</a:t>
            </a:r>
          </a:p>
        </p:txBody>
      </p:sp>
    </p:spTree>
    <p:extLst>
      <p:ext uri="{BB962C8B-B14F-4D97-AF65-F5344CB8AC3E}">
        <p14:creationId xmlns:p14="http://schemas.microsoft.com/office/powerpoint/2010/main" val="2187234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</a:t>
            </a:r>
            <a:r>
              <a:rPr lang="en-US" dirty="0"/>
              <a:t>Presentation</a:t>
            </a:r>
          </a:p>
        </p:txBody>
      </p:sp>
      <p:graphicFrame>
        <p:nvGraphicFramePr>
          <p:cNvPr id="301059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685482057"/>
              </p:ext>
            </p:extLst>
          </p:nvPr>
        </p:nvGraphicFramePr>
        <p:xfrm>
          <a:off x="736600" y="1128713"/>
          <a:ext cx="8012113" cy="463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Chart" r:id="rId3" imgW="7772400" imgH="4495800" progId="MSGraph.Chart.8">
                  <p:embed followColorScheme="full"/>
                </p:oleObj>
              </mc:Choice>
              <mc:Fallback>
                <p:oleObj name="Chart" r:id="rId3" imgW="7772400" imgH="44958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600" y="1128713"/>
                        <a:ext cx="8012113" cy="4633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1060" name="AutoShape 4"/>
          <p:cNvSpPr>
            <a:spLocks noChangeArrowheads="1"/>
          </p:cNvSpPr>
          <p:nvPr/>
        </p:nvSpPr>
        <p:spPr bwMode="auto">
          <a:xfrm>
            <a:off x="323850" y="5876925"/>
            <a:ext cx="3097213" cy="466725"/>
          </a:xfrm>
          <a:prstGeom prst="wedgeRectCallout">
            <a:avLst>
              <a:gd name="adj1" fmla="val 81370"/>
              <a:gd name="adj2" fmla="val -169806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en-US" sz="1200">
                <a:latin typeface="Trebuchet MS" pitchFamily="34" charset="0"/>
              </a:rPr>
              <a:t>Events may explain sudden changes in performance or targets, or both.</a:t>
            </a:r>
          </a:p>
        </p:txBody>
      </p:sp>
      <p:sp>
        <p:nvSpPr>
          <p:cNvPr id="301061" name="Line 5"/>
          <p:cNvSpPr>
            <a:spLocks noChangeShapeType="1"/>
          </p:cNvSpPr>
          <p:nvPr/>
        </p:nvSpPr>
        <p:spPr bwMode="auto">
          <a:xfrm>
            <a:off x="1258888" y="5013325"/>
            <a:ext cx="6481762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062" name="Freeform 6"/>
          <p:cNvSpPr>
            <a:spLocks/>
          </p:cNvSpPr>
          <p:nvPr/>
        </p:nvSpPr>
        <p:spPr bwMode="auto">
          <a:xfrm>
            <a:off x="1258888" y="1989138"/>
            <a:ext cx="6408737" cy="647700"/>
          </a:xfrm>
          <a:custGeom>
            <a:avLst/>
            <a:gdLst/>
            <a:ahLst/>
            <a:cxnLst>
              <a:cxn ang="0">
                <a:pos x="0" y="408"/>
              </a:cxn>
              <a:cxn ang="0">
                <a:pos x="2087" y="408"/>
              </a:cxn>
              <a:cxn ang="0">
                <a:pos x="2087" y="0"/>
              </a:cxn>
              <a:cxn ang="0">
                <a:pos x="4037" y="0"/>
              </a:cxn>
            </a:cxnLst>
            <a:rect l="0" t="0" r="r" b="b"/>
            <a:pathLst>
              <a:path w="4037" h="408">
                <a:moveTo>
                  <a:pt x="0" y="408"/>
                </a:moveTo>
                <a:lnTo>
                  <a:pt x="2087" y="408"/>
                </a:lnTo>
                <a:lnTo>
                  <a:pt x="2087" y="0"/>
                </a:lnTo>
                <a:lnTo>
                  <a:pt x="4037" y="0"/>
                </a:lnTo>
              </a:path>
            </a:pathLst>
          </a:custGeom>
          <a:noFill/>
          <a:ln w="38100" cap="flat" cmpd="sng">
            <a:solidFill>
              <a:srgbClr val="FF66FF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063" name="Line 7"/>
          <p:cNvSpPr>
            <a:spLocks noChangeShapeType="1"/>
          </p:cNvSpPr>
          <p:nvPr/>
        </p:nvSpPr>
        <p:spPr bwMode="auto">
          <a:xfrm flipV="1">
            <a:off x="4500563" y="1341438"/>
            <a:ext cx="0" cy="3959225"/>
          </a:xfrm>
          <a:prstGeom prst="line">
            <a:avLst/>
          </a:prstGeom>
          <a:noFill/>
          <a:ln w="76200">
            <a:solidFill>
              <a:schemeClr val="bg2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064" name="Line 8"/>
          <p:cNvSpPr>
            <a:spLocks noChangeShapeType="1"/>
          </p:cNvSpPr>
          <p:nvPr/>
        </p:nvSpPr>
        <p:spPr bwMode="auto">
          <a:xfrm>
            <a:off x="7885113" y="3933825"/>
            <a:ext cx="2159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065" name="Text Box 9"/>
          <p:cNvSpPr txBox="1">
            <a:spLocks noChangeArrowheads="1"/>
          </p:cNvSpPr>
          <p:nvPr/>
        </p:nvSpPr>
        <p:spPr bwMode="auto">
          <a:xfrm>
            <a:off x="8172450" y="3789363"/>
            <a:ext cx="8096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200" b="1">
                <a:latin typeface="Arial" charset="0"/>
              </a:rPr>
              <a:t>Baseline</a:t>
            </a:r>
          </a:p>
        </p:txBody>
      </p:sp>
      <p:sp>
        <p:nvSpPr>
          <p:cNvPr id="301066" name="Line 10"/>
          <p:cNvSpPr>
            <a:spLocks noChangeShapeType="1"/>
          </p:cNvSpPr>
          <p:nvPr/>
        </p:nvSpPr>
        <p:spPr bwMode="auto">
          <a:xfrm>
            <a:off x="7885113" y="4149725"/>
            <a:ext cx="215900" cy="0"/>
          </a:xfrm>
          <a:prstGeom prst="line">
            <a:avLst/>
          </a:prstGeom>
          <a:noFill/>
          <a:ln w="38100">
            <a:solidFill>
              <a:srgbClr val="FF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067" name="Text Box 11"/>
          <p:cNvSpPr txBox="1">
            <a:spLocks noChangeArrowheads="1"/>
          </p:cNvSpPr>
          <p:nvPr/>
        </p:nvSpPr>
        <p:spPr bwMode="auto">
          <a:xfrm>
            <a:off x="8172450" y="4005263"/>
            <a:ext cx="7318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200" b="1">
                <a:latin typeface="Arial" charset="0"/>
              </a:rPr>
              <a:t>Target</a:t>
            </a:r>
          </a:p>
        </p:txBody>
      </p:sp>
      <p:sp>
        <p:nvSpPr>
          <p:cNvPr id="301068" name="Line 12"/>
          <p:cNvSpPr>
            <a:spLocks noChangeShapeType="1"/>
          </p:cNvSpPr>
          <p:nvPr/>
        </p:nvSpPr>
        <p:spPr bwMode="auto">
          <a:xfrm>
            <a:off x="7885113" y="4365625"/>
            <a:ext cx="215900" cy="0"/>
          </a:xfrm>
          <a:prstGeom prst="line">
            <a:avLst/>
          </a:prstGeom>
          <a:noFill/>
          <a:ln w="76200">
            <a:solidFill>
              <a:schemeClr val="bg2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069" name="Text Box 13"/>
          <p:cNvSpPr txBox="1">
            <a:spLocks noChangeArrowheads="1"/>
          </p:cNvSpPr>
          <p:nvPr/>
        </p:nvSpPr>
        <p:spPr bwMode="auto">
          <a:xfrm>
            <a:off x="8172450" y="4221163"/>
            <a:ext cx="7318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200" b="1">
                <a:latin typeface="Arial" charset="0"/>
              </a:rPr>
              <a:t>Event</a:t>
            </a:r>
          </a:p>
        </p:txBody>
      </p:sp>
    </p:spTree>
    <p:extLst>
      <p:ext uri="{BB962C8B-B14F-4D97-AF65-F5344CB8AC3E}">
        <p14:creationId xmlns:p14="http://schemas.microsoft.com/office/powerpoint/2010/main" val="2195109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</a:t>
            </a:r>
            <a:r>
              <a:rPr lang="en-US" dirty="0"/>
              <a:t>Presentation</a:t>
            </a:r>
          </a:p>
        </p:txBody>
      </p:sp>
      <p:graphicFrame>
        <p:nvGraphicFramePr>
          <p:cNvPr id="302083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525817047"/>
              </p:ext>
            </p:extLst>
          </p:nvPr>
        </p:nvGraphicFramePr>
        <p:xfrm>
          <a:off x="736600" y="1128713"/>
          <a:ext cx="8012113" cy="463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Chart" r:id="rId3" imgW="7772400" imgH="4495800" progId="MSGraph.Chart.8">
                  <p:embed followColorScheme="full"/>
                </p:oleObj>
              </mc:Choice>
              <mc:Fallback>
                <p:oleObj name="Chart" r:id="rId3" imgW="7772400" imgH="44958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600" y="1128713"/>
                        <a:ext cx="8012113" cy="4633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2085" name="Line 5"/>
          <p:cNvSpPr>
            <a:spLocks noChangeShapeType="1"/>
          </p:cNvSpPr>
          <p:nvPr/>
        </p:nvSpPr>
        <p:spPr bwMode="auto">
          <a:xfrm>
            <a:off x="1258888" y="5013325"/>
            <a:ext cx="6481762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086" name="Freeform 6"/>
          <p:cNvSpPr>
            <a:spLocks/>
          </p:cNvSpPr>
          <p:nvPr/>
        </p:nvSpPr>
        <p:spPr bwMode="auto">
          <a:xfrm>
            <a:off x="1258888" y="1989138"/>
            <a:ext cx="6408737" cy="647700"/>
          </a:xfrm>
          <a:custGeom>
            <a:avLst/>
            <a:gdLst/>
            <a:ahLst/>
            <a:cxnLst>
              <a:cxn ang="0">
                <a:pos x="0" y="408"/>
              </a:cxn>
              <a:cxn ang="0">
                <a:pos x="2087" y="408"/>
              </a:cxn>
              <a:cxn ang="0">
                <a:pos x="2087" y="0"/>
              </a:cxn>
              <a:cxn ang="0">
                <a:pos x="4037" y="0"/>
              </a:cxn>
            </a:cxnLst>
            <a:rect l="0" t="0" r="r" b="b"/>
            <a:pathLst>
              <a:path w="4037" h="408">
                <a:moveTo>
                  <a:pt x="0" y="408"/>
                </a:moveTo>
                <a:lnTo>
                  <a:pt x="2087" y="408"/>
                </a:lnTo>
                <a:lnTo>
                  <a:pt x="2087" y="0"/>
                </a:lnTo>
                <a:lnTo>
                  <a:pt x="4037" y="0"/>
                </a:lnTo>
              </a:path>
            </a:pathLst>
          </a:custGeom>
          <a:noFill/>
          <a:ln w="38100" cap="flat" cmpd="sng">
            <a:solidFill>
              <a:srgbClr val="FF66FF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087" name="Line 7"/>
          <p:cNvSpPr>
            <a:spLocks noChangeShapeType="1"/>
          </p:cNvSpPr>
          <p:nvPr/>
        </p:nvSpPr>
        <p:spPr bwMode="auto">
          <a:xfrm flipV="1">
            <a:off x="4500563" y="1341438"/>
            <a:ext cx="0" cy="3959225"/>
          </a:xfrm>
          <a:prstGeom prst="line">
            <a:avLst/>
          </a:prstGeom>
          <a:noFill/>
          <a:ln w="76200">
            <a:solidFill>
              <a:schemeClr val="bg2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088" name="Line 8"/>
          <p:cNvSpPr>
            <a:spLocks noChangeShapeType="1"/>
          </p:cNvSpPr>
          <p:nvPr/>
        </p:nvSpPr>
        <p:spPr bwMode="auto">
          <a:xfrm>
            <a:off x="7885113" y="3933825"/>
            <a:ext cx="2159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089" name="Text Box 9"/>
          <p:cNvSpPr txBox="1">
            <a:spLocks noChangeArrowheads="1"/>
          </p:cNvSpPr>
          <p:nvPr/>
        </p:nvSpPr>
        <p:spPr bwMode="auto">
          <a:xfrm>
            <a:off x="8172450" y="3789363"/>
            <a:ext cx="8096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200" b="1">
                <a:latin typeface="Arial" charset="0"/>
              </a:rPr>
              <a:t>Baseline</a:t>
            </a:r>
          </a:p>
        </p:txBody>
      </p:sp>
      <p:sp>
        <p:nvSpPr>
          <p:cNvPr id="302090" name="Line 10"/>
          <p:cNvSpPr>
            <a:spLocks noChangeShapeType="1"/>
          </p:cNvSpPr>
          <p:nvPr/>
        </p:nvSpPr>
        <p:spPr bwMode="auto">
          <a:xfrm>
            <a:off x="7885113" y="4149725"/>
            <a:ext cx="215900" cy="0"/>
          </a:xfrm>
          <a:prstGeom prst="line">
            <a:avLst/>
          </a:prstGeom>
          <a:noFill/>
          <a:ln w="38100">
            <a:solidFill>
              <a:srgbClr val="FF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091" name="Text Box 11"/>
          <p:cNvSpPr txBox="1">
            <a:spLocks noChangeArrowheads="1"/>
          </p:cNvSpPr>
          <p:nvPr/>
        </p:nvSpPr>
        <p:spPr bwMode="auto">
          <a:xfrm>
            <a:off x="8172450" y="4005263"/>
            <a:ext cx="7318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200" b="1">
                <a:latin typeface="Arial" charset="0"/>
              </a:rPr>
              <a:t>Target</a:t>
            </a:r>
          </a:p>
        </p:txBody>
      </p:sp>
      <p:sp>
        <p:nvSpPr>
          <p:cNvPr id="302092" name="Line 12"/>
          <p:cNvSpPr>
            <a:spLocks noChangeShapeType="1"/>
          </p:cNvSpPr>
          <p:nvPr/>
        </p:nvSpPr>
        <p:spPr bwMode="auto">
          <a:xfrm>
            <a:off x="7885113" y="4365625"/>
            <a:ext cx="215900" cy="0"/>
          </a:xfrm>
          <a:prstGeom prst="line">
            <a:avLst/>
          </a:prstGeom>
          <a:noFill/>
          <a:ln w="76200">
            <a:solidFill>
              <a:schemeClr val="bg2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093" name="Text Box 13"/>
          <p:cNvSpPr txBox="1">
            <a:spLocks noChangeArrowheads="1"/>
          </p:cNvSpPr>
          <p:nvPr/>
        </p:nvSpPr>
        <p:spPr bwMode="auto">
          <a:xfrm>
            <a:off x="8172450" y="4221163"/>
            <a:ext cx="7318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200" b="1">
                <a:latin typeface="Arial" charset="0"/>
              </a:rPr>
              <a:t>Event</a:t>
            </a:r>
          </a:p>
        </p:txBody>
      </p:sp>
      <p:sp>
        <p:nvSpPr>
          <p:cNvPr id="302094" name="Line 14"/>
          <p:cNvSpPr>
            <a:spLocks noChangeShapeType="1"/>
          </p:cNvSpPr>
          <p:nvPr/>
        </p:nvSpPr>
        <p:spPr bwMode="auto">
          <a:xfrm>
            <a:off x="1258888" y="2420938"/>
            <a:ext cx="6481762" cy="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097" name="Line 17"/>
          <p:cNvSpPr>
            <a:spLocks noChangeShapeType="1"/>
          </p:cNvSpPr>
          <p:nvPr/>
        </p:nvSpPr>
        <p:spPr bwMode="auto">
          <a:xfrm>
            <a:off x="7885113" y="4581525"/>
            <a:ext cx="215900" cy="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098" name="Text Box 18"/>
          <p:cNvSpPr txBox="1">
            <a:spLocks noChangeArrowheads="1"/>
          </p:cNvSpPr>
          <p:nvPr/>
        </p:nvSpPr>
        <p:spPr bwMode="auto">
          <a:xfrm>
            <a:off x="8172450" y="4437063"/>
            <a:ext cx="7318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200" b="1">
                <a:latin typeface="Arial" charset="0"/>
              </a:rPr>
              <a:t>Context</a:t>
            </a:r>
          </a:p>
        </p:txBody>
      </p:sp>
      <p:sp>
        <p:nvSpPr>
          <p:cNvPr id="302084" name="AutoShape 4"/>
          <p:cNvSpPr>
            <a:spLocks noChangeArrowheads="1"/>
          </p:cNvSpPr>
          <p:nvPr/>
        </p:nvSpPr>
        <p:spPr bwMode="auto">
          <a:xfrm>
            <a:off x="3132138" y="3789363"/>
            <a:ext cx="3097212" cy="646331"/>
          </a:xfrm>
          <a:prstGeom prst="wedgeRectCallout">
            <a:avLst>
              <a:gd name="adj1" fmla="val -66301"/>
              <a:gd name="adj2" fmla="val -254644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en-US" sz="1200" dirty="0">
                <a:latin typeface="Trebuchet MS" pitchFamily="34" charset="0"/>
              </a:rPr>
              <a:t>Additional context may be required – such as </a:t>
            </a:r>
            <a:r>
              <a:rPr lang="en-US" sz="1200" dirty="0" smtClean="0">
                <a:latin typeface="Trebuchet MS" pitchFamily="34" charset="0"/>
              </a:rPr>
              <a:t>an assessment of performance of peers, a </a:t>
            </a:r>
            <a:r>
              <a:rPr lang="en-US" sz="1200" dirty="0" err="1" smtClean="0">
                <a:latin typeface="Trebuchet MS" pitchFamily="34" charset="0"/>
              </a:rPr>
              <a:t>globalaverage</a:t>
            </a:r>
            <a:r>
              <a:rPr lang="en-US" sz="1200" dirty="0" smtClean="0">
                <a:latin typeface="Trebuchet MS" pitchFamily="34" charset="0"/>
              </a:rPr>
              <a:t>, etc.</a:t>
            </a:r>
            <a:endParaRPr lang="en-US" sz="12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592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23" name="Rectangle 19"/>
          <p:cNvSpPr>
            <a:spLocks noChangeArrowheads="1"/>
          </p:cNvSpPr>
          <p:nvPr/>
        </p:nvSpPr>
        <p:spPr bwMode="auto">
          <a:xfrm>
            <a:off x="1258888" y="2852738"/>
            <a:ext cx="6481762" cy="1223962"/>
          </a:xfrm>
          <a:prstGeom prst="rect">
            <a:avLst/>
          </a:prstGeom>
          <a:solidFill>
            <a:srgbClr val="FFFF99">
              <a:alpha val="42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3125" name="Rectangle 21"/>
          <p:cNvSpPr>
            <a:spLocks noChangeArrowheads="1"/>
          </p:cNvSpPr>
          <p:nvPr/>
        </p:nvSpPr>
        <p:spPr bwMode="auto">
          <a:xfrm>
            <a:off x="1258888" y="1412875"/>
            <a:ext cx="6481762" cy="1439863"/>
          </a:xfrm>
          <a:prstGeom prst="rect">
            <a:avLst/>
          </a:prstGeom>
          <a:solidFill>
            <a:srgbClr val="99FF99">
              <a:alpha val="42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3121" name="Rectangle 17"/>
          <p:cNvSpPr>
            <a:spLocks noChangeArrowheads="1"/>
          </p:cNvSpPr>
          <p:nvPr/>
        </p:nvSpPr>
        <p:spPr bwMode="auto">
          <a:xfrm>
            <a:off x="1258888" y="4076700"/>
            <a:ext cx="6481762" cy="1223963"/>
          </a:xfrm>
          <a:prstGeom prst="rect">
            <a:avLst/>
          </a:prstGeom>
          <a:solidFill>
            <a:srgbClr val="FFCCCC">
              <a:alpha val="42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</a:t>
            </a:r>
            <a:r>
              <a:rPr lang="en-US" dirty="0"/>
              <a:t>Presentation</a:t>
            </a:r>
          </a:p>
        </p:txBody>
      </p:sp>
      <p:graphicFrame>
        <p:nvGraphicFramePr>
          <p:cNvPr id="303107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566147037"/>
              </p:ext>
            </p:extLst>
          </p:nvPr>
        </p:nvGraphicFramePr>
        <p:xfrm>
          <a:off x="736600" y="1128713"/>
          <a:ext cx="8012113" cy="463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Chart" r:id="rId3" imgW="7772400" imgH="4495800" progId="MSGraph.Chart.8">
                  <p:embed followColorScheme="full"/>
                </p:oleObj>
              </mc:Choice>
              <mc:Fallback>
                <p:oleObj name="Chart" r:id="rId3" imgW="7772400" imgH="44958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600" y="1128713"/>
                        <a:ext cx="8012113" cy="4633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3108" name="Line 4"/>
          <p:cNvSpPr>
            <a:spLocks noChangeShapeType="1"/>
          </p:cNvSpPr>
          <p:nvPr/>
        </p:nvSpPr>
        <p:spPr bwMode="auto">
          <a:xfrm>
            <a:off x="1258888" y="5013325"/>
            <a:ext cx="6481762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3109" name="Freeform 5"/>
          <p:cNvSpPr>
            <a:spLocks/>
          </p:cNvSpPr>
          <p:nvPr/>
        </p:nvSpPr>
        <p:spPr bwMode="auto">
          <a:xfrm>
            <a:off x="1258888" y="1989138"/>
            <a:ext cx="6408737" cy="647700"/>
          </a:xfrm>
          <a:custGeom>
            <a:avLst/>
            <a:gdLst/>
            <a:ahLst/>
            <a:cxnLst>
              <a:cxn ang="0">
                <a:pos x="0" y="408"/>
              </a:cxn>
              <a:cxn ang="0">
                <a:pos x="2087" y="408"/>
              </a:cxn>
              <a:cxn ang="0">
                <a:pos x="2087" y="0"/>
              </a:cxn>
              <a:cxn ang="0">
                <a:pos x="4037" y="0"/>
              </a:cxn>
            </a:cxnLst>
            <a:rect l="0" t="0" r="r" b="b"/>
            <a:pathLst>
              <a:path w="4037" h="408">
                <a:moveTo>
                  <a:pt x="0" y="408"/>
                </a:moveTo>
                <a:lnTo>
                  <a:pt x="2087" y="408"/>
                </a:lnTo>
                <a:lnTo>
                  <a:pt x="2087" y="0"/>
                </a:lnTo>
                <a:lnTo>
                  <a:pt x="4037" y="0"/>
                </a:lnTo>
              </a:path>
            </a:pathLst>
          </a:custGeom>
          <a:noFill/>
          <a:ln w="38100" cap="flat" cmpd="sng">
            <a:solidFill>
              <a:srgbClr val="FF66FF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3110" name="Line 6"/>
          <p:cNvSpPr>
            <a:spLocks noChangeShapeType="1"/>
          </p:cNvSpPr>
          <p:nvPr/>
        </p:nvSpPr>
        <p:spPr bwMode="auto">
          <a:xfrm flipV="1">
            <a:off x="4500563" y="1341438"/>
            <a:ext cx="0" cy="3959225"/>
          </a:xfrm>
          <a:prstGeom prst="line">
            <a:avLst/>
          </a:prstGeom>
          <a:noFill/>
          <a:ln w="76200">
            <a:solidFill>
              <a:schemeClr val="bg2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3111" name="Line 7"/>
          <p:cNvSpPr>
            <a:spLocks noChangeShapeType="1"/>
          </p:cNvSpPr>
          <p:nvPr/>
        </p:nvSpPr>
        <p:spPr bwMode="auto">
          <a:xfrm>
            <a:off x="7885113" y="3933825"/>
            <a:ext cx="2159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3112" name="Text Box 8"/>
          <p:cNvSpPr txBox="1">
            <a:spLocks noChangeArrowheads="1"/>
          </p:cNvSpPr>
          <p:nvPr/>
        </p:nvSpPr>
        <p:spPr bwMode="auto">
          <a:xfrm>
            <a:off x="8172450" y="3789363"/>
            <a:ext cx="8096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200" b="1">
                <a:latin typeface="Arial" charset="0"/>
              </a:rPr>
              <a:t>Baseline</a:t>
            </a:r>
          </a:p>
        </p:txBody>
      </p:sp>
      <p:sp>
        <p:nvSpPr>
          <p:cNvPr id="303113" name="Line 9"/>
          <p:cNvSpPr>
            <a:spLocks noChangeShapeType="1"/>
          </p:cNvSpPr>
          <p:nvPr/>
        </p:nvSpPr>
        <p:spPr bwMode="auto">
          <a:xfrm>
            <a:off x="7885113" y="4149725"/>
            <a:ext cx="215900" cy="0"/>
          </a:xfrm>
          <a:prstGeom prst="line">
            <a:avLst/>
          </a:prstGeom>
          <a:noFill/>
          <a:ln w="38100">
            <a:solidFill>
              <a:srgbClr val="FF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3114" name="Text Box 10"/>
          <p:cNvSpPr txBox="1">
            <a:spLocks noChangeArrowheads="1"/>
          </p:cNvSpPr>
          <p:nvPr/>
        </p:nvSpPr>
        <p:spPr bwMode="auto">
          <a:xfrm>
            <a:off x="8172450" y="4005263"/>
            <a:ext cx="7318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200" b="1">
                <a:latin typeface="Arial" charset="0"/>
              </a:rPr>
              <a:t>Target</a:t>
            </a:r>
          </a:p>
        </p:txBody>
      </p:sp>
      <p:sp>
        <p:nvSpPr>
          <p:cNvPr id="303115" name="Line 11"/>
          <p:cNvSpPr>
            <a:spLocks noChangeShapeType="1"/>
          </p:cNvSpPr>
          <p:nvPr/>
        </p:nvSpPr>
        <p:spPr bwMode="auto">
          <a:xfrm>
            <a:off x="7885113" y="4365625"/>
            <a:ext cx="215900" cy="0"/>
          </a:xfrm>
          <a:prstGeom prst="line">
            <a:avLst/>
          </a:prstGeom>
          <a:noFill/>
          <a:ln w="76200">
            <a:solidFill>
              <a:schemeClr val="bg2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3116" name="Text Box 12"/>
          <p:cNvSpPr txBox="1">
            <a:spLocks noChangeArrowheads="1"/>
          </p:cNvSpPr>
          <p:nvPr/>
        </p:nvSpPr>
        <p:spPr bwMode="auto">
          <a:xfrm>
            <a:off x="8172450" y="4221163"/>
            <a:ext cx="7318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200" b="1">
                <a:latin typeface="Arial" charset="0"/>
              </a:rPr>
              <a:t>Event</a:t>
            </a:r>
          </a:p>
        </p:txBody>
      </p:sp>
      <p:sp>
        <p:nvSpPr>
          <p:cNvPr id="303117" name="Line 13"/>
          <p:cNvSpPr>
            <a:spLocks noChangeShapeType="1"/>
          </p:cNvSpPr>
          <p:nvPr/>
        </p:nvSpPr>
        <p:spPr bwMode="auto">
          <a:xfrm>
            <a:off x="1258888" y="2420938"/>
            <a:ext cx="6481762" cy="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3118" name="Line 14"/>
          <p:cNvSpPr>
            <a:spLocks noChangeShapeType="1"/>
          </p:cNvSpPr>
          <p:nvPr/>
        </p:nvSpPr>
        <p:spPr bwMode="auto">
          <a:xfrm>
            <a:off x="7885113" y="4581525"/>
            <a:ext cx="215900" cy="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3119" name="Text Box 15"/>
          <p:cNvSpPr txBox="1">
            <a:spLocks noChangeArrowheads="1"/>
          </p:cNvSpPr>
          <p:nvPr/>
        </p:nvSpPr>
        <p:spPr bwMode="auto">
          <a:xfrm>
            <a:off x="8172450" y="4437063"/>
            <a:ext cx="7318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200" b="1">
                <a:latin typeface="Arial" charset="0"/>
              </a:rPr>
              <a:t>Context</a:t>
            </a:r>
          </a:p>
        </p:txBody>
      </p:sp>
      <p:sp>
        <p:nvSpPr>
          <p:cNvPr id="303122" name="AutoShape 18"/>
          <p:cNvSpPr>
            <a:spLocks noChangeArrowheads="1"/>
          </p:cNvSpPr>
          <p:nvPr/>
        </p:nvSpPr>
        <p:spPr bwMode="auto">
          <a:xfrm>
            <a:off x="900113" y="5876925"/>
            <a:ext cx="3097212" cy="649288"/>
          </a:xfrm>
          <a:prstGeom prst="wedgeRectCallout">
            <a:avLst>
              <a:gd name="adj1" fmla="val 57532"/>
              <a:gd name="adj2" fmla="val -155625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en-US" sz="1200">
                <a:latin typeface="Trebuchet MS" pitchFamily="34" charset="0"/>
              </a:rPr>
              <a:t>Limits and Alerts provide immediate judgment or decision support on performance</a:t>
            </a:r>
          </a:p>
        </p:txBody>
      </p:sp>
      <p:sp>
        <p:nvSpPr>
          <p:cNvPr id="303126" name="Rectangle 22"/>
          <p:cNvSpPr>
            <a:spLocks noChangeArrowheads="1"/>
          </p:cNvSpPr>
          <p:nvPr/>
        </p:nvSpPr>
        <p:spPr bwMode="auto">
          <a:xfrm>
            <a:off x="7883525" y="1409700"/>
            <a:ext cx="936625" cy="360363"/>
          </a:xfrm>
          <a:prstGeom prst="rect">
            <a:avLst/>
          </a:prstGeom>
          <a:solidFill>
            <a:srgbClr val="99FF99">
              <a:alpha val="42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200">
                <a:latin typeface="Arial" charset="0"/>
              </a:rPr>
              <a:t>Exceptional</a:t>
            </a:r>
          </a:p>
        </p:txBody>
      </p:sp>
      <p:sp>
        <p:nvSpPr>
          <p:cNvPr id="303129" name="Rectangle 25"/>
          <p:cNvSpPr>
            <a:spLocks noChangeArrowheads="1"/>
          </p:cNvSpPr>
          <p:nvPr/>
        </p:nvSpPr>
        <p:spPr bwMode="auto">
          <a:xfrm>
            <a:off x="7885113" y="1844675"/>
            <a:ext cx="936625" cy="360363"/>
          </a:xfrm>
          <a:prstGeom prst="rect">
            <a:avLst/>
          </a:prstGeom>
          <a:solidFill>
            <a:srgbClr val="FFFF99">
              <a:alpha val="42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200">
                <a:latin typeface="Arial" charset="0"/>
              </a:rPr>
              <a:t>Acceptable</a:t>
            </a:r>
          </a:p>
        </p:txBody>
      </p:sp>
      <p:sp>
        <p:nvSpPr>
          <p:cNvPr id="303131" name="Rectangle 27"/>
          <p:cNvSpPr>
            <a:spLocks noChangeArrowheads="1"/>
          </p:cNvSpPr>
          <p:nvPr/>
        </p:nvSpPr>
        <p:spPr bwMode="auto">
          <a:xfrm>
            <a:off x="7885113" y="2276475"/>
            <a:ext cx="936625" cy="360363"/>
          </a:xfrm>
          <a:prstGeom prst="rect">
            <a:avLst/>
          </a:prstGeom>
          <a:solidFill>
            <a:srgbClr val="FFCCCC">
              <a:alpha val="42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200">
                <a:latin typeface="Arial" charset="0"/>
              </a:rPr>
              <a:t>Actionable</a:t>
            </a:r>
          </a:p>
        </p:txBody>
      </p:sp>
    </p:spTree>
    <p:extLst>
      <p:ext uri="{BB962C8B-B14F-4D97-AF65-F5344CB8AC3E}">
        <p14:creationId xmlns:p14="http://schemas.microsoft.com/office/powerpoint/2010/main" val="563718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Towards a Standard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Technical 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276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Workflow</a:t>
            </a:r>
            <a:endParaRPr lang="en-US" dirty="0"/>
          </a:p>
        </p:txBody>
      </p:sp>
      <p:pic>
        <p:nvPicPr>
          <p:cNvPr id="9" name="Picture 8" descr="Use Cas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438" y="703772"/>
            <a:ext cx="7426948" cy="6054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642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Allow re-usable services to be combined in a number of configurations to support indicator discovery, definition, </a:t>
            </a:r>
            <a:r>
              <a:rPr lang="en-US" dirty="0" err="1" smtClean="0"/>
              <a:t>visualisation</a:t>
            </a:r>
            <a:r>
              <a:rPr lang="en-US" dirty="0" smtClean="0"/>
              <a:t>, and subsequent action.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Allow the role of </a:t>
            </a:r>
            <a:r>
              <a:rPr lang="en-US" dirty="0" err="1" smtClean="0"/>
              <a:t>modelling</a:t>
            </a:r>
            <a:r>
              <a:rPr lang="en-US" dirty="0" smtClean="0"/>
              <a:t> and automation to be constructively defined in support of actions and decisions based on observation science.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Allow service standards that are well established to form the basis of a set of Indicator Definition Standards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394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Conceptual Model: Indicator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080237" y="1358783"/>
            <a:ext cx="1912376" cy="3649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idl</a:t>
            </a:r>
            <a:r>
              <a:rPr lang="en-US" sz="1600" dirty="0" smtClean="0">
                <a:solidFill>
                  <a:schemeClr val="tx1"/>
                </a:solidFill>
              </a:rPr>
              <a:t>: metadata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962529" y="1358783"/>
            <a:ext cx="1912376" cy="3649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dc: contributor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962529" y="1879145"/>
            <a:ext cx="1912376" cy="3649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dc: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962529" y="2399507"/>
            <a:ext cx="1912376" cy="3649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dc: abstract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962529" y="2919868"/>
            <a:ext cx="1912376" cy="3649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dc: </a:t>
            </a:r>
            <a:r>
              <a:rPr lang="en-US" sz="1600" dirty="0" err="1" smtClean="0">
                <a:solidFill>
                  <a:schemeClr val="tx1"/>
                </a:solidFill>
              </a:rPr>
              <a:t>pubdate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962529" y="3440229"/>
            <a:ext cx="1912376" cy="3649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dc: creator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1" name="Elbow Connector 10"/>
          <p:cNvCxnSpPr>
            <a:stCxn id="4" idx="3"/>
            <a:endCxn id="5" idx="1"/>
          </p:cNvCxnSpPr>
          <p:nvPr/>
        </p:nvCxnSpPr>
        <p:spPr>
          <a:xfrm>
            <a:off x="4992613" y="1541274"/>
            <a:ext cx="969916" cy="12700"/>
          </a:xfrm>
          <a:prstGeom prst="bentConnector3">
            <a:avLst/>
          </a:prstGeom>
          <a:ln w="3175" cmpd="sng">
            <a:solidFill>
              <a:schemeClr val="bg1">
                <a:lumMod val="50000"/>
              </a:schemeClr>
            </a:solidFill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/>
          <p:cNvCxnSpPr>
            <a:stCxn id="4" idx="3"/>
            <a:endCxn id="6" idx="1"/>
          </p:cNvCxnSpPr>
          <p:nvPr/>
        </p:nvCxnSpPr>
        <p:spPr>
          <a:xfrm>
            <a:off x="4992613" y="1541274"/>
            <a:ext cx="969916" cy="520362"/>
          </a:xfrm>
          <a:prstGeom prst="bentConnector3">
            <a:avLst/>
          </a:prstGeom>
          <a:ln w="3175" cmpd="sng">
            <a:solidFill>
              <a:schemeClr val="bg1">
                <a:lumMod val="50000"/>
              </a:schemeClr>
            </a:solidFill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4" idx="3"/>
            <a:endCxn id="7" idx="1"/>
          </p:cNvCxnSpPr>
          <p:nvPr/>
        </p:nvCxnSpPr>
        <p:spPr>
          <a:xfrm>
            <a:off x="4992613" y="1541274"/>
            <a:ext cx="969916" cy="1040724"/>
          </a:xfrm>
          <a:prstGeom prst="bentConnector3">
            <a:avLst/>
          </a:prstGeom>
          <a:ln w="3175" cmpd="sng">
            <a:solidFill>
              <a:schemeClr val="bg1">
                <a:lumMod val="50000"/>
              </a:schemeClr>
            </a:solidFill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4" idx="3"/>
            <a:endCxn id="8" idx="1"/>
          </p:cNvCxnSpPr>
          <p:nvPr/>
        </p:nvCxnSpPr>
        <p:spPr>
          <a:xfrm>
            <a:off x="4992613" y="1541274"/>
            <a:ext cx="969916" cy="1561085"/>
          </a:xfrm>
          <a:prstGeom prst="bentConnector3">
            <a:avLst/>
          </a:prstGeom>
          <a:ln w="3175" cmpd="sng">
            <a:solidFill>
              <a:schemeClr val="bg1">
                <a:lumMod val="50000"/>
              </a:schemeClr>
            </a:solidFill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4" idx="3"/>
            <a:endCxn id="9" idx="1"/>
          </p:cNvCxnSpPr>
          <p:nvPr/>
        </p:nvCxnSpPr>
        <p:spPr>
          <a:xfrm>
            <a:off x="4992613" y="1541274"/>
            <a:ext cx="969916" cy="2081446"/>
          </a:xfrm>
          <a:prstGeom prst="bentConnector3">
            <a:avLst/>
          </a:prstGeom>
          <a:ln w="3175" cmpd="sng">
            <a:solidFill>
              <a:schemeClr val="bg1">
                <a:lumMod val="50000"/>
              </a:schemeClr>
            </a:solidFill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342177" y="1358783"/>
            <a:ext cx="1912376" cy="3649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idl</a:t>
            </a:r>
            <a:r>
              <a:rPr lang="en-US" sz="1600" dirty="0" smtClean="0">
                <a:solidFill>
                  <a:schemeClr val="tx1"/>
                </a:solidFill>
              </a:rPr>
              <a:t>: indicator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29" name="Elbow Connector 28"/>
          <p:cNvCxnSpPr>
            <a:stCxn id="28" idx="3"/>
            <a:endCxn id="4" idx="1"/>
          </p:cNvCxnSpPr>
          <p:nvPr/>
        </p:nvCxnSpPr>
        <p:spPr>
          <a:xfrm>
            <a:off x="2254553" y="1541274"/>
            <a:ext cx="825684" cy="12700"/>
          </a:xfrm>
          <a:prstGeom prst="bentConnector3">
            <a:avLst/>
          </a:prstGeom>
          <a:ln w="3175" cmpd="sng">
            <a:solidFill>
              <a:schemeClr val="bg1">
                <a:lumMod val="50000"/>
              </a:schemeClr>
            </a:solidFill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/>
          <p:cNvSpPr/>
          <p:nvPr/>
        </p:nvSpPr>
        <p:spPr>
          <a:xfrm>
            <a:off x="3101262" y="4255838"/>
            <a:ext cx="1912376" cy="3649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isl</a:t>
            </a:r>
            <a:r>
              <a:rPr lang="en-US" sz="1600" dirty="0" smtClean="0">
                <a:solidFill>
                  <a:schemeClr val="tx1"/>
                </a:solidFill>
              </a:rPr>
              <a:t>: </a:t>
            </a:r>
            <a:r>
              <a:rPr lang="en-US" sz="1600" dirty="0" err="1" smtClean="0">
                <a:solidFill>
                  <a:schemeClr val="tx1"/>
                </a:solidFill>
              </a:rPr>
              <a:t>indicatordef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33" name="Elbow Connector 32"/>
          <p:cNvCxnSpPr>
            <a:stCxn id="28" idx="3"/>
            <a:endCxn id="32" idx="1"/>
          </p:cNvCxnSpPr>
          <p:nvPr/>
        </p:nvCxnSpPr>
        <p:spPr>
          <a:xfrm>
            <a:off x="2254553" y="1541274"/>
            <a:ext cx="846709" cy="2897055"/>
          </a:xfrm>
          <a:prstGeom prst="bentConnector3">
            <a:avLst>
              <a:gd name="adj1" fmla="val 50000"/>
            </a:avLst>
          </a:prstGeom>
          <a:ln w="3175" cmpd="sng">
            <a:solidFill>
              <a:schemeClr val="bg1">
                <a:lumMod val="50000"/>
              </a:schemeClr>
            </a:solidFill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5962529" y="4255838"/>
            <a:ext cx="1912376" cy="3649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isl</a:t>
            </a:r>
            <a:r>
              <a:rPr lang="en-US" sz="1600" dirty="0" smtClean="0">
                <a:solidFill>
                  <a:schemeClr val="tx1"/>
                </a:solidFill>
              </a:rPr>
              <a:t>: role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37" name="Elbow Connector 36"/>
          <p:cNvCxnSpPr>
            <a:stCxn id="32" idx="3"/>
            <a:endCxn id="36" idx="1"/>
          </p:cNvCxnSpPr>
          <p:nvPr/>
        </p:nvCxnSpPr>
        <p:spPr>
          <a:xfrm>
            <a:off x="5013638" y="4438329"/>
            <a:ext cx="948891" cy="12700"/>
          </a:xfrm>
          <a:prstGeom prst="bentConnector3">
            <a:avLst/>
          </a:prstGeom>
          <a:ln w="3175" cmpd="sng">
            <a:solidFill>
              <a:schemeClr val="bg1">
                <a:lumMod val="50000"/>
              </a:schemeClr>
            </a:solidFill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ounded Rectangle 38"/>
          <p:cNvSpPr/>
          <p:nvPr/>
        </p:nvSpPr>
        <p:spPr>
          <a:xfrm>
            <a:off x="5962529" y="4776503"/>
            <a:ext cx="1912376" cy="3649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isl</a:t>
            </a:r>
            <a:r>
              <a:rPr lang="en-US" sz="1600" dirty="0" smtClean="0">
                <a:solidFill>
                  <a:schemeClr val="tx1"/>
                </a:solidFill>
              </a:rPr>
              <a:t>: source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40" name="Elbow Connector 39"/>
          <p:cNvCxnSpPr>
            <a:stCxn id="32" idx="3"/>
            <a:endCxn id="39" idx="1"/>
          </p:cNvCxnSpPr>
          <p:nvPr/>
        </p:nvCxnSpPr>
        <p:spPr>
          <a:xfrm>
            <a:off x="5013638" y="4438329"/>
            <a:ext cx="948891" cy="520665"/>
          </a:xfrm>
          <a:prstGeom prst="bentConnector3">
            <a:avLst>
              <a:gd name="adj1" fmla="val 50000"/>
            </a:avLst>
          </a:prstGeom>
          <a:ln w="3175" cmpd="sng">
            <a:solidFill>
              <a:schemeClr val="bg1">
                <a:lumMod val="50000"/>
              </a:schemeClr>
            </a:solidFill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ounded Rectangle 42"/>
          <p:cNvSpPr/>
          <p:nvPr/>
        </p:nvSpPr>
        <p:spPr>
          <a:xfrm>
            <a:off x="5962529" y="5297168"/>
            <a:ext cx="1912376" cy="3649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isl</a:t>
            </a:r>
            <a:r>
              <a:rPr lang="en-US" sz="1600" dirty="0" smtClean="0">
                <a:solidFill>
                  <a:schemeClr val="tx1"/>
                </a:solidFill>
              </a:rPr>
              <a:t>: presentation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44" name="Elbow Connector 43"/>
          <p:cNvCxnSpPr>
            <a:stCxn id="32" idx="3"/>
            <a:endCxn id="43" idx="1"/>
          </p:cNvCxnSpPr>
          <p:nvPr/>
        </p:nvCxnSpPr>
        <p:spPr>
          <a:xfrm>
            <a:off x="5013638" y="4438329"/>
            <a:ext cx="948891" cy="1041330"/>
          </a:xfrm>
          <a:prstGeom prst="bentConnector3">
            <a:avLst>
              <a:gd name="adj1" fmla="val 50000"/>
            </a:avLst>
          </a:prstGeom>
          <a:ln w="3175" cmpd="sng">
            <a:solidFill>
              <a:schemeClr val="bg1">
                <a:lumMod val="50000"/>
              </a:schemeClr>
            </a:solidFill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46"/>
          <p:cNvSpPr/>
          <p:nvPr/>
        </p:nvSpPr>
        <p:spPr>
          <a:xfrm>
            <a:off x="5962529" y="5817833"/>
            <a:ext cx="1912376" cy="3649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isl</a:t>
            </a:r>
            <a:r>
              <a:rPr lang="en-US" sz="1600" dirty="0" smtClean="0">
                <a:solidFill>
                  <a:schemeClr val="tx1"/>
                </a:solidFill>
              </a:rPr>
              <a:t> coverage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5962529" y="6338497"/>
            <a:ext cx="1912376" cy="3649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isl</a:t>
            </a:r>
            <a:r>
              <a:rPr lang="en-US" sz="1600" dirty="0" smtClean="0">
                <a:solidFill>
                  <a:schemeClr val="tx1"/>
                </a:solidFill>
              </a:rPr>
              <a:t>: </a:t>
            </a:r>
            <a:r>
              <a:rPr lang="en-US" sz="1600" dirty="0" err="1" smtClean="0">
                <a:solidFill>
                  <a:schemeClr val="tx1"/>
                </a:solidFill>
              </a:rPr>
              <a:t>aggegation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49" name="Elbow Connector 48"/>
          <p:cNvCxnSpPr>
            <a:stCxn id="32" idx="3"/>
            <a:endCxn id="47" idx="1"/>
          </p:cNvCxnSpPr>
          <p:nvPr/>
        </p:nvCxnSpPr>
        <p:spPr>
          <a:xfrm>
            <a:off x="5013638" y="4438329"/>
            <a:ext cx="948891" cy="1561995"/>
          </a:xfrm>
          <a:prstGeom prst="bentConnector3">
            <a:avLst>
              <a:gd name="adj1" fmla="val 50000"/>
            </a:avLst>
          </a:prstGeom>
          <a:ln w="3175" cmpd="sng">
            <a:solidFill>
              <a:schemeClr val="bg1">
                <a:lumMod val="50000"/>
              </a:schemeClr>
            </a:solidFill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Elbow Connector 49"/>
          <p:cNvCxnSpPr>
            <a:stCxn id="32" idx="3"/>
            <a:endCxn id="48" idx="1"/>
          </p:cNvCxnSpPr>
          <p:nvPr/>
        </p:nvCxnSpPr>
        <p:spPr>
          <a:xfrm>
            <a:off x="5013638" y="4438329"/>
            <a:ext cx="948891" cy="2082659"/>
          </a:xfrm>
          <a:prstGeom prst="bentConnector3">
            <a:avLst/>
          </a:prstGeom>
          <a:ln w="3175" cmpd="sng">
            <a:solidFill>
              <a:schemeClr val="bg1">
                <a:lumMod val="50000"/>
              </a:schemeClr>
            </a:solidFill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8196060" y="4790058"/>
            <a:ext cx="350359" cy="3378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0" rIns="72000" rtlCol="0" anchor="ctr"/>
          <a:lstStyle/>
          <a:p>
            <a:pPr algn="ctr"/>
            <a:r>
              <a:rPr lang="en-US" dirty="0" smtClean="0"/>
              <a:t>+</a:t>
            </a:r>
            <a:endParaRPr lang="en-US" dirty="0"/>
          </a:p>
        </p:txBody>
      </p:sp>
      <p:cxnSp>
        <p:nvCxnSpPr>
          <p:cNvPr id="55" name="Elbow Connector 54"/>
          <p:cNvCxnSpPr>
            <a:stCxn id="39" idx="3"/>
            <a:endCxn id="54" idx="2"/>
          </p:cNvCxnSpPr>
          <p:nvPr/>
        </p:nvCxnSpPr>
        <p:spPr>
          <a:xfrm>
            <a:off x="7874905" y="4958994"/>
            <a:ext cx="321155" cy="12700"/>
          </a:xfrm>
          <a:prstGeom prst="bentConnector3">
            <a:avLst>
              <a:gd name="adj1" fmla="val 50000"/>
            </a:avLst>
          </a:prstGeom>
          <a:ln w="3175" cmpd="sng">
            <a:solidFill>
              <a:schemeClr val="bg1">
                <a:lumMod val="50000"/>
              </a:schemeClr>
            </a:solidFill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/>
          <p:nvPr/>
        </p:nvSpPr>
        <p:spPr>
          <a:xfrm>
            <a:off x="8202476" y="5309527"/>
            <a:ext cx="350359" cy="3378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0" rIns="72000" rtlCol="0" anchor="ctr"/>
          <a:lstStyle/>
          <a:p>
            <a:pPr algn="ctr"/>
            <a:r>
              <a:rPr lang="en-US" dirty="0" smtClean="0"/>
              <a:t>+</a:t>
            </a:r>
            <a:endParaRPr lang="en-US" dirty="0"/>
          </a:p>
        </p:txBody>
      </p:sp>
      <p:cxnSp>
        <p:nvCxnSpPr>
          <p:cNvPr id="59" name="Elbow Connector 58"/>
          <p:cNvCxnSpPr>
            <a:stCxn id="43" idx="3"/>
            <a:endCxn id="58" idx="2"/>
          </p:cNvCxnSpPr>
          <p:nvPr/>
        </p:nvCxnSpPr>
        <p:spPr>
          <a:xfrm flipV="1">
            <a:off x="7874905" y="5478463"/>
            <a:ext cx="327571" cy="1196"/>
          </a:xfrm>
          <a:prstGeom prst="bentConnector3">
            <a:avLst>
              <a:gd name="adj1" fmla="val 50000"/>
            </a:avLst>
          </a:prstGeom>
          <a:ln w="3175" cmpd="sng">
            <a:solidFill>
              <a:schemeClr val="bg1">
                <a:lumMod val="50000"/>
              </a:schemeClr>
            </a:solidFill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>
          <a:xfrm>
            <a:off x="8202476" y="5831388"/>
            <a:ext cx="350359" cy="3378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0" rIns="72000" rtlCol="0" anchor="ctr"/>
          <a:lstStyle/>
          <a:p>
            <a:pPr algn="ctr"/>
            <a:r>
              <a:rPr lang="en-US" dirty="0" smtClean="0"/>
              <a:t>+</a:t>
            </a:r>
            <a:endParaRPr lang="en-US" dirty="0"/>
          </a:p>
        </p:txBody>
      </p:sp>
      <p:cxnSp>
        <p:nvCxnSpPr>
          <p:cNvPr id="62" name="Elbow Connector 61"/>
          <p:cNvCxnSpPr>
            <a:stCxn id="47" idx="3"/>
            <a:endCxn id="61" idx="2"/>
          </p:cNvCxnSpPr>
          <p:nvPr/>
        </p:nvCxnSpPr>
        <p:spPr>
          <a:xfrm>
            <a:off x="7874905" y="6000324"/>
            <a:ext cx="327571" cy="12700"/>
          </a:xfrm>
          <a:prstGeom prst="bentConnector3">
            <a:avLst>
              <a:gd name="adj1" fmla="val 50000"/>
            </a:avLst>
          </a:prstGeom>
          <a:ln w="3175" cmpd="sng">
            <a:solidFill>
              <a:schemeClr val="bg1">
                <a:lumMod val="50000"/>
              </a:schemeClr>
            </a:solidFill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/>
          <p:nvPr/>
        </p:nvSpPr>
        <p:spPr>
          <a:xfrm>
            <a:off x="8202476" y="6352052"/>
            <a:ext cx="350359" cy="3378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0" rIns="72000" rtlCol="0" anchor="ctr"/>
          <a:lstStyle/>
          <a:p>
            <a:pPr algn="ctr"/>
            <a:r>
              <a:rPr lang="en-US" dirty="0" smtClean="0"/>
              <a:t>+</a:t>
            </a:r>
            <a:endParaRPr lang="en-US" dirty="0"/>
          </a:p>
        </p:txBody>
      </p:sp>
      <p:cxnSp>
        <p:nvCxnSpPr>
          <p:cNvPr id="65" name="Elbow Connector 64"/>
          <p:cNvCxnSpPr>
            <a:stCxn id="48" idx="3"/>
            <a:endCxn id="64" idx="2"/>
          </p:cNvCxnSpPr>
          <p:nvPr/>
        </p:nvCxnSpPr>
        <p:spPr>
          <a:xfrm>
            <a:off x="7874905" y="6520988"/>
            <a:ext cx="327571" cy="12700"/>
          </a:xfrm>
          <a:prstGeom prst="bentConnector3">
            <a:avLst>
              <a:gd name="adj1" fmla="val 50000"/>
            </a:avLst>
          </a:prstGeom>
          <a:ln w="3175" cmpd="sng">
            <a:solidFill>
              <a:schemeClr val="bg1">
                <a:lumMod val="50000"/>
              </a:schemeClr>
            </a:solidFill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Rounded Rectangle 66"/>
          <p:cNvSpPr/>
          <p:nvPr/>
        </p:nvSpPr>
        <p:spPr>
          <a:xfrm>
            <a:off x="3101262" y="5085786"/>
            <a:ext cx="1912376" cy="3649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isl</a:t>
            </a:r>
            <a:r>
              <a:rPr lang="en-US" sz="1600" dirty="0" smtClean="0">
                <a:solidFill>
                  <a:schemeClr val="tx1"/>
                </a:solidFill>
              </a:rPr>
              <a:t>: </a:t>
            </a:r>
            <a:r>
              <a:rPr lang="en-US" sz="1600" dirty="0" err="1" smtClean="0">
                <a:solidFill>
                  <a:schemeClr val="tx1"/>
                </a:solidFill>
              </a:rPr>
              <a:t>indicatordef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8" name="Rounded Rectangle 67"/>
          <p:cNvSpPr/>
          <p:nvPr/>
        </p:nvSpPr>
        <p:spPr>
          <a:xfrm>
            <a:off x="3101262" y="5915734"/>
            <a:ext cx="1912376" cy="3649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isl</a:t>
            </a:r>
            <a:r>
              <a:rPr lang="en-US" sz="1600" dirty="0" smtClean="0">
                <a:solidFill>
                  <a:schemeClr val="tx1"/>
                </a:solidFill>
              </a:rPr>
              <a:t>: </a:t>
            </a:r>
            <a:r>
              <a:rPr lang="en-US" sz="1600" dirty="0" err="1" smtClean="0">
                <a:solidFill>
                  <a:schemeClr val="tx1"/>
                </a:solidFill>
              </a:rPr>
              <a:t>indicatordef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69" name="Elbow Connector 68"/>
          <p:cNvCxnSpPr>
            <a:stCxn id="28" idx="3"/>
            <a:endCxn id="67" idx="1"/>
          </p:cNvCxnSpPr>
          <p:nvPr/>
        </p:nvCxnSpPr>
        <p:spPr>
          <a:xfrm>
            <a:off x="2254553" y="1541274"/>
            <a:ext cx="846709" cy="3727003"/>
          </a:xfrm>
          <a:prstGeom prst="bentConnector3">
            <a:avLst>
              <a:gd name="adj1" fmla="val 50000"/>
            </a:avLst>
          </a:prstGeom>
          <a:ln w="3175" cmpd="sng">
            <a:solidFill>
              <a:schemeClr val="bg1">
                <a:lumMod val="50000"/>
              </a:schemeClr>
            </a:solidFill>
            <a:prstDash val="dash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Elbow Connector 71"/>
          <p:cNvCxnSpPr>
            <a:stCxn id="28" idx="3"/>
            <a:endCxn id="68" idx="1"/>
          </p:cNvCxnSpPr>
          <p:nvPr/>
        </p:nvCxnSpPr>
        <p:spPr>
          <a:xfrm>
            <a:off x="2254553" y="1541274"/>
            <a:ext cx="846709" cy="4556951"/>
          </a:xfrm>
          <a:prstGeom prst="bentConnector3">
            <a:avLst>
              <a:gd name="adj1" fmla="val 50000"/>
            </a:avLst>
          </a:prstGeom>
          <a:ln w="3175" cmpd="sng">
            <a:solidFill>
              <a:schemeClr val="bg1">
                <a:lumMod val="50000"/>
              </a:schemeClr>
            </a:solidFill>
            <a:prstDash val="dash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9280430"/>
      </p:ext>
    </p:extLst>
  </p:cSld>
  <p:clrMapOvr>
    <a:masterClrMapping/>
  </p:clrMapOvr>
  <p:transition xmlns:p14="http://schemas.microsoft.com/office/powerpoint/2010/main"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Globally directed </a:t>
            </a:r>
            <a:r>
              <a:rPr lang="en-US" b="1" i="1" dirty="0" smtClean="0"/>
              <a:t>Targets </a:t>
            </a:r>
            <a:r>
              <a:rPr lang="en-US" dirty="0" smtClean="0"/>
              <a:t>only have to be published once (MDG, CBP, …), and can be re-used many times in many indicators at many scales.</a:t>
            </a:r>
          </a:p>
          <a:p>
            <a:endParaRPr lang="en-US" b="1" i="1" dirty="0"/>
          </a:p>
          <a:p>
            <a:r>
              <a:rPr lang="en-US" b="1" i="1" dirty="0" smtClean="0"/>
              <a:t>Observations </a:t>
            </a:r>
            <a:r>
              <a:rPr lang="en-US" dirty="0" smtClean="0"/>
              <a:t>can easily include data streams from outside the </a:t>
            </a:r>
            <a:r>
              <a:rPr lang="en-US" dirty="0" err="1" smtClean="0"/>
              <a:t>organisation</a:t>
            </a:r>
            <a:r>
              <a:rPr lang="en-US" dirty="0" smtClean="0"/>
              <a:t>, data does not have to be duplicated. Same applies to </a:t>
            </a:r>
            <a:r>
              <a:rPr lang="en-US" b="1" i="1" dirty="0" smtClean="0"/>
              <a:t>Events</a:t>
            </a:r>
            <a:r>
              <a:rPr lang="en-US" dirty="0" smtClean="0"/>
              <a:t> and </a:t>
            </a:r>
            <a:r>
              <a:rPr lang="en-US" b="1" i="1" dirty="0" smtClean="0"/>
              <a:t>Limits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Standard treatment of </a:t>
            </a:r>
            <a:r>
              <a:rPr lang="en-US" b="1" i="1" dirty="0" smtClean="0"/>
              <a:t>Context</a:t>
            </a:r>
            <a:r>
              <a:rPr lang="en-US" dirty="0" smtClean="0"/>
              <a:t> – allowing comparisons, baselines, external information, etc. to be collated.</a:t>
            </a:r>
          </a:p>
          <a:p>
            <a:endParaRPr lang="en-US" dirty="0"/>
          </a:p>
          <a:p>
            <a:r>
              <a:rPr lang="en-US" b="1" i="1" dirty="0" smtClean="0"/>
              <a:t>Persistence </a:t>
            </a:r>
            <a:r>
              <a:rPr lang="en-US" i="1" dirty="0" smtClean="0"/>
              <a:t>(i.e. storage)</a:t>
            </a:r>
            <a:r>
              <a:rPr lang="en-US" dirty="0" smtClean="0"/>
              <a:t> of </a:t>
            </a:r>
            <a:r>
              <a:rPr lang="en-US" b="1" i="1" dirty="0" smtClean="0"/>
              <a:t>Indicators</a:t>
            </a:r>
            <a:r>
              <a:rPr lang="en-US" dirty="0" smtClean="0"/>
              <a:t> – allowing re-use at different scales and </a:t>
            </a:r>
            <a:r>
              <a:rPr lang="en-US" dirty="0" err="1" smtClean="0"/>
              <a:t>coverages</a:t>
            </a:r>
            <a:r>
              <a:rPr lang="en-US" dirty="0" smtClean="0"/>
              <a:t> (different  temporal, spatial, and semantic </a:t>
            </a:r>
            <a:r>
              <a:rPr lang="en-US" dirty="0" err="1" smtClean="0"/>
              <a:t>coverages</a:t>
            </a:r>
            <a:r>
              <a:rPr lang="en-US" dirty="0" smtClean="0"/>
              <a:t>).</a:t>
            </a:r>
          </a:p>
          <a:p>
            <a:endParaRPr lang="en-US" dirty="0"/>
          </a:p>
          <a:p>
            <a:r>
              <a:rPr lang="en-US" dirty="0" smtClean="0"/>
              <a:t>Growth of a family of </a:t>
            </a:r>
            <a:r>
              <a:rPr lang="en-US" b="1" i="1" dirty="0" smtClean="0"/>
              <a:t>client applications </a:t>
            </a:r>
            <a:r>
              <a:rPr lang="en-US" dirty="0" smtClean="0"/>
              <a:t>that allows a rich suite of </a:t>
            </a:r>
            <a:r>
              <a:rPr lang="en-US" dirty="0" err="1" smtClean="0"/>
              <a:t>visualisation</a:t>
            </a:r>
            <a:r>
              <a:rPr lang="en-US" dirty="0" smtClean="0"/>
              <a:t> tools for indicators to be available, based on a common interface for indicator definition.</a:t>
            </a:r>
          </a:p>
          <a:p>
            <a:endParaRPr lang="en-US" dirty="0"/>
          </a:p>
          <a:p>
            <a:r>
              <a:rPr lang="en-US" dirty="0" smtClean="0"/>
              <a:t>Emergence of </a:t>
            </a:r>
            <a:r>
              <a:rPr lang="en-US" i="1" dirty="0" smtClean="0"/>
              <a:t>Publish and Subscribe </a:t>
            </a:r>
            <a:r>
              <a:rPr lang="en-US" dirty="0" smtClean="0"/>
              <a:t>services in respect of </a:t>
            </a:r>
            <a:r>
              <a:rPr lang="en-US" b="1" i="1" dirty="0" smtClean="0"/>
              <a:t>Alerts</a:t>
            </a:r>
            <a:r>
              <a:rPr lang="en-US" dirty="0" smtClean="0"/>
              <a:t> and </a:t>
            </a:r>
            <a:r>
              <a:rPr lang="en-US" b="1" i="1" dirty="0" smtClean="0"/>
              <a:t>Escalation</a:t>
            </a:r>
            <a:r>
              <a:rPr lang="en-US" dirty="0" smtClean="0"/>
              <a:t>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924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of Indicators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Measured variables/ observations – the </a:t>
            </a:r>
            <a:r>
              <a:rPr lang="en-US" b="1" dirty="0" smtClean="0"/>
              <a:t>Indicator</a:t>
            </a:r>
          </a:p>
          <a:p>
            <a:r>
              <a:rPr lang="en-US" dirty="0" smtClean="0"/>
              <a:t>Place these into </a:t>
            </a:r>
            <a:r>
              <a:rPr lang="en-US" b="1" dirty="0" smtClean="0"/>
              <a:t>Context</a:t>
            </a:r>
            <a:r>
              <a:rPr lang="en-US" dirty="0" smtClean="0"/>
              <a:t> – or orientation</a:t>
            </a:r>
          </a:p>
          <a:p>
            <a:r>
              <a:rPr lang="en-US" dirty="0" smtClean="0"/>
              <a:t>No decision without a </a:t>
            </a:r>
            <a:r>
              <a:rPr lang="en-US" b="1" dirty="0" smtClean="0"/>
              <a:t>Target </a:t>
            </a:r>
            <a:r>
              <a:rPr lang="en-US" dirty="0" smtClean="0"/>
              <a:t>or a </a:t>
            </a:r>
            <a:r>
              <a:rPr lang="en-US" b="1" dirty="0" smtClean="0"/>
              <a:t>Goal </a:t>
            </a:r>
            <a:r>
              <a:rPr lang="en-US" dirty="0" smtClean="0"/>
              <a:t>and</a:t>
            </a:r>
            <a:r>
              <a:rPr lang="en-US" b="1" dirty="0" smtClean="0"/>
              <a:t> Limits</a:t>
            </a:r>
          </a:p>
          <a:p>
            <a:r>
              <a:rPr lang="en-US" dirty="0" smtClean="0"/>
              <a:t>Decisions mean little without </a:t>
            </a:r>
            <a:r>
              <a:rPr lang="en-US" b="1" dirty="0" smtClean="0"/>
              <a:t>Action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920382" y="4141027"/>
            <a:ext cx="1467472" cy="95703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Actual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208918" y="5647645"/>
            <a:ext cx="1467472" cy="95703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Context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497454" y="3662508"/>
            <a:ext cx="1467472" cy="95703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Target/ Limits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938390" y="5079659"/>
            <a:ext cx="1467472" cy="95703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Decision</a:t>
            </a:r>
            <a:endParaRPr lang="en-US" dirty="0"/>
          </a:p>
        </p:txBody>
      </p:sp>
      <p:cxnSp>
        <p:nvCxnSpPr>
          <p:cNvPr id="9" name="Curved Connector 8"/>
          <p:cNvCxnSpPr>
            <a:endCxn id="6" idx="2"/>
          </p:cNvCxnSpPr>
          <p:nvPr/>
        </p:nvCxnSpPr>
        <p:spPr>
          <a:xfrm flipV="1">
            <a:off x="2387854" y="4141027"/>
            <a:ext cx="1109600" cy="478518"/>
          </a:xfrm>
          <a:prstGeom prst="curvedConnector3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urved Connector 9"/>
          <p:cNvCxnSpPr>
            <a:stCxn id="4" idx="4"/>
            <a:endCxn id="5" idx="2"/>
          </p:cNvCxnSpPr>
          <p:nvPr/>
        </p:nvCxnSpPr>
        <p:spPr>
          <a:xfrm rot="16200000" flipH="1">
            <a:off x="1417468" y="5334714"/>
            <a:ext cx="1028100" cy="554800"/>
          </a:xfrm>
          <a:prstGeom prst="curvedConnector2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urved Connector 12"/>
          <p:cNvCxnSpPr>
            <a:stCxn id="4" idx="5"/>
            <a:endCxn id="7" idx="2"/>
          </p:cNvCxnSpPr>
          <p:nvPr/>
        </p:nvCxnSpPr>
        <p:spPr>
          <a:xfrm rot="16200000" flipH="1">
            <a:off x="3255535" y="3875322"/>
            <a:ext cx="600269" cy="2765442"/>
          </a:xfrm>
          <a:prstGeom prst="curvedConnector2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urved Connector 15"/>
          <p:cNvCxnSpPr>
            <a:stCxn id="6" idx="4"/>
            <a:endCxn id="5" idx="0"/>
          </p:cNvCxnSpPr>
          <p:nvPr/>
        </p:nvCxnSpPr>
        <p:spPr>
          <a:xfrm rot="5400000">
            <a:off x="3072872" y="4489327"/>
            <a:ext cx="1028100" cy="1288536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urved Connector 19"/>
          <p:cNvCxnSpPr>
            <a:stCxn id="7" idx="0"/>
            <a:endCxn id="6" idx="6"/>
          </p:cNvCxnSpPr>
          <p:nvPr/>
        </p:nvCxnSpPr>
        <p:spPr>
          <a:xfrm rot="16200000" flipV="1">
            <a:off x="4849210" y="4256743"/>
            <a:ext cx="938632" cy="707200"/>
          </a:xfrm>
          <a:prstGeom prst="curvedConnector2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urved Connector 22"/>
          <p:cNvCxnSpPr>
            <a:stCxn id="5" idx="6"/>
            <a:endCxn id="7" idx="3"/>
          </p:cNvCxnSpPr>
          <p:nvPr/>
        </p:nvCxnSpPr>
        <p:spPr>
          <a:xfrm flipV="1">
            <a:off x="3676390" y="5896541"/>
            <a:ext cx="1476906" cy="229623"/>
          </a:xfrm>
          <a:prstGeom prst="curvedConnector2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577646" y="3801627"/>
            <a:ext cx="2280938" cy="646331"/>
          </a:xfrm>
          <a:prstGeom prst="rect">
            <a:avLst/>
          </a:prstGeom>
          <a:solidFill>
            <a:srgbClr val="FFC700"/>
          </a:solidFill>
          <a:effectLst>
            <a:outerShdw blurRad="69850" dist="50800" dir="2700000" algn="tl" rotWithShape="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All or any of these can be based on a model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577646" y="4619545"/>
            <a:ext cx="2280938" cy="1200329"/>
          </a:xfrm>
          <a:prstGeom prst="rect">
            <a:avLst/>
          </a:prstGeom>
          <a:solidFill>
            <a:srgbClr val="FFC700"/>
          </a:solidFill>
          <a:effectLst>
            <a:outerShdw blurRad="69850" dist="50800" dir="2700000" algn="tl" rotWithShape="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Models can be simple (statistical values, filtered values) or complex.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848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>
            <a:spLocks noChangeArrowheads="1"/>
          </p:cNvSpPr>
          <p:nvPr/>
        </p:nvSpPr>
        <p:spPr bwMode="auto">
          <a:xfrm>
            <a:off x="409696" y="941145"/>
            <a:ext cx="8215370" cy="171616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t" anchorCtr="1"/>
          <a:lstStyle/>
          <a:p>
            <a:r>
              <a:rPr lang="en-US" sz="1100" i="1" dirty="0" smtClean="0"/>
              <a:t>Monitoring and Evaluation Process Model</a:t>
            </a:r>
            <a:endParaRPr lang="en-US" sz="1100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Modified OODA Loop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09696" y="3315177"/>
            <a:ext cx="8215370" cy="235745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b" anchorCtr="1"/>
          <a:lstStyle/>
          <a:p>
            <a:r>
              <a:rPr lang="en-US" sz="1200" i="1" dirty="0" smtClean="0"/>
              <a:t>M&amp;E Application</a:t>
            </a:r>
            <a:endParaRPr lang="en-US" sz="1200" i="1" dirty="0"/>
          </a:p>
        </p:txBody>
      </p:sp>
      <p:sp>
        <p:nvSpPr>
          <p:cNvPr id="5" name="Rectangle 35"/>
          <p:cNvSpPr>
            <a:spLocks noChangeArrowheads="1"/>
          </p:cNvSpPr>
          <p:nvPr/>
        </p:nvSpPr>
        <p:spPr bwMode="auto">
          <a:xfrm>
            <a:off x="900246" y="1634338"/>
            <a:ext cx="1295400" cy="73440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 anchorCtr="1"/>
          <a:lstStyle/>
          <a:p>
            <a:pPr algn="ctr"/>
            <a:r>
              <a:rPr lang="en-US" sz="1400" dirty="0" smtClean="0"/>
              <a:t>Observe</a:t>
            </a:r>
            <a:endParaRPr lang="en-US" sz="1400" dirty="0"/>
          </a:p>
        </p:txBody>
      </p:sp>
      <p:sp>
        <p:nvSpPr>
          <p:cNvPr id="7" name="Rectangle 37"/>
          <p:cNvSpPr>
            <a:spLocks noChangeArrowheads="1"/>
          </p:cNvSpPr>
          <p:nvPr/>
        </p:nvSpPr>
        <p:spPr bwMode="auto">
          <a:xfrm>
            <a:off x="2900510" y="1634338"/>
            <a:ext cx="1295400" cy="73440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 anchorCtr="1"/>
          <a:lstStyle/>
          <a:p>
            <a:pPr algn="ctr"/>
            <a:r>
              <a:rPr lang="en-US" sz="1400" dirty="0" smtClean="0"/>
              <a:t>Orient</a:t>
            </a:r>
            <a:endParaRPr lang="en-US" sz="1400" dirty="0"/>
          </a:p>
        </p:txBody>
      </p:sp>
      <p:sp>
        <p:nvSpPr>
          <p:cNvPr id="9" name="Rectangle 35"/>
          <p:cNvSpPr>
            <a:spLocks noChangeArrowheads="1"/>
          </p:cNvSpPr>
          <p:nvPr/>
        </p:nvSpPr>
        <p:spPr bwMode="auto">
          <a:xfrm>
            <a:off x="4900774" y="1634338"/>
            <a:ext cx="1295400" cy="73440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 anchorCtr="1"/>
          <a:lstStyle/>
          <a:p>
            <a:pPr algn="ctr"/>
            <a:r>
              <a:rPr lang="en-US" sz="1400" dirty="0" smtClean="0"/>
              <a:t>Decide</a:t>
            </a:r>
            <a:endParaRPr lang="en-US" sz="1400" dirty="0"/>
          </a:p>
        </p:txBody>
      </p:sp>
      <p:cxnSp>
        <p:nvCxnSpPr>
          <p:cNvPr id="11" name="Elbow Connector 10"/>
          <p:cNvCxnSpPr>
            <a:stCxn id="7" idx="3"/>
            <a:endCxn id="9" idx="1"/>
          </p:cNvCxnSpPr>
          <p:nvPr/>
        </p:nvCxnSpPr>
        <p:spPr>
          <a:xfrm>
            <a:off x="4195910" y="2001540"/>
            <a:ext cx="704864" cy="1588"/>
          </a:xfrm>
          <a:prstGeom prst="bentConnector3">
            <a:avLst>
              <a:gd name="adj1" fmla="val 50000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5" idx="3"/>
            <a:endCxn id="7" idx="1"/>
          </p:cNvCxnSpPr>
          <p:nvPr/>
        </p:nvCxnSpPr>
        <p:spPr>
          <a:xfrm>
            <a:off x="2195646" y="2001540"/>
            <a:ext cx="704864" cy="1588"/>
          </a:xfrm>
          <a:prstGeom prst="bentConnector3">
            <a:avLst>
              <a:gd name="adj1" fmla="val 50000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35"/>
          <p:cNvSpPr>
            <a:spLocks noChangeArrowheads="1"/>
          </p:cNvSpPr>
          <p:nvPr/>
        </p:nvSpPr>
        <p:spPr bwMode="auto">
          <a:xfrm>
            <a:off x="6901038" y="1634338"/>
            <a:ext cx="1295400" cy="73440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 anchorCtr="1"/>
          <a:lstStyle/>
          <a:p>
            <a:pPr algn="ctr"/>
            <a:r>
              <a:rPr lang="en-US" sz="1400" dirty="0" smtClean="0"/>
              <a:t>Act</a:t>
            </a:r>
            <a:endParaRPr lang="en-US" sz="1400" dirty="0"/>
          </a:p>
        </p:txBody>
      </p:sp>
      <p:cxnSp>
        <p:nvCxnSpPr>
          <p:cNvPr id="23" name="Elbow Connector 22"/>
          <p:cNvCxnSpPr>
            <a:stCxn id="9" idx="3"/>
            <a:endCxn id="21" idx="1"/>
          </p:cNvCxnSpPr>
          <p:nvPr/>
        </p:nvCxnSpPr>
        <p:spPr>
          <a:xfrm>
            <a:off x="6196174" y="2001540"/>
            <a:ext cx="704864" cy="1588"/>
          </a:xfrm>
          <a:prstGeom prst="bentConnector3">
            <a:avLst>
              <a:gd name="adj1" fmla="val 50000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35"/>
          <p:cNvSpPr>
            <a:spLocks noChangeArrowheads="1"/>
          </p:cNvSpPr>
          <p:nvPr/>
        </p:nvSpPr>
        <p:spPr bwMode="auto">
          <a:xfrm>
            <a:off x="900246" y="3506646"/>
            <a:ext cx="1295400" cy="73440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 anchorCtr="1"/>
          <a:lstStyle/>
          <a:p>
            <a:pPr algn="ctr"/>
            <a:r>
              <a:rPr lang="en-US" sz="1100" b="1" dirty="0" smtClean="0"/>
              <a:t>Indicators</a:t>
            </a:r>
          </a:p>
          <a:p>
            <a:pPr algn="ctr"/>
            <a:r>
              <a:rPr lang="en-US" sz="1100" dirty="0" smtClean="0"/>
              <a:t>(Observations)</a:t>
            </a:r>
          </a:p>
          <a:p>
            <a:pPr algn="ctr"/>
            <a:r>
              <a:rPr lang="en-US" sz="1100" dirty="0" smtClean="0"/>
              <a:t>(Measures)</a:t>
            </a:r>
            <a:endParaRPr lang="en-US" sz="1100" dirty="0"/>
          </a:p>
        </p:txBody>
      </p:sp>
      <p:cxnSp>
        <p:nvCxnSpPr>
          <p:cNvPr id="27" name="Elbow Connector 26"/>
          <p:cNvCxnSpPr>
            <a:stCxn id="24" idx="0"/>
            <a:endCxn id="5" idx="2"/>
          </p:cNvCxnSpPr>
          <p:nvPr/>
        </p:nvCxnSpPr>
        <p:spPr>
          <a:xfrm rot="5400000" flipH="1" flipV="1">
            <a:off x="978994" y="2937694"/>
            <a:ext cx="1137905" cy="127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35"/>
          <p:cNvSpPr>
            <a:spLocks noChangeArrowheads="1"/>
          </p:cNvSpPr>
          <p:nvPr/>
        </p:nvSpPr>
        <p:spPr bwMode="auto">
          <a:xfrm>
            <a:off x="2900510" y="3526669"/>
            <a:ext cx="1295400" cy="73440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 anchorCtr="1"/>
          <a:lstStyle/>
          <a:p>
            <a:pPr algn="ctr"/>
            <a:r>
              <a:rPr lang="en-US" sz="1100" b="1" dirty="0" smtClean="0"/>
              <a:t>Context</a:t>
            </a:r>
          </a:p>
          <a:p>
            <a:pPr algn="ctr"/>
            <a:r>
              <a:rPr lang="en-US" sz="1100" dirty="0" smtClean="0"/>
              <a:t>(Events)</a:t>
            </a:r>
          </a:p>
          <a:p>
            <a:pPr algn="ctr"/>
            <a:r>
              <a:rPr lang="en-US" sz="1100" dirty="0" smtClean="0"/>
              <a:t>(Baselines)</a:t>
            </a:r>
          </a:p>
          <a:p>
            <a:pPr algn="ctr"/>
            <a:r>
              <a:rPr lang="en-US" sz="1100" dirty="0" smtClean="0"/>
              <a:t>(Comparisons)</a:t>
            </a:r>
            <a:endParaRPr lang="en-US" sz="1100" dirty="0"/>
          </a:p>
        </p:txBody>
      </p:sp>
      <p:cxnSp>
        <p:nvCxnSpPr>
          <p:cNvPr id="30" name="Elbow Connector 29"/>
          <p:cNvCxnSpPr>
            <a:stCxn id="28" idx="0"/>
            <a:endCxn id="7" idx="2"/>
          </p:cNvCxnSpPr>
          <p:nvPr/>
        </p:nvCxnSpPr>
        <p:spPr>
          <a:xfrm rot="5400000" flipH="1" flipV="1">
            <a:off x="2969246" y="2947705"/>
            <a:ext cx="1157928" cy="127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5"/>
          <p:cNvSpPr>
            <a:spLocks noChangeArrowheads="1"/>
          </p:cNvSpPr>
          <p:nvPr/>
        </p:nvSpPr>
        <p:spPr bwMode="auto">
          <a:xfrm>
            <a:off x="4900774" y="3526669"/>
            <a:ext cx="1295400" cy="73440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 anchorCtr="1"/>
          <a:lstStyle/>
          <a:p>
            <a:pPr algn="ctr"/>
            <a:r>
              <a:rPr lang="en-US" sz="1100" b="1" dirty="0" smtClean="0"/>
              <a:t>Goals</a:t>
            </a:r>
          </a:p>
          <a:p>
            <a:pPr algn="ctr"/>
            <a:r>
              <a:rPr lang="en-US" sz="1100" dirty="0" smtClean="0"/>
              <a:t>(Targets)</a:t>
            </a:r>
          </a:p>
        </p:txBody>
      </p:sp>
      <p:cxnSp>
        <p:nvCxnSpPr>
          <p:cNvPr id="33" name="Elbow Connector 32"/>
          <p:cNvCxnSpPr>
            <a:stCxn id="31" idx="0"/>
            <a:endCxn id="9" idx="2"/>
          </p:cNvCxnSpPr>
          <p:nvPr/>
        </p:nvCxnSpPr>
        <p:spPr>
          <a:xfrm rot="5400000" flipH="1" flipV="1">
            <a:off x="4969510" y="2947705"/>
            <a:ext cx="1157928" cy="127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5"/>
          <p:cNvSpPr>
            <a:spLocks noChangeArrowheads="1"/>
          </p:cNvSpPr>
          <p:nvPr/>
        </p:nvSpPr>
        <p:spPr bwMode="auto">
          <a:xfrm>
            <a:off x="6901038" y="3526669"/>
            <a:ext cx="1295400" cy="73440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 anchorCtr="1"/>
          <a:lstStyle/>
          <a:p>
            <a:pPr algn="ctr"/>
            <a:r>
              <a:rPr lang="en-US" sz="1100" b="1" dirty="0" smtClean="0"/>
              <a:t>Decision Support</a:t>
            </a:r>
          </a:p>
          <a:p>
            <a:pPr algn="ctr"/>
            <a:r>
              <a:rPr lang="en-US" sz="1100" dirty="0" smtClean="0"/>
              <a:t>(Limits)</a:t>
            </a:r>
          </a:p>
          <a:p>
            <a:pPr algn="ctr"/>
            <a:r>
              <a:rPr lang="en-US" sz="1100" dirty="0" smtClean="0"/>
              <a:t>(Escalation)</a:t>
            </a:r>
          </a:p>
          <a:p>
            <a:pPr algn="ctr"/>
            <a:r>
              <a:rPr lang="en-US" sz="1100" dirty="0" smtClean="0"/>
              <a:t>(Alternatives)</a:t>
            </a:r>
          </a:p>
        </p:txBody>
      </p:sp>
      <p:cxnSp>
        <p:nvCxnSpPr>
          <p:cNvPr id="36" name="Elbow Connector 35"/>
          <p:cNvCxnSpPr>
            <a:stCxn id="21" idx="2"/>
            <a:endCxn id="34" idx="0"/>
          </p:cNvCxnSpPr>
          <p:nvPr/>
        </p:nvCxnSpPr>
        <p:spPr>
          <a:xfrm rot="5400000">
            <a:off x="6969774" y="2947705"/>
            <a:ext cx="1157928" cy="12700"/>
          </a:xfrm>
          <a:prstGeom prst="bentConnector3">
            <a:avLst>
              <a:gd name="adj1" fmla="val 50000"/>
            </a:avLst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5"/>
          <p:cNvSpPr>
            <a:spLocks noChangeArrowheads="1"/>
          </p:cNvSpPr>
          <p:nvPr/>
        </p:nvSpPr>
        <p:spPr bwMode="auto">
          <a:xfrm>
            <a:off x="3767282" y="4529623"/>
            <a:ext cx="1571636" cy="73440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 anchorCtr="1"/>
          <a:lstStyle/>
          <a:p>
            <a:pPr algn="ctr"/>
            <a:r>
              <a:rPr lang="en-US" sz="1100" b="1" dirty="0" err="1" smtClean="0"/>
              <a:t>Modelled</a:t>
            </a:r>
            <a:r>
              <a:rPr lang="en-US" sz="1100" b="1" dirty="0" smtClean="0"/>
              <a:t> Values</a:t>
            </a:r>
          </a:p>
          <a:p>
            <a:pPr algn="ctr"/>
            <a:r>
              <a:rPr lang="en-US" sz="1100" dirty="0" smtClean="0"/>
              <a:t>(Simulation)</a:t>
            </a:r>
          </a:p>
          <a:p>
            <a:pPr algn="ctr"/>
            <a:r>
              <a:rPr lang="en-US" sz="1100" dirty="0" smtClean="0"/>
              <a:t>(Extra/ Interpolation)</a:t>
            </a:r>
          </a:p>
          <a:p>
            <a:pPr algn="ctr"/>
            <a:r>
              <a:rPr lang="en-US" sz="1100" dirty="0" smtClean="0"/>
              <a:t>(Selection/ Aggregation)</a:t>
            </a:r>
            <a:endParaRPr lang="en-US" sz="1100" dirty="0"/>
          </a:p>
        </p:txBody>
      </p:sp>
      <p:cxnSp>
        <p:nvCxnSpPr>
          <p:cNvPr id="39" name="Shape 38"/>
          <p:cNvCxnSpPr>
            <a:stCxn id="37" idx="1"/>
            <a:endCxn id="28" idx="2"/>
          </p:cNvCxnSpPr>
          <p:nvPr/>
        </p:nvCxnSpPr>
        <p:spPr>
          <a:xfrm rot="10800000">
            <a:off x="3548210" y="4261073"/>
            <a:ext cx="219072" cy="635753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hape 40"/>
          <p:cNvCxnSpPr>
            <a:stCxn id="37" idx="1"/>
            <a:endCxn id="24" idx="2"/>
          </p:cNvCxnSpPr>
          <p:nvPr/>
        </p:nvCxnSpPr>
        <p:spPr>
          <a:xfrm rot="10800000">
            <a:off x="1547946" y="4241049"/>
            <a:ext cx="2219336" cy="65577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hape 46"/>
          <p:cNvCxnSpPr>
            <a:stCxn id="37" idx="3"/>
            <a:endCxn id="31" idx="2"/>
          </p:cNvCxnSpPr>
          <p:nvPr/>
        </p:nvCxnSpPr>
        <p:spPr>
          <a:xfrm flipV="1">
            <a:off x="5338918" y="4261072"/>
            <a:ext cx="209556" cy="635753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hape 48"/>
          <p:cNvCxnSpPr>
            <a:stCxn id="37" idx="3"/>
            <a:endCxn id="34" idx="2"/>
          </p:cNvCxnSpPr>
          <p:nvPr/>
        </p:nvCxnSpPr>
        <p:spPr>
          <a:xfrm flipV="1">
            <a:off x="5338918" y="4261072"/>
            <a:ext cx="2209820" cy="635753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99268" y="6392476"/>
            <a:ext cx="82408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Based on concepts developed </a:t>
            </a:r>
            <a:r>
              <a:rPr lang="en-US" dirty="0"/>
              <a:t>by John Boyd: http://</a:t>
            </a:r>
            <a:r>
              <a:rPr lang="en-US" dirty="0" err="1"/>
              <a:t>en.wikipedia.org</a:t>
            </a:r>
            <a:r>
              <a:rPr lang="en-US" dirty="0"/>
              <a:t>/wiki/</a:t>
            </a:r>
            <a:r>
              <a:rPr lang="en-US" dirty="0" err="1"/>
              <a:t>OODA_loop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50854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GetCapabilities</a:t>
            </a:r>
            <a:endParaRPr lang="en-US" dirty="0" smtClean="0"/>
          </a:p>
          <a:p>
            <a:pPr lvl="1"/>
            <a:r>
              <a:rPr lang="en-US" dirty="0" smtClean="0"/>
              <a:t>Lists the indicator services available from a given endpoint</a:t>
            </a:r>
          </a:p>
          <a:p>
            <a:r>
              <a:rPr lang="en-US" dirty="0" err="1" smtClean="0"/>
              <a:t>IndicatorDefinition</a:t>
            </a:r>
            <a:endParaRPr lang="en-US" dirty="0" smtClean="0"/>
          </a:p>
          <a:p>
            <a:pPr lvl="1"/>
            <a:r>
              <a:rPr lang="en-US" dirty="0" smtClean="0"/>
              <a:t>Meta-data</a:t>
            </a:r>
          </a:p>
          <a:p>
            <a:pPr lvl="1"/>
            <a:r>
              <a:rPr lang="en-US" dirty="0" smtClean="0"/>
              <a:t>Author, Title, </a:t>
            </a:r>
            <a:r>
              <a:rPr lang="en-US" dirty="0" err="1" smtClean="0"/>
              <a:t>Organisation</a:t>
            </a:r>
            <a:r>
              <a:rPr lang="en-US" dirty="0" smtClean="0"/>
              <a:t>, Abstract, Publication Date, …</a:t>
            </a:r>
          </a:p>
          <a:p>
            <a:r>
              <a:rPr lang="en-US" dirty="0" err="1" smtClean="0"/>
              <a:t>IndicatorService</a:t>
            </a:r>
            <a:r>
              <a:rPr lang="en-US" dirty="0" smtClean="0"/>
              <a:t>(s)</a:t>
            </a:r>
          </a:p>
          <a:p>
            <a:pPr lvl="1"/>
            <a:r>
              <a:rPr lang="en-US" dirty="0" err="1" smtClean="0"/>
              <a:t>WxS</a:t>
            </a:r>
            <a:r>
              <a:rPr lang="en-US" dirty="0" smtClean="0"/>
              <a:t>, SOS, </a:t>
            </a:r>
            <a:r>
              <a:rPr lang="en-US" dirty="0" err="1" smtClean="0"/>
              <a:t>NetDCF</a:t>
            </a:r>
            <a:r>
              <a:rPr lang="en-US" dirty="0" smtClean="0"/>
              <a:t>-HDF, </a:t>
            </a:r>
            <a:r>
              <a:rPr lang="en-US" dirty="0" err="1" smtClean="0"/>
              <a:t>EcoGRID</a:t>
            </a:r>
            <a:r>
              <a:rPr lang="en-US" dirty="0" smtClean="0"/>
              <a:t>, GBIF, …</a:t>
            </a:r>
          </a:p>
          <a:p>
            <a:pPr lvl="1"/>
            <a:r>
              <a:rPr lang="en-US" dirty="0" smtClean="0"/>
              <a:t>PLUS Generic Service for all other sources</a:t>
            </a:r>
          </a:p>
          <a:p>
            <a:r>
              <a:rPr lang="en-US" dirty="0" err="1" smtClean="0"/>
              <a:t>IndicatorSpecification</a:t>
            </a:r>
            <a:endParaRPr lang="en-US" dirty="0" smtClean="0"/>
          </a:p>
          <a:p>
            <a:pPr lvl="1"/>
            <a:r>
              <a:rPr lang="en-US" dirty="0" smtClean="0"/>
              <a:t>See overleaf </a:t>
            </a:r>
          </a:p>
          <a:p>
            <a:r>
              <a:rPr lang="en-US" dirty="0" err="1" smtClean="0"/>
              <a:t>AlertService</a:t>
            </a:r>
            <a:endParaRPr lang="en-US" dirty="0" smtClean="0"/>
          </a:p>
          <a:p>
            <a:pPr lvl="1"/>
            <a:r>
              <a:rPr lang="en-US" dirty="0" smtClean="0"/>
              <a:t>Invoke if observed values, or a function using elements as arguments (observation, target, …) exceeds a limit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8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for an Indicator Specification Standard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Allows specification of each indicator element (observation, context, target, …)</a:t>
            </a:r>
          </a:p>
          <a:p>
            <a:r>
              <a:rPr lang="en-US" dirty="0" smtClean="0"/>
              <a:t>Allows coverage to be defined (temporal, spatial, ontological, …)</a:t>
            </a:r>
          </a:p>
          <a:p>
            <a:r>
              <a:rPr lang="en-US" dirty="0" smtClean="0"/>
              <a:t>Allows distributed resources to be combined in an indicator definition</a:t>
            </a:r>
          </a:p>
          <a:p>
            <a:r>
              <a:rPr lang="en-US" dirty="0" smtClean="0"/>
              <a:t>Allows limits, themes, and alerts to be defined</a:t>
            </a:r>
          </a:p>
          <a:p>
            <a:r>
              <a:rPr lang="en-US" dirty="0" smtClean="0"/>
              <a:t>Allows presentation styles and aggregation decisions to be persisted</a:t>
            </a:r>
          </a:p>
          <a:p>
            <a:endParaRPr lang="en-US" dirty="0"/>
          </a:p>
          <a:p>
            <a:r>
              <a:rPr lang="en-US" dirty="0" smtClean="0"/>
              <a:t>Candidates: </a:t>
            </a:r>
          </a:p>
          <a:p>
            <a:pPr lvl="1"/>
            <a:r>
              <a:rPr lang="en-US" dirty="0" smtClean="0"/>
              <a:t>OGC Web Context Document – extend</a:t>
            </a:r>
          </a:p>
          <a:p>
            <a:pPr lvl="1"/>
            <a:r>
              <a:rPr lang="en-US" dirty="0" smtClean="0"/>
              <a:t>New standard (Indicator Definition, Indicator Data Service)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321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Standardised</a:t>
            </a:r>
            <a:r>
              <a:rPr lang="en-US" dirty="0" smtClean="0"/>
              <a:t> clients can read indicator definitions and render as composite charts, tables, maps, with animations and data download capabilities.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Clients can be (but need not be) based on </a:t>
            </a:r>
            <a:r>
              <a:rPr lang="en-US" dirty="0" err="1" smtClean="0"/>
              <a:t>standardised</a:t>
            </a:r>
            <a:r>
              <a:rPr lang="en-US" dirty="0" smtClean="0"/>
              <a:t> components (Google Charts, </a:t>
            </a:r>
            <a:r>
              <a:rPr lang="en-US" dirty="0" err="1" smtClean="0"/>
              <a:t>OpenLayers</a:t>
            </a:r>
            <a:r>
              <a:rPr lang="en-US" dirty="0" smtClean="0"/>
              <a:t>, </a:t>
            </a:r>
            <a:r>
              <a:rPr lang="en-US" dirty="0" err="1" smtClean="0"/>
              <a:t>InfoVis</a:t>
            </a:r>
            <a:r>
              <a:rPr lang="en-US" dirty="0" smtClean="0"/>
              <a:t>, …)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263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OGC </a:t>
            </a:r>
            <a:r>
              <a:rPr lang="en-US" dirty="0" err="1" smtClean="0"/>
              <a:t>Sensorweb</a:t>
            </a:r>
            <a:r>
              <a:rPr lang="en-US" dirty="0" smtClean="0"/>
              <a:t> Enablement Specifications – many synergies and could be re-used or extended.</a:t>
            </a:r>
          </a:p>
          <a:p>
            <a:endParaRPr lang="en-US" dirty="0"/>
          </a:p>
          <a:p>
            <a:r>
              <a:rPr lang="en-US" dirty="0" smtClean="0"/>
              <a:t>OGC Web Context Document Specifications – can be extended to define and specify indicators.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952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1746</TotalTime>
  <Words>887</Words>
  <Application>Microsoft Macintosh PowerPoint</Application>
  <PresentationFormat>On-screen Show (4:3)</PresentationFormat>
  <Paragraphs>149</Paragraphs>
  <Slides>20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Office Theme</vt:lpstr>
      <vt:lpstr>Chart</vt:lpstr>
      <vt:lpstr>GeoBON Workgroup 9 Some Thoughts on Indicators and Integration with WG8</vt:lpstr>
      <vt:lpstr>Goals</vt:lpstr>
      <vt:lpstr>Outcomes</vt:lpstr>
      <vt:lpstr>Elements of Indicators</vt:lpstr>
      <vt:lpstr>Modified OODA Loop</vt:lpstr>
      <vt:lpstr>Services</vt:lpstr>
      <vt:lpstr>Need for an Indicator Specification Standard</vt:lpstr>
      <vt:lpstr>Clients</vt:lpstr>
      <vt:lpstr>Standards</vt:lpstr>
      <vt:lpstr>Example</vt:lpstr>
      <vt:lpstr>Example: Presentation</vt:lpstr>
      <vt:lpstr>Example: Presentation</vt:lpstr>
      <vt:lpstr>Example: Presentation</vt:lpstr>
      <vt:lpstr>Example: Presentation</vt:lpstr>
      <vt:lpstr>Example: Presentation</vt:lpstr>
      <vt:lpstr>Example: Presentation</vt:lpstr>
      <vt:lpstr>Example: Presentation</vt:lpstr>
      <vt:lpstr>Towards a Standard</vt:lpstr>
      <vt:lpstr>Workflow</vt:lpstr>
      <vt:lpstr>Conceptual Model: Indicator</vt:lpstr>
    </vt:vector>
  </TitlesOfParts>
  <Company>SAEON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Wim Hugo</dc:creator>
  <cp:lastModifiedBy>Wim Hugo</cp:lastModifiedBy>
  <cp:revision>44</cp:revision>
  <dcterms:created xsi:type="dcterms:W3CDTF">2012-12-02T06:30:55Z</dcterms:created>
  <dcterms:modified xsi:type="dcterms:W3CDTF">2012-12-06T01:38:20Z</dcterms:modified>
</cp:coreProperties>
</file>