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73" r:id="rId3"/>
    <p:sldId id="274" r:id="rId4"/>
    <p:sldId id="275" r:id="rId5"/>
    <p:sldId id="276" r:id="rId6"/>
    <p:sldId id="277" r:id="rId7"/>
    <p:sldId id="278" r:id="rId8"/>
    <p:sldId id="281" r:id="rId9"/>
    <p:sldId id="282" r:id="rId10"/>
    <p:sldId id="280" r:id="rId11"/>
    <p:sldId id="283" r:id="rId12"/>
    <p:sldId id="284" r:id="rId13"/>
    <p:sldId id="285" r:id="rId14"/>
    <p:sldId id="286" r:id="rId15"/>
    <p:sldId id="294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04" autoAdjust="0"/>
  </p:normalViewPr>
  <p:slideViewPr>
    <p:cSldViewPr>
      <p:cViewPr>
        <p:scale>
          <a:sx n="85" d="100"/>
          <a:sy n="85" d="100"/>
        </p:scale>
        <p:origin x="-99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EDE26-A1CF-7748-8A13-409A763EB4E9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D966B4-AD19-8D4B-ADD3-D746E5386EDA}">
      <dgm:prSet/>
      <dgm:spPr/>
      <dgm:t>
        <a:bodyPr/>
        <a:lstStyle/>
        <a:p>
          <a:pPr rtl="0"/>
          <a:r>
            <a:rPr lang="en-US" dirty="0" smtClean="0"/>
            <a:t>Essential Biodiversity Variables, Data Families,…</a:t>
          </a:r>
          <a:endParaRPr lang="en-US" dirty="0"/>
        </a:p>
      </dgm:t>
    </dgm:pt>
    <dgm:pt modelId="{03A850EE-D49D-5E4D-A96F-AA37F34FDBBB}" type="parTrans" cxnId="{1CF6ECD6-A0AD-374E-859B-16F157C9F13C}">
      <dgm:prSet/>
      <dgm:spPr/>
      <dgm:t>
        <a:bodyPr/>
        <a:lstStyle/>
        <a:p>
          <a:endParaRPr lang="en-US"/>
        </a:p>
      </dgm:t>
    </dgm:pt>
    <dgm:pt modelId="{18AA251A-A403-0741-86C2-7E6076B21F99}" type="sibTrans" cxnId="{1CF6ECD6-A0AD-374E-859B-16F157C9F13C}">
      <dgm:prSet/>
      <dgm:spPr/>
      <dgm:t>
        <a:bodyPr/>
        <a:lstStyle/>
        <a:p>
          <a:endParaRPr lang="en-US"/>
        </a:p>
      </dgm:t>
    </dgm:pt>
    <dgm:pt modelId="{C22F90DE-A665-E94C-8AD5-1C59497BF08C}">
      <dgm:prSet/>
      <dgm:spPr/>
      <dgm:t>
        <a:bodyPr/>
        <a:lstStyle/>
        <a:p>
          <a:pPr rtl="0"/>
          <a:r>
            <a:rPr lang="en-US" dirty="0" err="1" smtClean="0"/>
            <a:t>Organisations</a:t>
          </a:r>
          <a:r>
            <a:rPr lang="en-US" dirty="0" smtClean="0"/>
            <a:t>, Initiatives, Projects, …</a:t>
          </a:r>
          <a:endParaRPr lang="en-US" dirty="0"/>
        </a:p>
      </dgm:t>
    </dgm:pt>
    <dgm:pt modelId="{9235FDFE-16C2-6A47-A985-9A2B5BE6D062}" type="parTrans" cxnId="{C42C4A8B-C842-3244-A996-D97D7D77B8E8}">
      <dgm:prSet/>
      <dgm:spPr/>
      <dgm:t>
        <a:bodyPr/>
        <a:lstStyle/>
        <a:p>
          <a:endParaRPr lang="en-US"/>
        </a:p>
      </dgm:t>
    </dgm:pt>
    <dgm:pt modelId="{BB492043-68A7-2246-A748-A403BBB905AA}" type="sibTrans" cxnId="{C42C4A8B-C842-3244-A996-D97D7D77B8E8}">
      <dgm:prSet/>
      <dgm:spPr/>
      <dgm:t>
        <a:bodyPr/>
        <a:lstStyle/>
        <a:p>
          <a:endParaRPr lang="en-US"/>
        </a:p>
      </dgm:t>
    </dgm:pt>
    <dgm:pt modelId="{AB739054-8C24-FE41-A2C2-8FB58947EA56}">
      <dgm:prSet/>
      <dgm:spPr/>
      <dgm:t>
        <a:bodyPr/>
        <a:lstStyle/>
        <a:p>
          <a:pPr rtl="0"/>
          <a:r>
            <a:rPr lang="en-US" dirty="0" smtClean="0"/>
            <a:t>Community Standards, Practices, Ontologies …</a:t>
          </a:r>
          <a:endParaRPr lang="en-US" dirty="0"/>
        </a:p>
      </dgm:t>
    </dgm:pt>
    <dgm:pt modelId="{43AF90B6-1A32-F74A-A73A-B7266BBD5220}" type="parTrans" cxnId="{39DAE87B-CCFF-4E4F-8F6C-14B5F1F323AB}">
      <dgm:prSet/>
      <dgm:spPr/>
      <dgm:t>
        <a:bodyPr/>
        <a:lstStyle/>
        <a:p>
          <a:endParaRPr lang="en-US"/>
        </a:p>
      </dgm:t>
    </dgm:pt>
    <dgm:pt modelId="{8A859C3D-E179-F747-B054-0D9AAE0EAB9D}" type="sibTrans" cxnId="{39DAE87B-CCFF-4E4F-8F6C-14B5F1F323AB}">
      <dgm:prSet/>
      <dgm:spPr/>
      <dgm:t>
        <a:bodyPr/>
        <a:lstStyle/>
        <a:p>
          <a:endParaRPr lang="en-US"/>
        </a:p>
      </dgm:t>
    </dgm:pt>
    <dgm:pt modelId="{8304CE14-86B0-074A-9E20-E2A20B42E670}" type="pres">
      <dgm:prSet presAssocID="{057EDE26-A1CF-7748-8A13-409A763EB4E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785125-C1D9-DE4F-A20A-C6523C4DB1CF}" type="pres">
      <dgm:prSet presAssocID="{057EDE26-A1CF-7748-8A13-409A763EB4E9}" presName="wedge1" presStyleLbl="node1" presStyleIdx="0" presStyleCnt="3"/>
      <dgm:spPr/>
      <dgm:t>
        <a:bodyPr/>
        <a:lstStyle/>
        <a:p>
          <a:endParaRPr lang="en-US"/>
        </a:p>
      </dgm:t>
    </dgm:pt>
    <dgm:pt modelId="{9A03B10C-D3AC-8749-9990-D2CF347876B3}" type="pres">
      <dgm:prSet presAssocID="{057EDE26-A1CF-7748-8A13-409A763EB4E9}" presName="dummy1a" presStyleCnt="0"/>
      <dgm:spPr/>
    </dgm:pt>
    <dgm:pt modelId="{EB41815C-F7B1-8B48-9CDE-386EB276762D}" type="pres">
      <dgm:prSet presAssocID="{057EDE26-A1CF-7748-8A13-409A763EB4E9}" presName="dummy1b" presStyleCnt="0"/>
      <dgm:spPr/>
    </dgm:pt>
    <dgm:pt modelId="{E37B85C6-7677-A64B-9554-DA141A86B80B}" type="pres">
      <dgm:prSet presAssocID="{057EDE26-A1CF-7748-8A13-409A763EB4E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9E5E0-4BE9-904D-A6E9-DECDD29A65F4}" type="pres">
      <dgm:prSet presAssocID="{057EDE26-A1CF-7748-8A13-409A763EB4E9}" presName="wedge2" presStyleLbl="node1" presStyleIdx="1" presStyleCnt="3"/>
      <dgm:spPr/>
      <dgm:t>
        <a:bodyPr/>
        <a:lstStyle/>
        <a:p>
          <a:endParaRPr lang="en-US"/>
        </a:p>
      </dgm:t>
    </dgm:pt>
    <dgm:pt modelId="{66DF9F9B-7187-AC48-BA33-30C6470DF3E3}" type="pres">
      <dgm:prSet presAssocID="{057EDE26-A1CF-7748-8A13-409A763EB4E9}" presName="dummy2a" presStyleCnt="0"/>
      <dgm:spPr/>
    </dgm:pt>
    <dgm:pt modelId="{2DF5D773-39CD-E849-99C4-BF2B4BB53FA2}" type="pres">
      <dgm:prSet presAssocID="{057EDE26-A1CF-7748-8A13-409A763EB4E9}" presName="dummy2b" presStyleCnt="0"/>
      <dgm:spPr/>
    </dgm:pt>
    <dgm:pt modelId="{E0579455-D031-994E-BB14-9AA4D1A552D5}" type="pres">
      <dgm:prSet presAssocID="{057EDE26-A1CF-7748-8A13-409A763EB4E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E7147-0837-CA48-BEA4-7DC90A014B9A}" type="pres">
      <dgm:prSet presAssocID="{057EDE26-A1CF-7748-8A13-409A763EB4E9}" presName="wedge3" presStyleLbl="node1" presStyleIdx="2" presStyleCnt="3"/>
      <dgm:spPr/>
      <dgm:t>
        <a:bodyPr/>
        <a:lstStyle/>
        <a:p>
          <a:endParaRPr lang="en-US"/>
        </a:p>
      </dgm:t>
    </dgm:pt>
    <dgm:pt modelId="{83FC4C9C-2F39-7C42-BDB7-085CFA72D917}" type="pres">
      <dgm:prSet presAssocID="{057EDE26-A1CF-7748-8A13-409A763EB4E9}" presName="dummy3a" presStyleCnt="0"/>
      <dgm:spPr/>
    </dgm:pt>
    <dgm:pt modelId="{4C2B0E66-28FE-154F-987B-214AE2C54E1A}" type="pres">
      <dgm:prSet presAssocID="{057EDE26-A1CF-7748-8A13-409A763EB4E9}" presName="dummy3b" presStyleCnt="0"/>
      <dgm:spPr/>
    </dgm:pt>
    <dgm:pt modelId="{3DC41E35-54A3-4645-A192-7E6FD31815C4}" type="pres">
      <dgm:prSet presAssocID="{057EDE26-A1CF-7748-8A13-409A763EB4E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3A469-2C18-0F49-81C3-8AD350B390C4}" type="pres">
      <dgm:prSet presAssocID="{18AA251A-A403-0741-86C2-7E6076B21F99}" presName="arrowWedge1" presStyleLbl="fgSibTrans2D1" presStyleIdx="0" presStyleCnt="3"/>
      <dgm:spPr/>
    </dgm:pt>
    <dgm:pt modelId="{F689A17E-D885-6E47-9797-0EB54B1C469E}" type="pres">
      <dgm:prSet presAssocID="{BB492043-68A7-2246-A748-A403BBB905AA}" presName="arrowWedge2" presStyleLbl="fgSibTrans2D1" presStyleIdx="1" presStyleCnt="3"/>
      <dgm:spPr/>
    </dgm:pt>
    <dgm:pt modelId="{4BAF10C5-ED06-6F47-9396-3902AE52288D}" type="pres">
      <dgm:prSet presAssocID="{8A859C3D-E179-F747-B054-0D9AAE0EAB9D}" presName="arrowWedge3" presStyleLbl="fgSibTrans2D1" presStyleIdx="2" presStyleCnt="3"/>
      <dgm:spPr/>
    </dgm:pt>
  </dgm:ptLst>
  <dgm:cxnLst>
    <dgm:cxn modelId="{4CA4B99B-B07C-6F47-BDF1-977AED22A2AC}" type="presOf" srcId="{CAD966B4-AD19-8D4B-ADD3-D746E5386EDA}" destId="{84785125-C1D9-DE4F-A20A-C6523C4DB1CF}" srcOrd="0" destOrd="0" presId="urn:microsoft.com/office/officeart/2005/8/layout/cycle8"/>
    <dgm:cxn modelId="{9FF4A19B-7275-454C-B677-2D2C1FE34E20}" type="presOf" srcId="{AB739054-8C24-FE41-A2C2-8FB58947EA56}" destId="{E8DE7147-0837-CA48-BEA4-7DC90A014B9A}" srcOrd="0" destOrd="0" presId="urn:microsoft.com/office/officeart/2005/8/layout/cycle8"/>
    <dgm:cxn modelId="{C42C4A8B-C842-3244-A996-D97D7D77B8E8}" srcId="{057EDE26-A1CF-7748-8A13-409A763EB4E9}" destId="{C22F90DE-A665-E94C-8AD5-1C59497BF08C}" srcOrd="1" destOrd="0" parTransId="{9235FDFE-16C2-6A47-A985-9A2B5BE6D062}" sibTransId="{BB492043-68A7-2246-A748-A403BBB905AA}"/>
    <dgm:cxn modelId="{944290F2-7B56-3E47-8CBD-338C71416FD8}" type="presOf" srcId="{C22F90DE-A665-E94C-8AD5-1C59497BF08C}" destId="{E0579455-D031-994E-BB14-9AA4D1A552D5}" srcOrd="1" destOrd="0" presId="urn:microsoft.com/office/officeart/2005/8/layout/cycle8"/>
    <dgm:cxn modelId="{7C324866-847D-4447-BF0E-3F5FA3BEA25B}" type="presOf" srcId="{AB739054-8C24-FE41-A2C2-8FB58947EA56}" destId="{3DC41E35-54A3-4645-A192-7E6FD31815C4}" srcOrd="1" destOrd="0" presId="urn:microsoft.com/office/officeart/2005/8/layout/cycle8"/>
    <dgm:cxn modelId="{E5460D39-E8DC-7049-84CE-F4E220AE1AB0}" type="presOf" srcId="{CAD966B4-AD19-8D4B-ADD3-D746E5386EDA}" destId="{E37B85C6-7677-A64B-9554-DA141A86B80B}" srcOrd="1" destOrd="0" presId="urn:microsoft.com/office/officeart/2005/8/layout/cycle8"/>
    <dgm:cxn modelId="{1CF6ECD6-A0AD-374E-859B-16F157C9F13C}" srcId="{057EDE26-A1CF-7748-8A13-409A763EB4E9}" destId="{CAD966B4-AD19-8D4B-ADD3-D746E5386EDA}" srcOrd="0" destOrd="0" parTransId="{03A850EE-D49D-5E4D-A96F-AA37F34FDBBB}" sibTransId="{18AA251A-A403-0741-86C2-7E6076B21F99}"/>
    <dgm:cxn modelId="{39DAE87B-CCFF-4E4F-8F6C-14B5F1F323AB}" srcId="{057EDE26-A1CF-7748-8A13-409A763EB4E9}" destId="{AB739054-8C24-FE41-A2C2-8FB58947EA56}" srcOrd="2" destOrd="0" parTransId="{43AF90B6-1A32-F74A-A73A-B7266BBD5220}" sibTransId="{8A859C3D-E179-F747-B054-0D9AAE0EAB9D}"/>
    <dgm:cxn modelId="{3626DDA1-3E90-BD4D-9F8F-D69DBF197A24}" type="presOf" srcId="{C22F90DE-A665-E94C-8AD5-1C59497BF08C}" destId="{A319E5E0-4BE9-904D-A6E9-DECDD29A65F4}" srcOrd="0" destOrd="0" presId="urn:microsoft.com/office/officeart/2005/8/layout/cycle8"/>
    <dgm:cxn modelId="{5FFC4262-EEC2-B84D-B20C-CD71AB1B6671}" type="presOf" srcId="{057EDE26-A1CF-7748-8A13-409A763EB4E9}" destId="{8304CE14-86B0-074A-9E20-E2A20B42E670}" srcOrd="0" destOrd="0" presId="urn:microsoft.com/office/officeart/2005/8/layout/cycle8"/>
    <dgm:cxn modelId="{0754A3F3-0E32-E448-8261-1B042A1E484A}" type="presParOf" srcId="{8304CE14-86B0-074A-9E20-E2A20B42E670}" destId="{84785125-C1D9-DE4F-A20A-C6523C4DB1CF}" srcOrd="0" destOrd="0" presId="urn:microsoft.com/office/officeart/2005/8/layout/cycle8"/>
    <dgm:cxn modelId="{AE47E499-9F46-9E40-9643-2D35EF22E1A2}" type="presParOf" srcId="{8304CE14-86B0-074A-9E20-E2A20B42E670}" destId="{9A03B10C-D3AC-8749-9990-D2CF347876B3}" srcOrd="1" destOrd="0" presId="urn:microsoft.com/office/officeart/2005/8/layout/cycle8"/>
    <dgm:cxn modelId="{7FB3A6BE-354C-8845-BA5E-B8B002FC45DA}" type="presParOf" srcId="{8304CE14-86B0-074A-9E20-E2A20B42E670}" destId="{EB41815C-F7B1-8B48-9CDE-386EB276762D}" srcOrd="2" destOrd="0" presId="urn:microsoft.com/office/officeart/2005/8/layout/cycle8"/>
    <dgm:cxn modelId="{A6857766-492B-F84E-9871-4186D3C5D3A3}" type="presParOf" srcId="{8304CE14-86B0-074A-9E20-E2A20B42E670}" destId="{E37B85C6-7677-A64B-9554-DA141A86B80B}" srcOrd="3" destOrd="0" presId="urn:microsoft.com/office/officeart/2005/8/layout/cycle8"/>
    <dgm:cxn modelId="{9BEB2925-AEE7-2746-AB38-AB6A466E0963}" type="presParOf" srcId="{8304CE14-86B0-074A-9E20-E2A20B42E670}" destId="{A319E5E0-4BE9-904D-A6E9-DECDD29A65F4}" srcOrd="4" destOrd="0" presId="urn:microsoft.com/office/officeart/2005/8/layout/cycle8"/>
    <dgm:cxn modelId="{989AD442-D7C9-5945-A4CB-A82EF561D08A}" type="presParOf" srcId="{8304CE14-86B0-074A-9E20-E2A20B42E670}" destId="{66DF9F9B-7187-AC48-BA33-30C6470DF3E3}" srcOrd="5" destOrd="0" presId="urn:microsoft.com/office/officeart/2005/8/layout/cycle8"/>
    <dgm:cxn modelId="{EC1E56FA-3CDE-CB41-BA77-7741F288189B}" type="presParOf" srcId="{8304CE14-86B0-074A-9E20-E2A20B42E670}" destId="{2DF5D773-39CD-E849-99C4-BF2B4BB53FA2}" srcOrd="6" destOrd="0" presId="urn:microsoft.com/office/officeart/2005/8/layout/cycle8"/>
    <dgm:cxn modelId="{21CE6826-0000-B34A-A384-52C494540BB1}" type="presParOf" srcId="{8304CE14-86B0-074A-9E20-E2A20B42E670}" destId="{E0579455-D031-994E-BB14-9AA4D1A552D5}" srcOrd="7" destOrd="0" presId="urn:microsoft.com/office/officeart/2005/8/layout/cycle8"/>
    <dgm:cxn modelId="{ACC538B0-FD3E-7644-A3DE-9B97783FB2C7}" type="presParOf" srcId="{8304CE14-86B0-074A-9E20-E2A20B42E670}" destId="{E8DE7147-0837-CA48-BEA4-7DC90A014B9A}" srcOrd="8" destOrd="0" presId="urn:microsoft.com/office/officeart/2005/8/layout/cycle8"/>
    <dgm:cxn modelId="{A6C536AF-085E-9E47-8307-DC96BA72718D}" type="presParOf" srcId="{8304CE14-86B0-074A-9E20-E2A20B42E670}" destId="{83FC4C9C-2F39-7C42-BDB7-085CFA72D917}" srcOrd="9" destOrd="0" presId="urn:microsoft.com/office/officeart/2005/8/layout/cycle8"/>
    <dgm:cxn modelId="{B20E90C6-8CD4-9043-96D8-6EC1BC82EC1F}" type="presParOf" srcId="{8304CE14-86B0-074A-9E20-E2A20B42E670}" destId="{4C2B0E66-28FE-154F-987B-214AE2C54E1A}" srcOrd="10" destOrd="0" presId="urn:microsoft.com/office/officeart/2005/8/layout/cycle8"/>
    <dgm:cxn modelId="{A94835A9-0CCD-D643-8A24-02D8BB0EF2BE}" type="presParOf" srcId="{8304CE14-86B0-074A-9E20-E2A20B42E670}" destId="{3DC41E35-54A3-4645-A192-7E6FD31815C4}" srcOrd="11" destOrd="0" presId="urn:microsoft.com/office/officeart/2005/8/layout/cycle8"/>
    <dgm:cxn modelId="{27B9AA10-8F76-3B4C-AD49-A41202FF64DB}" type="presParOf" srcId="{8304CE14-86B0-074A-9E20-E2A20B42E670}" destId="{6B43A469-2C18-0F49-81C3-8AD350B390C4}" srcOrd="12" destOrd="0" presId="urn:microsoft.com/office/officeart/2005/8/layout/cycle8"/>
    <dgm:cxn modelId="{FE6087F3-9B50-674E-B329-39DAD29EB605}" type="presParOf" srcId="{8304CE14-86B0-074A-9E20-E2A20B42E670}" destId="{F689A17E-D885-6E47-9797-0EB54B1C469E}" srcOrd="13" destOrd="0" presId="urn:microsoft.com/office/officeart/2005/8/layout/cycle8"/>
    <dgm:cxn modelId="{DC0450EB-14C5-F64A-BFCE-38C1458EE88F}" type="presParOf" srcId="{8304CE14-86B0-074A-9E20-E2A20B42E670}" destId="{4BAF10C5-ED06-6F47-9396-3902AE52288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85125-C1D9-DE4F-A20A-C6523C4DB1CF}">
      <dsp:nvSpPr>
        <dsp:cNvPr id="0" name=""/>
        <dsp:cNvSpPr/>
      </dsp:nvSpPr>
      <dsp:spPr>
        <a:xfrm>
          <a:off x="2350210" y="358620"/>
          <a:ext cx="4634474" cy="463447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Essential Biodiversity Variables, Data Families,…</a:t>
          </a:r>
          <a:endParaRPr lang="en-US" sz="1900" kern="1200" dirty="0"/>
        </a:p>
      </dsp:txBody>
      <dsp:txXfrm>
        <a:off x="4792689" y="1340687"/>
        <a:ext cx="1655169" cy="1379308"/>
      </dsp:txXfrm>
    </dsp:sp>
    <dsp:sp modelId="{A319E5E0-4BE9-904D-A6E9-DECDD29A65F4}">
      <dsp:nvSpPr>
        <dsp:cNvPr id="0" name=""/>
        <dsp:cNvSpPr/>
      </dsp:nvSpPr>
      <dsp:spPr>
        <a:xfrm>
          <a:off x="2254762" y="524137"/>
          <a:ext cx="4634474" cy="463447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Organisations</a:t>
          </a:r>
          <a:r>
            <a:rPr lang="en-US" sz="1900" kern="1200" dirty="0" smtClean="0"/>
            <a:t>, Initiatives, Projects, …</a:t>
          </a:r>
          <a:endParaRPr lang="en-US" sz="1900" kern="1200" dirty="0"/>
        </a:p>
      </dsp:txBody>
      <dsp:txXfrm>
        <a:off x="3358208" y="3531028"/>
        <a:ext cx="2482754" cy="1213791"/>
      </dsp:txXfrm>
    </dsp:sp>
    <dsp:sp modelId="{E8DE7147-0837-CA48-BEA4-7DC90A014B9A}">
      <dsp:nvSpPr>
        <dsp:cNvPr id="0" name=""/>
        <dsp:cNvSpPr/>
      </dsp:nvSpPr>
      <dsp:spPr>
        <a:xfrm>
          <a:off x="2159314" y="358620"/>
          <a:ext cx="4634474" cy="463447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Community Standards, Practices, Ontologies …</a:t>
          </a:r>
          <a:endParaRPr lang="en-US" sz="1900" kern="1200" dirty="0"/>
        </a:p>
      </dsp:txBody>
      <dsp:txXfrm>
        <a:off x="2696141" y="1340687"/>
        <a:ext cx="1655169" cy="1379308"/>
      </dsp:txXfrm>
    </dsp:sp>
    <dsp:sp modelId="{6B43A469-2C18-0F49-81C3-8AD350B390C4}">
      <dsp:nvSpPr>
        <dsp:cNvPr id="0" name=""/>
        <dsp:cNvSpPr/>
      </dsp:nvSpPr>
      <dsp:spPr>
        <a:xfrm>
          <a:off x="2063697" y="71723"/>
          <a:ext cx="5208267" cy="520826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9A17E-D885-6E47-9797-0EB54B1C469E}">
      <dsp:nvSpPr>
        <dsp:cNvPr id="0" name=""/>
        <dsp:cNvSpPr/>
      </dsp:nvSpPr>
      <dsp:spPr>
        <a:xfrm>
          <a:off x="1967866" y="236947"/>
          <a:ext cx="5208267" cy="520826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AF10C5-ED06-6F47-9396-3902AE52288D}">
      <dsp:nvSpPr>
        <dsp:cNvPr id="0" name=""/>
        <dsp:cNvSpPr/>
      </dsp:nvSpPr>
      <dsp:spPr>
        <a:xfrm>
          <a:off x="1872035" y="71723"/>
          <a:ext cx="5208267" cy="520826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58F9-FA62-8C4A-BB76-8588A89E7F35}" type="datetimeFigureOut">
              <a:rPr lang="en-US" smtClean="0"/>
              <a:t>2012/12/10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2F29-50CF-2048-A768-338869920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SYSTEM IDEAL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2F29-50CF-2048-A768-338869920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 SITU AND IN SITU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2F29-50CF-2048-A768-338869920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9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INTEROPERABILITY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2F29-50CF-2048-A768-338869920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0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Presumabl</a:t>
            </a:r>
            <a:r>
              <a:rPr lang="en-US" baseline="0" dirty="0" smtClean="0"/>
              <a:t>y the narrative for this slide would be something like “Initially, groups should focus their Use Case efforts on identifying those observations, data-sources, and models that can yield insights into the EBV’s such as these…”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HAVE TO REVERSE ENGINEER THESE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2F29-50CF-2048-A768-3388699206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2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C94A0-8487-4CF8-85E5-7D0FE5CD3BEB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090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C94A0-8487-4CF8-85E5-7D0FE5CD3BEB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090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PILOT PROJECTS</a:t>
            </a:r>
          </a:p>
          <a:p>
            <a:endParaRPr lang="en-US" dirty="0" smtClean="0"/>
          </a:p>
          <a:p>
            <a:r>
              <a:rPr lang="en-US" dirty="0" smtClean="0"/>
              <a:t>DELIVERY</a:t>
            </a:r>
            <a:r>
              <a:rPr lang="en-US" baseline="0" dirty="0" smtClean="0"/>
              <a:t>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A2F29-50CF-2048-A768-338869920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8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t="21650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3912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79512" y="149771"/>
            <a:ext cx="8718697" cy="542925"/>
            <a:chOff x="179512" y="6165304"/>
            <a:chExt cx="8718697" cy="542925"/>
          </a:xfrm>
        </p:grpSpPr>
        <p:pic>
          <p:nvPicPr>
            <p:cNvPr id="5" name="Picture 2" descr="GEO BON Word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06_circles_lowres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54726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7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9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09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2190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7646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79512" y="149771"/>
            <a:ext cx="8718697" cy="542925"/>
            <a:chOff x="179512" y="6165304"/>
            <a:chExt cx="8718697" cy="542925"/>
          </a:xfrm>
        </p:grpSpPr>
        <p:pic>
          <p:nvPicPr>
            <p:cNvPr id="9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8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8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1888"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EO BON Word 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9771"/>
            <a:ext cx="4664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23528" y="306896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</a:rPr>
              <a:t>Thank you</a:t>
            </a:r>
            <a:endParaRPr lang="en-GB" sz="4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44624"/>
            <a:ext cx="90773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700808"/>
            <a:ext cx="9144000" cy="34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My Documents\GEOBON\Graphic elements\Graphics for Loretta\200904_subbranding_circles_hb-flip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496" y="1556792"/>
            <a:ext cx="9009852" cy="36724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7461" t="12836" r="22943" b="39731"/>
          <a:stretch>
            <a:fillRect/>
          </a:stretch>
        </p:blipFill>
        <p:spPr bwMode="auto">
          <a:xfrm>
            <a:off x="0" y="1789113"/>
            <a:ext cx="91440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6912768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908720"/>
            <a:chOff x="0" y="0"/>
            <a:chExt cx="9144000" cy="908720"/>
          </a:xfrm>
          <a:solidFill>
            <a:schemeClr val="bg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44000" cy="9087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1"/>
            <p:cNvGrpSpPr/>
            <p:nvPr userDrawn="1"/>
          </p:nvGrpSpPr>
          <p:grpSpPr>
            <a:xfrm>
              <a:off x="179512" y="149771"/>
              <a:ext cx="8718697" cy="542925"/>
              <a:chOff x="179512" y="149771"/>
              <a:chExt cx="8718697" cy="542925"/>
            </a:xfrm>
            <a:grpFill/>
          </p:grpSpPr>
          <p:pic>
            <p:nvPicPr>
              <p:cNvPr id="14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512" y="149771"/>
                <a:ext cx="4664075" cy="5429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3" descr="06_circles_lowres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7622192" y="188640"/>
                <a:ext cx="1276017" cy="48317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" name="Image 4" descr="Picture strips-5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91440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67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43608" y="764704"/>
            <a:ext cx="2819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99592" y="2492896"/>
            <a:ext cx="31051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971600" y="4725144"/>
            <a:ext cx="26289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004048" y="764704"/>
            <a:ext cx="26289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860032" y="2420888"/>
            <a:ext cx="31051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5436096" y="4581128"/>
            <a:ext cx="287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124744"/>
            <a:ext cx="9144000" cy="34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28728"/>
            <a:ext cx="648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9512" y="149771"/>
            <a:ext cx="8718697" cy="542925"/>
            <a:chOff x="179512" y="6165304"/>
            <a:chExt cx="8718697" cy="542925"/>
          </a:xfrm>
        </p:grpSpPr>
        <p:pic>
          <p:nvPicPr>
            <p:cNvPr id="12" name="Picture 2" descr="GEO BON Word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06_circles_lowres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124744"/>
            <a:ext cx="9144000" cy="34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28728"/>
            <a:ext cx="648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51520" y="149771"/>
            <a:ext cx="5544616" cy="542925"/>
            <a:chOff x="179512" y="6165304"/>
            <a:chExt cx="5544616" cy="542925"/>
          </a:xfrm>
        </p:grpSpPr>
        <p:pic>
          <p:nvPicPr>
            <p:cNvPr id="8" name="Picture 2" descr="GEO BON Word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06_circles_lowres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4448111" y="6204173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6084168" y="216024"/>
            <a:ext cx="2520280" cy="54868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r>
              <a:rPr lang="en-US" dirty="0" smtClean="0"/>
              <a:t>Partner logos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8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9512" y="149771"/>
            <a:ext cx="8718697" cy="542925"/>
            <a:chOff x="179512" y="6165304"/>
            <a:chExt cx="8718697" cy="542925"/>
          </a:xfrm>
        </p:grpSpPr>
        <p:pic>
          <p:nvPicPr>
            <p:cNvPr id="12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>
              <a:lum contrast="10000"/>
            </a:blip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9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11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79512" y="6165304"/>
            <a:ext cx="8718697" cy="542925"/>
            <a:chOff x="179512" y="6165304"/>
            <a:chExt cx="8718697" cy="542925"/>
          </a:xfrm>
        </p:grpSpPr>
        <p:pic>
          <p:nvPicPr>
            <p:cNvPr id="7" name="Picture 2" descr="GEO BON Word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6165304"/>
              <a:ext cx="46640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06_circles_low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2192" y="6186190"/>
              <a:ext cx="1276017" cy="48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49" r:id="rId3"/>
    <p:sldLayoutId id="214748366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74" r:id="rId15"/>
    <p:sldLayoutId id="2147483662" r:id="rId16"/>
    <p:sldLayoutId id="2147483663" r:id="rId17"/>
    <p:sldLayoutId id="2147483665" r:id="rId18"/>
    <p:sldLayoutId id="2147483678" r:id="rId19"/>
    <p:sldLayoutId id="214748366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273630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A6A6A6"/>
                </a:solidFill>
              </a:rPr>
              <a:t>GeoBON</a:t>
            </a:r>
            <a:r>
              <a:rPr lang="en-US" dirty="0">
                <a:solidFill>
                  <a:srgbClr val="A6A6A6"/>
                </a:solidFill>
              </a:rPr>
              <a:t> Workgroup 8</a:t>
            </a:r>
            <a:br>
              <a:rPr lang="en-US" dirty="0">
                <a:solidFill>
                  <a:srgbClr val="A6A6A6"/>
                </a:solidFill>
              </a:rPr>
            </a:br>
            <a:r>
              <a:rPr lang="en-GB" dirty="0" smtClean="0"/>
              <a:t>Towards Interoperable </a:t>
            </a:r>
            <a:br>
              <a:rPr lang="en-GB" dirty="0" smtClean="0"/>
            </a:br>
            <a:r>
              <a:rPr lang="en-GB" dirty="0" smtClean="0"/>
              <a:t>Infrastructure </a:t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/>
              <a:t>GEO BON by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3836640"/>
            <a:ext cx="5472608" cy="1752600"/>
          </a:xfrm>
        </p:spPr>
        <p:txBody>
          <a:bodyPr>
            <a:normAutofit/>
          </a:bodyPr>
          <a:lstStyle/>
          <a:p>
            <a:r>
              <a:rPr lang="en-US" sz="2400" dirty="0"/>
              <a:t>“All Hands” meeting – </a:t>
            </a:r>
            <a:r>
              <a:rPr lang="en-US" sz="2400" dirty="0" err="1"/>
              <a:t>Asilomar</a:t>
            </a:r>
            <a:endParaRPr lang="en-US" sz="2400" dirty="0"/>
          </a:p>
          <a:p>
            <a:r>
              <a:rPr lang="en-US" sz="2400" dirty="0"/>
              <a:t>December </a:t>
            </a:r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</a:t>
            </a:r>
            <a:r>
              <a:rPr lang="en-US" sz="2400" dirty="0"/>
              <a:t>2012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80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EBV Details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887257"/>
              </p:ext>
            </p:extLst>
          </p:nvPr>
        </p:nvGraphicFramePr>
        <p:xfrm>
          <a:off x="457200" y="1600200"/>
          <a:ext cx="8229600" cy="495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EBV Class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EBV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Genetic Composition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Allelic Diversity for Selected Species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Breed and Variety Diversity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Populations and Ranges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Abundances for a selected set of species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Distributions for a representative set of species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traits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Phenology of selected functional groups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Body Mass for Selected Species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Composition and Interaction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taxonomic diversity for selected locations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interactions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Ecosystem Extent and Structure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Ecosystem extent and fragmentation for a range of ecosystems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Ecosystem structure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Ecosystem function and processes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primary productivity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Nutrient retention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9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Data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Spatial Coverage</a:t>
            </a:r>
          </a:p>
          <a:p>
            <a:pPr lvl="1"/>
            <a:r>
              <a:rPr lang="en-US" dirty="0" smtClean="0"/>
              <a:t>XYZ</a:t>
            </a:r>
          </a:p>
          <a:p>
            <a:r>
              <a:rPr lang="en-US" dirty="0" smtClean="0"/>
              <a:t>Temporal Coverage</a:t>
            </a:r>
          </a:p>
          <a:p>
            <a:r>
              <a:rPr lang="en-US" dirty="0" smtClean="0"/>
              <a:t>Semantic/ Ontological Coverage</a:t>
            </a:r>
          </a:p>
          <a:p>
            <a:pPr lvl="1"/>
            <a:r>
              <a:rPr lang="en-US" dirty="0" smtClean="0"/>
              <a:t>P: Phenomenon </a:t>
            </a:r>
          </a:p>
          <a:p>
            <a:pPr lvl="2"/>
            <a:r>
              <a:rPr lang="en-US" dirty="0" smtClean="0"/>
              <a:t>mostly physical or aggregate biological</a:t>
            </a:r>
          </a:p>
          <a:p>
            <a:pPr lvl="1"/>
            <a:r>
              <a:rPr lang="en-US" dirty="0" err="1" smtClean="0"/>
              <a:t>Tx</a:t>
            </a:r>
            <a:r>
              <a:rPr lang="en-US" dirty="0" smtClean="0"/>
              <a:t>: Species (with some extensions)</a:t>
            </a:r>
          </a:p>
          <a:p>
            <a:pPr lvl="1"/>
            <a:r>
              <a:rPr lang="en-US" dirty="0" smtClean="0"/>
              <a:t>Al: Allele/ Genome/ Phylogenetic</a:t>
            </a:r>
          </a:p>
          <a:p>
            <a:pPr lvl="1"/>
            <a:endParaRPr lang="en-US" dirty="0"/>
          </a:p>
          <a:p>
            <a:r>
              <a:rPr lang="en-US" dirty="0" smtClean="0"/>
              <a:t>Each unique combination of these, supported by a vocabulary/ ontology, is a generic data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Some Generic Data Standards and Interoperability Requirements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979712" y="2150858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XYZ, t, P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2888940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XY,</a:t>
            </a:r>
            <a:r>
              <a:rPr lang="en-ZA" dirty="0" smtClean="0">
                <a:solidFill>
                  <a:srgbClr val="D9D9D9"/>
                </a:solidFill>
              </a:rPr>
              <a:t> t</a:t>
            </a:r>
            <a:r>
              <a:rPr lang="en-ZA" dirty="0" smtClean="0">
                <a:solidFill>
                  <a:srgbClr val="000000"/>
                </a:solidFill>
              </a:rPr>
              <a:t>,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000000"/>
                </a:solidFill>
              </a:rPr>
              <a:t>P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3609020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>
                    <a:lumMod val="85000"/>
                  </a:schemeClr>
                </a:solidFill>
              </a:rPr>
              <a:t>XYZ</a:t>
            </a:r>
            <a:r>
              <a:rPr lang="en-ZA" dirty="0" smtClean="0">
                <a:solidFill>
                  <a:srgbClr val="000000"/>
                </a:solidFill>
              </a:rPr>
              <a:t>,</a:t>
            </a:r>
            <a:r>
              <a:rPr lang="en-ZA" dirty="0" smtClean="0"/>
              <a:t> </a:t>
            </a:r>
            <a:r>
              <a:rPr lang="en-ZA" b="1" dirty="0">
                <a:solidFill>
                  <a:srgbClr val="000000"/>
                </a:solidFill>
              </a:rPr>
              <a:t>t</a:t>
            </a:r>
            <a:r>
              <a:rPr lang="en-ZA" dirty="0" smtClean="0">
                <a:solidFill>
                  <a:srgbClr val="000000"/>
                </a:solidFill>
              </a:rPr>
              <a:t>, P/ B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4427984" y="2060848"/>
            <a:ext cx="1440160" cy="576064"/>
          </a:xfrm>
          <a:prstGeom prst="ca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NetCDF</a:t>
            </a:r>
            <a:endParaRPr lang="en-ZA" dirty="0"/>
          </a:p>
        </p:txBody>
      </p:sp>
      <p:sp>
        <p:nvSpPr>
          <p:cNvPr id="11" name="Can 10"/>
          <p:cNvSpPr/>
          <p:nvPr/>
        </p:nvSpPr>
        <p:spPr>
          <a:xfrm>
            <a:off x="4427984" y="2780928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S-DB</a:t>
            </a:r>
            <a:endParaRPr lang="en-ZA" dirty="0"/>
          </a:p>
        </p:txBody>
      </p:sp>
      <p:sp>
        <p:nvSpPr>
          <p:cNvPr id="12" name="Can 11"/>
          <p:cNvSpPr/>
          <p:nvPr/>
        </p:nvSpPr>
        <p:spPr>
          <a:xfrm>
            <a:off x="4427984" y="3519010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O&amp;M</a:t>
            </a:r>
            <a:endParaRPr lang="en-ZA" dirty="0"/>
          </a:p>
        </p:txBody>
      </p:sp>
      <p:sp>
        <p:nvSpPr>
          <p:cNvPr id="13" name="Can 12"/>
          <p:cNvSpPr/>
          <p:nvPr/>
        </p:nvSpPr>
        <p:spPr>
          <a:xfrm>
            <a:off x="4427984" y="4239090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MetaCat</a:t>
            </a:r>
            <a:endParaRPr lang="en-ZA" dirty="0"/>
          </a:p>
        </p:txBody>
      </p:sp>
      <p:sp>
        <p:nvSpPr>
          <p:cNvPr id="18" name="Rectangle 17"/>
          <p:cNvSpPr/>
          <p:nvPr/>
        </p:nvSpPr>
        <p:spPr>
          <a:xfrm>
            <a:off x="6948264" y="2150858"/>
            <a:ext cx="1512168" cy="39604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NetCDF </a:t>
            </a:r>
            <a:endParaRPr lang="en-ZA" dirty="0"/>
          </a:p>
        </p:txBody>
      </p:sp>
      <p:sp>
        <p:nvSpPr>
          <p:cNvPr id="19" name="Rectangle 18"/>
          <p:cNvSpPr/>
          <p:nvPr/>
        </p:nvSpPr>
        <p:spPr>
          <a:xfrm>
            <a:off x="6948264" y="2888940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WxS</a:t>
            </a:r>
            <a:endParaRPr lang="en-ZA" dirty="0"/>
          </a:p>
        </p:txBody>
      </p:sp>
      <p:sp>
        <p:nvSpPr>
          <p:cNvPr id="20" name="Rectangle 19"/>
          <p:cNvSpPr/>
          <p:nvPr/>
        </p:nvSpPr>
        <p:spPr>
          <a:xfrm>
            <a:off x="6948264" y="3609020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SOS</a:t>
            </a:r>
            <a:endParaRPr lang="en-ZA" dirty="0"/>
          </a:p>
        </p:txBody>
      </p:sp>
      <p:sp>
        <p:nvSpPr>
          <p:cNvPr id="22" name="Rectangle 21"/>
          <p:cNvSpPr/>
          <p:nvPr/>
        </p:nvSpPr>
        <p:spPr>
          <a:xfrm>
            <a:off x="6948264" y="4329100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CSV</a:t>
            </a:r>
            <a:endParaRPr lang="en-ZA" dirty="0"/>
          </a:p>
        </p:txBody>
      </p:sp>
      <p:cxnSp>
        <p:nvCxnSpPr>
          <p:cNvPr id="24" name="Curved Connector 23"/>
          <p:cNvCxnSpPr>
            <a:stCxn id="10" idx="4"/>
            <a:endCxn id="18" idx="1"/>
          </p:cNvCxnSpPr>
          <p:nvPr/>
        </p:nvCxnSpPr>
        <p:spPr>
          <a:xfrm>
            <a:off x="5868144" y="2348880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4" idx="3"/>
            <a:endCxn id="10" idx="2"/>
          </p:cNvCxnSpPr>
          <p:nvPr/>
        </p:nvCxnSpPr>
        <p:spPr>
          <a:xfrm>
            <a:off x="3491880" y="2348880"/>
            <a:ext cx="936104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5" idx="3"/>
            <a:endCxn id="11" idx="2"/>
          </p:cNvCxnSpPr>
          <p:nvPr/>
        </p:nvCxnSpPr>
        <p:spPr>
          <a:xfrm flipV="1">
            <a:off x="3491880" y="3068960"/>
            <a:ext cx="936104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7" idx="3"/>
            <a:endCxn id="12" idx="2"/>
          </p:cNvCxnSpPr>
          <p:nvPr/>
        </p:nvCxnSpPr>
        <p:spPr>
          <a:xfrm>
            <a:off x="3491880" y="3807042"/>
            <a:ext cx="936104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7" idx="3"/>
            <a:endCxn id="13" idx="2"/>
          </p:cNvCxnSpPr>
          <p:nvPr/>
        </p:nvCxnSpPr>
        <p:spPr>
          <a:xfrm>
            <a:off x="3491880" y="3807042"/>
            <a:ext cx="936104" cy="72008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0" idx="4"/>
            <a:endCxn id="19" idx="1"/>
          </p:cNvCxnSpPr>
          <p:nvPr/>
        </p:nvCxnSpPr>
        <p:spPr>
          <a:xfrm>
            <a:off x="5868144" y="2348880"/>
            <a:ext cx="1080120" cy="73808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1" idx="4"/>
            <a:endCxn id="19" idx="1"/>
          </p:cNvCxnSpPr>
          <p:nvPr/>
        </p:nvCxnSpPr>
        <p:spPr>
          <a:xfrm>
            <a:off x="5868144" y="3068960"/>
            <a:ext cx="1080120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1" idx="4"/>
            <a:endCxn id="20" idx="1"/>
          </p:cNvCxnSpPr>
          <p:nvPr/>
        </p:nvCxnSpPr>
        <p:spPr>
          <a:xfrm>
            <a:off x="5868144" y="3068960"/>
            <a:ext cx="1080120" cy="73808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12" idx="4"/>
            <a:endCxn id="20" idx="1"/>
          </p:cNvCxnSpPr>
          <p:nvPr/>
        </p:nvCxnSpPr>
        <p:spPr>
          <a:xfrm>
            <a:off x="5868144" y="3807042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2" idx="4"/>
            <a:endCxn id="22" idx="1"/>
          </p:cNvCxnSpPr>
          <p:nvPr/>
        </p:nvCxnSpPr>
        <p:spPr>
          <a:xfrm>
            <a:off x="5868144" y="3807042"/>
            <a:ext cx="1080120" cy="72008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3" idx="4"/>
            <a:endCxn id="22" idx="1"/>
          </p:cNvCxnSpPr>
          <p:nvPr/>
        </p:nvCxnSpPr>
        <p:spPr>
          <a:xfrm>
            <a:off x="5868144" y="4527122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985481" y="4311098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XYZ, t, P/ B</a:t>
            </a:r>
            <a:r>
              <a:rPr lang="en-ZA" dirty="0" smtClean="0"/>
              <a:t> </a:t>
            </a:r>
            <a:endParaRPr lang="en-ZA" dirty="0"/>
          </a:p>
        </p:txBody>
      </p:sp>
      <p:cxnSp>
        <p:nvCxnSpPr>
          <p:cNvPr id="59" name="Curved Connector 58"/>
          <p:cNvCxnSpPr>
            <a:stCxn id="57" idx="3"/>
            <a:endCxn id="13" idx="2"/>
          </p:cNvCxnSpPr>
          <p:nvPr/>
        </p:nvCxnSpPr>
        <p:spPr>
          <a:xfrm>
            <a:off x="3497649" y="4509120"/>
            <a:ext cx="930335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69665" y="2207691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Multi-dimensional</a:t>
            </a:r>
            <a:endParaRPr lang="en-ZA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24969" y="2915071"/>
            <a:ext cx="1503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Traditional Spatial</a:t>
            </a:r>
            <a:endParaRPr lang="en-ZA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1143302" y="3625279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Signals</a:t>
            </a:r>
            <a:endParaRPr lang="en-ZA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870591" y="4364232"/>
            <a:ext cx="95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Ecosystem</a:t>
            </a:r>
            <a:endParaRPr lang="en-ZA" sz="1400" dirty="0"/>
          </a:p>
        </p:txBody>
      </p:sp>
      <p:sp>
        <p:nvSpPr>
          <p:cNvPr id="45" name="Can 44"/>
          <p:cNvSpPr/>
          <p:nvPr/>
        </p:nvSpPr>
        <p:spPr>
          <a:xfrm>
            <a:off x="4427984" y="5013176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GBIF Index</a:t>
            </a:r>
            <a:endParaRPr lang="en-ZA" dirty="0"/>
          </a:p>
        </p:txBody>
      </p:sp>
      <p:sp>
        <p:nvSpPr>
          <p:cNvPr id="47" name="Rectangle 46"/>
          <p:cNvSpPr/>
          <p:nvPr/>
        </p:nvSpPr>
        <p:spPr>
          <a:xfrm>
            <a:off x="6948264" y="5103186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DwC</a:t>
            </a:r>
            <a:endParaRPr lang="en-ZA" dirty="0"/>
          </a:p>
        </p:txBody>
      </p:sp>
      <p:cxnSp>
        <p:nvCxnSpPr>
          <p:cNvPr id="49" name="Curved Connector 48"/>
          <p:cNvCxnSpPr>
            <a:stCxn id="45" idx="4"/>
            <a:endCxn id="47" idx="1"/>
          </p:cNvCxnSpPr>
          <p:nvPr/>
        </p:nvCxnSpPr>
        <p:spPr>
          <a:xfrm>
            <a:off x="5868144" y="5301208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85481" y="5085184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XYZ, T, Tx</a:t>
            </a:r>
            <a:r>
              <a:rPr lang="en-ZA" dirty="0" smtClean="0"/>
              <a:t>  </a:t>
            </a:r>
            <a:endParaRPr lang="en-ZA" dirty="0"/>
          </a:p>
        </p:txBody>
      </p:sp>
      <p:cxnSp>
        <p:nvCxnSpPr>
          <p:cNvPr id="53" name="Curved Connector 52"/>
          <p:cNvCxnSpPr>
            <a:stCxn id="51" idx="3"/>
            <a:endCxn id="45" idx="2"/>
          </p:cNvCxnSpPr>
          <p:nvPr/>
        </p:nvCxnSpPr>
        <p:spPr>
          <a:xfrm>
            <a:off x="3497649" y="5283206"/>
            <a:ext cx="930335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04317" y="5157192"/>
            <a:ext cx="10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Occurrence</a:t>
            </a:r>
            <a:endParaRPr lang="en-ZA" sz="1400" dirty="0"/>
          </a:p>
        </p:txBody>
      </p:sp>
      <p:cxnSp>
        <p:nvCxnSpPr>
          <p:cNvPr id="58" name="Curved Connector 57"/>
          <p:cNvCxnSpPr>
            <a:stCxn id="45" idx="4"/>
            <a:endCxn id="22" idx="1"/>
          </p:cNvCxnSpPr>
          <p:nvPr/>
        </p:nvCxnSpPr>
        <p:spPr>
          <a:xfrm flipV="1">
            <a:off x="5868144" y="4527122"/>
            <a:ext cx="1080120" cy="77408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45" idx="4"/>
            <a:endCxn id="19" idx="1"/>
          </p:cNvCxnSpPr>
          <p:nvPr/>
        </p:nvCxnSpPr>
        <p:spPr>
          <a:xfrm flipV="1">
            <a:off x="5868144" y="3086962"/>
            <a:ext cx="1080120" cy="221424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Can 67"/>
          <p:cNvSpPr/>
          <p:nvPr/>
        </p:nvSpPr>
        <p:spPr>
          <a:xfrm>
            <a:off x="4427984" y="5715254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GenBank</a:t>
            </a:r>
            <a:endParaRPr lang="en-ZA" dirty="0"/>
          </a:p>
        </p:txBody>
      </p:sp>
      <p:sp>
        <p:nvSpPr>
          <p:cNvPr id="69" name="Rectangle 68"/>
          <p:cNvSpPr/>
          <p:nvPr/>
        </p:nvSpPr>
        <p:spPr>
          <a:xfrm>
            <a:off x="6948264" y="5805264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FTP/ ASN.1</a:t>
            </a:r>
            <a:endParaRPr lang="en-ZA" dirty="0"/>
          </a:p>
        </p:txBody>
      </p:sp>
      <p:cxnSp>
        <p:nvCxnSpPr>
          <p:cNvPr id="70" name="Curved Connector 69"/>
          <p:cNvCxnSpPr>
            <a:stCxn id="68" idx="4"/>
            <a:endCxn id="69" idx="1"/>
          </p:cNvCxnSpPr>
          <p:nvPr/>
        </p:nvCxnSpPr>
        <p:spPr>
          <a:xfrm>
            <a:off x="5868144" y="6003286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985481" y="5787262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XYZ, T, Al</a:t>
            </a:r>
            <a:r>
              <a:rPr lang="en-ZA" dirty="0" smtClean="0"/>
              <a:t>  </a:t>
            </a:r>
            <a:endParaRPr lang="en-ZA" dirty="0"/>
          </a:p>
        </p:txBody>
      </p:sp>
      <p:cxnSp>
        <p:nvCxnSpPr>
          <p:cNvPr id="72" name="Curved Connector 71"/>
          <p:cNvCxnSpPr>
            <a:stCxn id="71" idx="3"/>
            <a:endCxn id="68" idx="2"/>
          </p:cNvCxnSpPr>
          <p:nvPr/>
        </p:nvCxnSpPr>
        <p:spPr>
          <a:xfrm>
            <a:off x="3497649" y="5985284"/>
            <a:ext cx="930335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15062" y="585927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Genome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4837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Some Generic Data Standards and Interoperability Requirements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979712" y="2150858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XYZ, t, P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2888940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XY,</a:t>
            </a:r>
            <a:r>
              <a:rPr lang="en-ZA" dirty="0" smtClean="0">
                <a:solidFill>
                  <a:srgbClr val="D9D9D9"/>
                </a:solidFill>
              </a:rPr>
              <a:t> t</a:t>
            </a:r>
            <a:r>
              <a:rPr lang="en-ZA" dirty="0" smtClean="0">
                <a:solidFill>
                  <a:srgbClr val="000000"/>
                </a:solidFill>
              </a:rPr>
              <a:t>,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000000"/>
                </a:solidFill>
              </a:rPr>
              <a:t>P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712" y="3609020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bg1">
                    <a:lumMod val="85000"/>
                  </a:schemeClr>
                </a:solidFill>
              </a:rPr>
              <a:t>XYZ</a:t>
            </a:r>
            <a:r>
              <a:rPr lang="en-ZA" dirty="0" smtClean="0">
                <a:solidFill>
                  <a:srgbClr val="000000"/>
                </a:solidFill>
              </a:rPr>
              <a:t>,</a:t>
            </a:r>
            <a:r>
              <a:rPr lang="en-ZA" dirty="0" smtClean="0"/>
              <a:t> </a:t>
            </a:r>
            <a:r>
              <a:rPr lang="en-ZA" b="1" dirty="0">
                <a:solidFill>
                  <a:srgbClr val="000000"/>
                </a:solidFill>
              </a:rPr>
              <a:t>t</a:t>
            </a:r>
            <a:r>
              <a:rPr lang="en-ZA" dirty="0" smtClean="0">
                <a:solidFill>
                  <a:srgbClr val="000000"/>
                </a:solidFill>
              </a:rPr>
              <a:t>, P/ B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4427984" y="2060848"/>
            <a:ext cx="1440160" cy="576064"/>
          </a:xfrm>
          <a:prstGeom prst="ca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NetCDF</a:t>
            </a:r>
            <a:endParaRPr lang="en-ZA" dirty="0"/>
          </a:p>
        </p:txBody>
      </p:sp>
      <p:sp>
        <p:nvSpPr>
          <p:cNvPr id="11" name="Can 10"/>
          <p:cNvSpPr/>
          <p:nvPr/>
        </p:nvSpPr>
        <p:spPr>
          <a:xfrm>
            <a:off x="4427984" y="2780928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S-DB</a:t>
            </a:r>
            <a:endParaRPr lang="en-ZA" dirty="0"/>
          </a:p>
        </p:txBody>
      </p:sp>
      <p:sp>
        <p:nvSpPr>
          <p:cNvPr id="12" name="Can 11"/>
          <p:cNvSpPr/>
          <p:nvPr/>
        </p:nvSpPr>
        <p:spPr>
          <a:xfrm>
            <a:off x="4427984" y="3519010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O&amp;M</a:t>
            </a:r>
            <a:endParaRPr lang="en-ZA" dirty="0"/>
          </a:p>
        </p:txBody>
      </p:sp>
      <p:sp>
        <p:nvSpPr>
          <p:cNvPr id="13" name="Can 12"/>
          <p:cNvSpPr/>
          <p:nvPr/>
        </p:nvSpPr>
        <p:spPr>
          <a:xfrm>
            <a:off x="4427984" y="4239090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MetaCat</a:t>
            </a:r>
            <a:endParaRPr lang="en-ZA" dirty="0"/>
          </a:p>
        </p:txBody>
      </p:sp>
      <p:sp>
        <p:nvSpPr>
          <p:cNvPr id="18" name="Rectangle 17"/>
          <p:cNvSpPr/>
          <p:nvPr/>
        </p:nvSpPr>
        <p:spPr>
          <a:xfrm>
            <a:off x="6948264" y="2150858"/>
            <a:ext cx="1512168" cy="39604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NetCDF </a:t>
            </a:r>
            <a:endParaRPr lang="en-ZA" dirty="0"/>
          </a:p>
        </p:txBody>
      </p:sp>
      <p:sp>
        <p:nvSpPr>
          <p:cNvPr id="19" name="Rectangle 18"/>
          <p:cNvSpPr/>
          <p:nvPr/>
        </p:nvSpPr>
        <p:spPr>
          <a:xfrm>
            <a:off x="6948264" y="2888940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WxS</a:t>
            </a:r>
            <a:endParaRPr lang="en-ZA" dirty="0"/>
          </a:p>
        </p:txBody>
      </p:sp>
      <p:sp>
        <p:nvSpPr>
          <p:cNvPr id="20" name="Rectangle 19"/>
          <p:cNvSpPr/>
          <p:nvPr/>
        </p:nvSpPr>
        <p:spPr>
          <a:xfrm>
            <a:off x="6948264" y="3609020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SOS</a:t>
            </a:r>
            <a:endParaRPr lang="en-ZA" dirty="0"/>
          </a:p>
        </p:txBody>
      </p:sp>
      <p:sp>
        <p:nvSpPr>
          <p:cNvPr id="22" name="Rectangle 21"/>
          <p:cNvSpPr/>
          <p:nvPr/>
        </p:nvSpPr>
        <p:spPr>
          <a:xfrm>
            <a:off x="6948264" y="4329100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CSV</a:t>
            </a:r>
            <a:endParaRPr lang="en-ZA" dirty="0"/>
          </a:p>
        </p:txBody>
      </p:sp>
      <p:cxnSp>
        <p:nvCxnSpPr>
          <p:cNvPr id="24" name="Curved Connector 23"/>
          <p:cNvCxnSpPr>
            <a:stCxn id="10" idx="4"/>
            <a:endCxn id="18" idx="1"/>
          </p:cNvCxnSpPr>
          <p:nvPr/>
        </p:nvCxnSpPr>
        <p:spPr>
          <a:xfrm>
            <a:off x="5868144" y="2348880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4" idx="3"/>
            <a:endCxn id="10" idx="2"/>
          </p:cNvCxnSpPr>
          <p:nvPr/>
        </p:nvCxnSpPr>
        <p:spPr>
          <a:xfrm>
            <a:off x="3491880" y="2348880"/>
            <a:ext cx="936104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5" idx="3"/>
            <a:endCxn id="11" idx="2"/>
          </p:cNvCxnSpPr>
          <p:nvPr/>
        </p:nvCxnSpPr>
        <p:spPr>
          <a:xfrm flipV="1">
            <a:off x="3491880" y="3068960"/>
            <a:ext cx="936104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7" idx="3"/>
            <a:endCxn id="12" idx="2"/>
          </p:cNvCxnSpPr>
          <p:nvPr/>
        </p:nvCxnSpPr>
        <p:spPr>
          <a:xfrm>
            <a:off x="3491880" y="3807042"/>
            <a:ext cx="936104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7" idx="3"/>
            <a:endCxn id="13" idx="2"/>
          </p:cNvCxnSpPr>
          <p:nvPr/>
        </p:nvCxnSpPr>
        <p:spPr>
          <a:xfrm>
            <a:off x="3491880" y="3807042"/>
            <a:ext cx="936104" cy="72008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0" idx="4"/>
            <a:endCxn id="19" idx="1"/>
          </p:cNvCxnSpPr>
          <p:nvPr/>
        </p:nvCxnSpPr>
        <p:spPr>
          <a:xfrm>
            <a:off x="5868144" y="2348880"/>
            <a:ext cx="1080120" cy="73808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1" idx="4"/>
            <a:endCxn id="19" idx="1"/>
          </p:cNvCxnSpPr>
          <p:nvPr/>
        </p:nvCxnSpPr>
        <p:spPr>
          <a:xfrm>
            <a:off x="5868144" y="3068960"/>
            <a:ext cx="1080120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1" idx="4"/>
            <a:endCxn id="20" idx="1"/>
          </p:cNvCxnSpPr>
          <p:nvPr/>
        </p:nvCxnSpPr>
        <p:spPr>
          <a:xfrm>
            <a:off x="5868144" y="3068960"/>
            <a:ext cx="1080120" cy="73808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12" idx="4"/>
            <a:endCxn id="20" idx="1"/>
          </p:cNvCxnSpPr>
          <p:nvPr/>
        </p:nvCxnSpPr>
        <p:spPr>
          <a:xfrm>
            <a:off x="5868144" y="3807042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2" idx="4"/>
            <a:endCxn id="22" idx="1"/>
          </p:cNvCxnSpPr>
          <p:nvPr/>
        </p:nvCxnSpPr>
        <p:spPr>
          <a:xfrm>
            <a:off x="5868144" y="3807042"/>
            <a:ext cx="1080120" cy="72008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3" idx="4"/>
            <a:endCxn id="22" idx="1"/>
          </p:cNvCxnSpPr>
          <p:nvPr/>
        </p:nvCxnSpPr>
        <p:spPr>
          <a:xfrm>
            <a:off x="5868144" y="4527122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985481" y="4311098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XYZ, t, P/ B</a:t>
            </a:r>
            <a:r>
              <a:rPr lang="en-ZA" dirty="0" smtClean="0"/>
              <a:t> </a:t>
            </a:r>
            <a:endParaRPr lang="en-ZA" dirty="0"/>
          </a:p>
        </p:txBody>
      </p:sp>
      <p:cxnSp>
        <p:nvCxnSpPr>
          <p:cNvPr id="59" name="Curved Connector 58"/>
          <p:cNvCxnSpPr>
            <a:stCxn id="57" idx="3"/>
            <a:endCxn id="13" idx="2"/>
          </p:cNvCxnSpPr>
          <p:nvPr/>
        </p:nvCxnSpPr>
        <p:spPr>
          <a:xfrm>
            <a:off x="3497649" y="4509120"/>
            <a:ext cx="930335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69665" y="2207691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Multi-dimensional</a:t>
            </a:r>
            <a:endParaRPr lang="en-ZA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24969" y="2915071"/>
            <a:ext cx="1503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Traditional Spatial</a:t>
            </a:r>
            <a:endParaRPr lang="en-ZA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1143302" y="3625279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Signals</a:t>
            </a:r>
            <a:endParaRPr lang="en-ZA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870591" y="4364232"/>
            <a:ext cx="95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Ecosystem</a:t>
            </a:r>
            <a:endParaRPr lang="en-ZA" sz="1400" dirty="0"/>
          </a:p>
        </p:txBody>
      </p:sp>
      <p:sp>
        <p:nvSpPr>
          <p:cNvPr id="45" name="Can 44"/>
          <p:cNvSpPr/>
          <p:nvPr/>
        </p:nvSpPr>
        <p:spPr>
          <a:xfrm>
            <a:off x="4427984" y="5013176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GBIF Index</a:t>
            </a:r>
            <a:endParaRPr lang="en-ZA" dirty="0"/>
          </a:p>
        </p:txBody>
      </p:sp>
      <p:sp>
        <p:nvSpPr>
          <p:cNvPr id="47" name="Rectangle 46"/>
          <p:cNvSpPr/>
          <p:nvPr/>
        </p:nvSpPr>
        <p:spPr>
          <a:xfrm>
            <a:off x="6948264" y="5103186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DwC</a:t>
            </a:r>
            <a:endParaRPr lang="en-ZA" dirty="0"/>
          </a:p>
        </p:txBody>
      </p:sp>
      <p:cxnSp>
        <p:nvCxnSpPr>
          <p:cNvPr id="49" name="Curved Connector 48"/>
          <p:cNvCxnSpPr>
            <a:stCxn id="45" idx="4"/>
            <a:endCxn id="47" idx="1"/>
          </p:cNvCxnSpPr>
          <p:nvPr/>
        </p:nvCxnSpPr>
        <p:spPr>
          <a:xfrm>
            <a:off x="5868144" y="5301208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985481" y="5085184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XYZ, T, Tx</a:t>
            </a:r>
            <a:r>
              <a:rPr lang="en-ZA" dirty="0" smtClean="0"/>
              <a:t>  </a:t>
            </a:r>
            <a:endParaRPr lang="en-ZA" dirty="0"/>
          </a:p>
        </p:txBody>
      </p:sp>
      <p:cxnSp>
        <p:nvCxnSpPr>
          <p:cNvPr id="53" name="Curved Connector 52"/>
          <p:cNvCxnSpPr>
            <a:stCxn id="51" idx="3"/>
            <a:endCxn id="45" idx="2"/>
          </p:cNvCxnSpPr>
          <p:nvPr/>
        </p:nvCxnSpPr>
        <p:spPr>
          <a:xfrm>
            <a:off x="3497649" y="5283206"/>
            <a:ext cx="930335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04317" y="5157192"/>
            <a:ext cx="10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Occurrence</a:t>
            </a:r>
            <a:endParaRPr lang="en-ZA" sz="1400" dirty="0"/>
          </a:p>
        </p:txBody>
      </p:sp>
      <p:cxnSp>
        <p:nvCxnSpPr>
          <p:cNvPr id="58" name="Curved Connector 57"/>
          <p:cNvCxnSpPr>
            <a:stCxn id="45" idx="4"/>
            <a:endCxn id="22" idx="1"/>
          </p:cNvCxnSpPr>
          <p:nvPr/>
        </p:nvCxnSpPr>
        <p:spPr>
          <a:xfrm flipV="1">
            <a:off x="5868144" y="4527122"/>
            <a:ext cx="1080120" cy="77408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45" idx="4"/>
            <a:endCxn id="19" idx="1"/>
          </p:cNvCxnSpPr>
          <p:nvPr/>
        </p:nvCxnSpPr>
        <p:spPr>
          <a:xfrm flipV="1">
            <a:off x="5868144" y="3086962"/>
            <a:ext cx="1080120" cy="2214246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>
            <a:off x="5868144" y="2348880"/>
            <a:ext cx="1080120" cy="2952328"/>
          </a:xfrm>
          <a:prstGeom prst="curvedConnector3">
            <a:avLst/>
          </a:prstGeom>
          <a:ln w="76200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Can 67"/>
          <p:cNvSpPr/>
          <p:nvPr/>
        </p:nvSpPr>
        <p:spPr>
          <a:xfrm>
            <a:off x="4427984" y="5715254"/>
            <a:ext cx="1440160" cy="57606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GenBank</a:t>
            </a:r>
            <a:endParaRPr lang="en-ZA" dirty="0"/>
          </a:p>
        </p:txBody>
      </p:sp>
      <p:sp>
        <p:nvSpPr>
          <p:cNvPr id="69" name="Rectangle 68"/>
          <p:cNvSpPr/>
          <p:nvPr/>
        </p:nvSpPr>
        <p:spPr>
          <a:xfrm>
            <a:off x="6948264" y="5805264"/>
            <a:ext cx="1512168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FTP/ ASN.1</a:t>
            </a:r>
            <a:endParaRPr lang="en-ZA" dirty="0"/>
          </a:p>
        </p:txBody>
      </p:sp>
      <p:cxnSp>
        <p:nvCxnSpPr>
          <p:cNvPr id="70" name="Curved Connector 69"/>
          <p:cNvCxnSpPr>
            <a:stCxn id="68" idx="4"/>
            <a:endCxn id="69" idx="1"/>
          </p:cNvCxnSpPr>
          <p:nvPr/>
        </p:nvCxnSpPr>
        <p:spPr>
          <a:xfrm>
            <a:off x="5868144" y="6003286"/>
            <a:ext cx="1080120" cy="127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985481" y="5787262"/>
            <a:ext cx="15121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000000"/>
                </a:solidFill>
              </a:rPr>
              <a:t>XYZ, T, Al</a:t>
            </a:r>
            <a:r>
              <a:rPr lang="en-ZA" dirty="0" smtClean="0"/>
              <a:t>  </a:t>
            </a:r>
            <a:endParaRPr lang="en-ZA" dirty="0"/>
          </a:p>
        </p:txBody>
      </p:sp>
      <p:cxnSp>
        <p:nvCxnSpPr>
          <p:cNvPr id="72" name="Curved Connector 71"/>
          <p:cNvCxnSpPr>
            <a:stCxn id="71" idx="3"/>
            <a:endCxn id="68" idx="2"/>
          </p:cNvCxnSpPr>
          <p:nvPr/>
        </p:nvCxnSpPr>
        <p:spPr>
          <a:xfrm>
            <a:off x="3497649" y="5985284"/>
            <a:ext cx="930335" cy="1800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15062" y="585927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/>
              <a:t>Genome</a:t>
            </a:r>
            <a:endParaRPr lang="en-ZA" sz="1400" dirty="0"/>
          </a:p>
        </p:txBody>
      </p:sp>
      <p:cxnSp>
        <p:nvCxnSpPr>
          <p:cNvPr id="52" name="Curved Connector 51"/>
          <p:cNvCxnSpPr>
            <a:stCxn id="11" idx="4"/>
            <a:endCxn id="47" idx="1"/>
          </p:cNvCxnSpPr>
          <p:nvPr/>
        </p:nvCxnSpPr>
        <p:spPr>
          <a:xfrm>
            <a:off x="5868144" y="3068960"/>
            <a:ext cx="1080120" cy="2232248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23528" y="2492896"/>
            <a:ext cx="4535487" cy="2808312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 smtClean="0"/>
              <a:t>EML</a:t>
            </a:r>
            <a:endParaRPr lang="en-US" dirty="0"/>
          </a:p>
        </p:txBody>
      </p:sp>
      <p:sp>
        <p:nvSpPr>
          <p:cNvPr id="328706" name="Oval 2"/>
          <p:cNvSpPr>
            <a:spLocks noChangeArrowheads="1"/>
          </p:cNvSpPr>
          <p:nvPr/>
        </p:nvSpPr>
        <p:spPr bwMode="auto">
          <a:xfrm>
            <a:off x="3671392" y="2276872"/>
            <a:ext cx="4535487" cy="3744416"/>
          </a:xfrm>
          <a:prstGeom prst="ellipse">
            <a:avLst/>
          </a:prstGeom>
          <a:solidFill>
            <a:srgbClr val="DFDFB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 smtClean="0"/>
              <a:t>ISO 19115/p2</a:t>
            </a:r>
            <a:endParaRPr lang="en-US" dirty="0"/>
          </a:p>
        </p:txBody>
      </p:sp>
      <p:sp>
        <p:nvSpPr>
          <p:cNvPr id="328707" name="Oval 3"/>
          <p:cNvSpPr>
            <a:spLocks noChangeArrowheads="1"/>
          </p:cNvSpPr>
          <p:nvPr/>
        </p:nvSpPr>
        <p:spPr bwMode="auto">
          <a:xfrm>
            <a:off x="3669680" y="3284364"/>
            <a:ext cx="2882280" cy="2231677"/>
          </a:xfrm>
          <a:prstGeom prst="ellipse">
            <a:avLst/>
          </a:prstGeom>
          <a:solidFill>
            <a:srgbClr val="DFDFB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 smtClean="0"/>
              <a:t>FGDC</a:t>
            </a:r>
            <a:endParaRPr lang="en-US" dirty="0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Meta-Data Landscape</a:t>
            </a:r>
          </a:p>
        </p:txBody>
      </p:sp>
      <p:sp>
        <p:nvSpPr>
          <p:cNvPr id="328710" name="Oval 6"/>
          <p:cNvSpPr>
            <a:spLocks noChangeArrowheads="1"/>
          </p:cNvSpPr>
          <p:nvPr/>
        </p:nvSpPr>
        <p:spPr bwMode="auto">
          <a:xfrm>
            <a:off x="4031754" y="4077097"/>
            <a:ext cx="2519363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Dublin Core</a:t>
            </a:r>
          </a:p>
        </p:txBody>
      </p:sp>
      <p:sp>
        <p:nvSpPr>
          <p:cNvPr id="328713" name="Oval 9"/>
          <p:cNvSpPr>
            <a:spLocks noChangeArrowheads="1"/>
          </p:cNvSpPr>
          <p:nvPr/>
        </p:nvSpPr>
        <p:spPr bwMode="auto">
          <a:xfrm>
            <a:off x="1221879" y="4796235"/>
            <a:ext cx="3311525" cy="720725"/>
          </a:xfrm>
          <a:prstGeom prst="ellipse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/>
              <a:t>DwC</a:t>
            </a:r>
            <a:endParaRPr lang="en-US" dirty="0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262663" y="3501008"/>
            <a:ext cx="2448272" cy="1583605"/>
          </a:xfrm>
          <a:prstGeom prst="ellipse">
            <a:avLst/>
          </a:prstGeom>
          <a:solidFill>
            <a:srgbClr val="DFDFB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 err="1" smtClean="0"/>
              <a:t>OPeNDAP</a:t>
            </a:r>
            <a:r>
              <a:rPr lang="en-US" dirty="0" smtClean="0"/>
              <a:t>/</a:t>
            </a:r>
          </a:p>
          <a:p>
            <a:pPr algn="ctr"/>
            <a:r>
              <a:rPr lang="en-US" dirty="0" err="1" smtClean="0"/>
              <a:t>NetCDF</a:t>
            </a:r>
            <a:r>
              <a:rPr lang="en-US" dirty="0" smtClean="0"/>
              <a:t>/ HDF-5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1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Populating a Framework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07404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4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Framework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222352"/>
              </p:ext>
            </p:extLst>
          </p:nvPr>
        </p:nvGraphicFramePr>
        <p:xfrm>
          <a:off x="0" y="1412776"/>
          <a:ext cx="9145016" cy="535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169"/>
                <a:gridCol w="2111727"/>
                <a:gridCol w="1377280"/>
                <a:gridCol w="1377280"/>
                <a:gridCol w="1377280"/>
                <a:gridCol w="1377280"/>
              </a:tblGrid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EBV Class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EBV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Family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Typical Source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Meta-Data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5329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Genetic Composition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Allelic Diversity for Selected Species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87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Breed and Variety Diversity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5329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Populations and Ranges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Abundances for a selected set of species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XYZ, t,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Tx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GBIF, 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DwC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53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Distributions for a representative set of species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DwC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ABCD</a:t>
                      </a:r>
                    </a:p>
                  </a:txBody>
                  <a:tcPr marL="12700" marR="12700" marT="12700" marB="0" anchor="ctr"/>
                </a:tc>
              </a:tr>
              <a:tr h="45329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traits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Phenology of selected functional groups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DwC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96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Body Mass for Selected Species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5329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Composition and Interaction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taxonomic diversity for selected locations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53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Species interactions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67463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Ecosystem Extent and Structure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Ecosystem extent and fragmentation for a range of ecosystems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97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Ecosystem structure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5329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Ecosystem function and processes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primary productivity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453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Nutrient retention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ular Callout 2"/>
          <p:cNvSpPr/>
          <p:nvPr/>
        </p:nvSpPr>
        <p:spPr>
          <a:xfrm>
            <a:off x="5796136" y="4941168"/>
            <a:ext cx="1944216" cy="1224136"/>
          </a:xfrm>
          <a:prstGeom prst="wedgeRectCallout">
            <a:avLst>
              <a:gd name="adj1" fmla="val 59088"/>
              <a:gd name="adj2" fmla="val -14939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Comprehensive review of gaps and overlaps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28184" y="2132856"/>
            <a:ext cx="324036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3707904" y="4941168"/>
            <a:ext cx="1944216" cy="1224136"/>
          </a:xfrm>
          <a:prstGeom prst="wedgeRectCallout">
            <a:avLst>
              <a:gd name="adj1" fmla="val -84770"/>
              <a:gd name="adj2" fmla="val -1957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Across all WGs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Prioritised, consolidated deliverables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Registry interoperability: </a:t>
            </a:r>
          </a:p>
          <a:p>
            <a:pPr marL="914400" lvl="1" indent="-514350"/>
            <a:r>
              <a:rPr lang="en-GB" sz="1600" dirty="0" smtClean="0"/>
              <a:t>GBIF Registry, </a:t>
            </a:r>
          </a:p>
          <a:p>
            <a:pPr marL="914400" lvl="1" indent="-514350"/>
            <a:r>
              <a:rPr lang="en-GB" sz="1600" dirty="0" smtClean="0"/>
              <a:t>EU BON /GEOSS registry/ broker, </a:t>
            </a:r>
          </a:p>
          <a:p>
            <a:pPr marL="914400" lvl="1" indent="-514350"/>
            <a:r>
              <a:rPr lang="en-GB" sz="1600" dirty="0" err="1" smtClean="0"/>
              <a:t>BioVeL</a:t>
            </a:r>
            <a:r>
              <a:rPr lang="en-GB" sz="1600" dirty="0" smtClean="0"/>
              <a:t> Biodiversity (Services) Catalogue, </a:t>
            </a:r>
          </a:p>
          <a:p>
            <a:pPr marL="914400" lvl="1" indent="-514350"/>
            <a:r>
              <a:rPr lang="en-GB" sz="1600" dirty="0" err="1" smtClean="0"/>
              <a:t>DataONE</a:t>
            </a:r>
            <a:r>
              <a:rPr lang="en-GB" sz="1600" dirty="0" smtClean="0"/>
              <a:t>/ KNB/ LTER</a:t>
            </a:r>
          </a:p>
          <a:p>
            <a:r>
              <a:rPr lang="en-GB" sz="2000" dirty="0" smtClean="0"/>
              <a:t>Data index and data services: </a:t>
            </a:r>
          </a:p>
          <a:p>
            <a:pPr marL="914400" lvl="1" indent="-514350"/>
            <a:r>
              <a:rPr lang="en-GB" sz="1600" dirty="0" smtClean="0"/>
              <a:t>GBIF</a:t>
            </a:r>
          </a:p>
          <a:p>
            <a:pPr marL="914400" lvl="1" indent="-514350"/>
            <a:r>
              <a:rPr lang="en-GB" sz="1600" dirty="0" smtClean="0"/>
              <a:t>TDWG/ ABCD Extensions</a:t>
            </a:r>
          </a:p>
          <a:p>
            <a:r>
              <a:rPr lang="en-GB" sz="2000" dirty="0" smtClean="0"/>
              <a:t>Data provider tools:  </a:t>
            </a:r>
          </a:p>
          <a:p>
            <a:pPr marL="914400" lvl="1" indent="-514350"/>
            <a:r>
              <a:rPr lang="en-GB" sz="1600" dirty="0" smtClean="0"/>
              <a:t>GBIF, EU BON, </a:t>
            </a:r>
            <a:r>
              <a:rPr lang="en-GB" sz="1600" dirty="0" err="1" smtClean="0"/>
              <a:t>DataONE</a:t>
            </a:r>
            <a:endParaRPr lang="en-GB" sz="1600" dirty="0" smtClean="0"/>
          </a:p>
          <a:p>
            <a:pPr marL="914400" lvl="1" indent="-514350"/>
            <a:r>
              <a:rPr lang="en-GB" sz="1600" dirty="0" smtClean="0"/>
              <a:t>GEO SBA 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7373"/>
            <a:ext cx="4172272" cy="4525963"/>
          </a:xfrm>
        </p:spPr>
        <p:txBody>
          <a:bodyPr>
            <a:normAutofit/>
          </a:bodyPr>
          <a:lstStyle/>
          <a:p>
            <a:r>
              <a:rPr lang="en-GB" sz="2000" dirty="0"/>
              <a:t>Modelling web services: </a:t>
            </a:r>
          </a:p>
          <a:p>
            <a:pPr marL="914400" lvl="1" indent="-514350"/>
            <a:r>
              <a:rPr lang="en-GB" sz="1600" dirty="0" smtClean="0"/>
              <a:t>WG7 Test Case</a:t>
            </a:r>
            <a:endParaRPr lang="en-GB" sz="1600" dirty="0"/>
          </a:p>
          <a:p>
            <a:pPr marL="914400" lvl="1" indent="-514350"/>
            <a:r>
              <a:rPr lang="en-GB" sz="1600" dirty="0" err="1" smtClean="0"/>
              <a:t>BioVeL</a:t>
            </a:r>
            <a:r>
              <a:rPr lang="en-GB" sz="1600" dirty="0" smtClean="0"/>
              <a:t> Services Catalogue</a:t>
            </a:r>
            <a:endParaRPr lang="en-GB" sz="1600" dirty="0"/>
          </a:p>
          <a:p>
            <a:r>
              <a:rPr lang="en-GB" sz="2000" dirty="0"/>
              <a:t>AIP-6 to test the end-to-end use case</a:t>
            </a:r>
          </a:p>
          <a:p>
            <a:pPr lvl="1"/>
            <a:r>
              <a:rPr lang="en-GB" sz="1600" dirty="0" smtClean="0"/>
              <a:t>SAEON/ SAEOSS </a:t>
            </a:r>
            <a:r>
              <a:rPr lang="en-GB" sz="1600" dirty="0"/>
              <a:t>Shared Platform</a:t>
            </a:r>
          </a:p>
          <a:p>
            <a:r>
              <a:rPr lang="en-GB" sz="2000" dirty="0"/>
              <a:t>Helpdesk and tech support: </a:t>
            </a:r>
          </a:p>
          <a:p>
            <a:pPr marL="914400" lvl="1" indent="-514350"/>
            <a:r>
              <a:rPr lang="en-GB" sz="1600" dirty="0"/>
              <a:t>EU BON,</a:t>
            </a:r>
          </a:p>
          <a:p>
            <a:pPr marL="914400" lvl="1" indent="-514350"/>
            <a:r>
              <a:rPr lang="en-GB" sz="1600" dirty="0"/>
              <a:t>GBIF capacity building</a:t>
            </a:r>
          </a:p>
          <a:p>
            <a:r>
              <a:rPr lang="en-GB" sz="2000" dirty="0"/>
              <a:t>Best practice </a:t>
            </a:r>
            <a:endParaRPr lang="en-GB" sz="2000" dirty="0" smtClean="0"/>
          </a:p>
          <a:p>
            <a:pPr lvl="1"/>
            <a:r>
              <a:rPr lang="en-GB" sz="1600" dirty="0" smtClean="0"/>
              <a:t>Recommendations </a:t>
            </a:r>
            <a:r>
              <a:rPr lang="en-GB" sz="1600" dirty="0"/>
              <a:t>on use of </a:t>
            </a:r>
            <a:r>
              <a:rPr lang="en-GB" sz="1600" dirty="0" smtClean="0"/>
              <a:t>standards</a:t>
            </a:r>
          </a:p>
          <a:p>
            <a:pPr lvl="1"/>
            <a:r>
              <a:rPr lang="en-GB" sz="1600" dirty="0" smtClean="0"/>
              <a:t>Handbook Chapter</a:t>
            </a:r>
            <a:endParaRPr lang="en-GB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61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WG 7 collaboration</a:t>
            </a:r>
          </a:p>
          <a:p>
            <a:pPr lvl="1"/>
            <a:r>
              <a:rPr lang="en-US" dirty="0" smtClean="0"/>
              <a:t>Joint engagement with other WGs</a:t>
            </a:r>
          </a:p>
          <a:p>
            <a:pPr lvl="1"/>
            <a:endParaRPr lang="en-US" dirty="0"/>
          </a:p>
          <a:p>
            <a:r>
              <a:rPr lang="en-US" dirty="0" smtClean="0"/>
              <a:t>Engagement through TDWG: </a:t>
            </a:r>
          </a:p>
          <a:p>
            <a:pPr lvl="1"/>
            <a:r>
              <a:rPr lang="en-US" dirty="0" err="1" smtClean="0"/>
              <a:t>DwC</a:t>
            </a:r>
            <a:r>
              <a:rPr lang="en-US" dirty="0" smtClean="0"/>
              <a:t> Extensions for abundance (</a:t>
            </a:r>
            <a:r>
              <a:rPr lang="en-US" dirty="0" err="1" smtClean="0"/>
              <a:t>DwC</a:t>
            </a:r>
            <a:r>
              <a:rPr lang="en-US" dirty="0" smtClean="0"/>
              <a:t>+)</a:t>
            </a:r>
          </a:p>
          <a:p>
            <a:pPr lvl="1"/>
            <a:r>
              <a:rPr lang="en-US" dirty="0" smtClean="0"/>
              <a:t>Unique identifiers for sampling</a:t>
            </a:r>
          </a:p>
          <a:p>
            <a:pPr lvl="1"/>
            <a:r>
              <a:rPr lang="en-US" dirty="0" smtClean="0"/>
              <a:t>Repository of human-readable protocols with DOI</a:t>
            </a:r>
          </a:p>
          <a:p>
            <a:pPr lvl="1"/>
            <a:r>
              <a:rPr lang="en-US" dirty="0" smtClean="0"/>
              <a:t>Ranking of abundance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Protocol for Citizen Science and Crowdsourcing: each WG?</a:t>
            </a:r>
          </a:p>
          <a:p>
            <a:endParaRPr lang="en-US" dirty="0"/>
          </a:p>
          <a:p>
            <a:r>
              <a:rPr lang="en-US" dirty="0" smtClean="0"/>
              <a:t>Indicator Definition Standard</a:t>
            </a:r>
          </a:p>
          <a:p>
            <a:endParaRPr lang="en-US" dirty="0"/>
          </a:p>
          <a:p>
            <a:r>
              <a:rPr lang="en-US" dirty="0" smtClean="0"/>
              <a:t>Interoperable services</a:t>
            </a:r>
          </a:p>
          <a:p>
            <a:endParaRPr lang="en-US" dirty="0"/>
          </a:p>
          <a:p>
            <a:r>
              <a:rPr lang="en-US" dirty="0" err="1" smtClean="0"/>
              <a:t>DwC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DwC</a:t>
            </a:r>
            <a:r>
              <a:rPr lang="en-US" dirty="0" smtClean="0"/>
              <a:t>+: Separation of ‘Manifest’ and ‘Payload’ 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Functional Infrastructure implies –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GB" dirty="0" smtClean="0"/>
              <a:t>data flow from observations through various aggregation and processing/ modelling </a:t>
            </a:r>
            <a:r>
              <a:rPr lang="en-US" dirty="0"/>
              <a:t>services, </a:t>
            </a:r>
            <a:r>
              <a:rPr lang="en-US" dirty="0" smtClean="0"/>
              <a:t>supporting </a:t>
            </a:r>
            <a:r>
              <a:rPr lang="en-US" dirty="0"/>
              <a:t>evaluation of EBV’s and </a:t>
            </a:r>
            <a:r>
              <a:rPr lang="en-US" dirty="0" smtClean="0"/>
              <a:t>derived indicators</a:t>
            </a:r>
            <a:r>
              <a:rPr lang="en-GB" dirty="0" smtClean="0"/>
              <a:t>;</a:t>
            </a:r>
          </a:p>
          <a:p>
            <a:pPr algn="just"/>
            <a:r>
              <a:rPr lang="en-GB" dirty="0" smtClean="0"/>
              <a:t>automated and streamlined, as appropriate;</a:t>
            </a:r>
          </a:p>
          <a:p>
            <a:pPr algn="just"/>
            <a:r>
              <a:rPr lang="en-GB" dirty="0" smtClean="0"/>
              <a:t>using a plug-and-play (service-oriented) approach;</a:t>
            </a:r>
          </a:p>
          <a:p>
            <a:pPr algn="just"/>
            <a:r>
              <a:rPr lang="en-GB" dirty="0" smtClean="0"/>
              <a:t>coordinated through a GEO BON registry system and linked to the GEOSS Common Infrastructure;</a:t>
            </a:r>
          </a:p>
          <a:p>
            <a:pPr algn="just"/>
            <a:r>
              <a:rPr lang="en-GB" dirty="0" smtClean="0"/>
              <a:t>transparent to users through multiple channels, portals and applications.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7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with GCI and GEOSS Registry/ Broker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generic family of data requires a controlled vocabulary/ ontology</a:t>
            </a:r>
          </a:p>
          <a:p>
            <a:endParaRPr lang="en-US" dirty="0"/>
          </a:p>
          <a:p>
            <a:r>
              <a:rPr lang="en-US" dirty="0" smtClean="0"/>
              <a:t>Funding and champions for missing components after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Communications to make this happen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We need to have a </a:t>
            </a:r>
            <a:r>
              <a:rPr lang="en-GB" sz="2400" u="sng" dirty="0" smtClean="0"/>
              <a:t>technical</a:t>
            </a:r>
            <a:r>
              <a:rPr lang="en-GB" sz="2400" dirty="0" smtClean="0"/>
              <a:t> liaison on each WG.</a:t>
            </a:r>
          </a:p>
          <a:p>
            <a:pPr lvl="1"/>
            <a:r>
              <a:rPr lang="en-GB" sz="2000" dirty="0" smtClean="0"/>
              <a:t>Vice versa, WG8 will assign a contact person for each WG.</a:t>
            </a:r>
          </a:p>
          <a:p>
            <a:endParaRPr lang="en-GB" sz="2400" dirty="0" smtClean="0"/>
          </a:p>
          <a:p>
            <a:r>
              <a:rPr lang="en-GB" sz="2400" dirty="0" smtClean="0"/>
              <a:t>Every WG needs to maintain a document describing their inputs, standards used (vocabulary, data, and meta-data), system components/ tools, and service interfaces.</a:t>
            </a:r>
          </a:p>
          <a:p>
            <a:endParaRPr lang="en-GB" sz="2400" dirty="0" smtClean="0"/>
          </a:p>
          <a:p>
            <a:r>
              <a:rPr lang="en-GB" sz="2400" dirty="0" smtClean="0"/>
              <a:t>Intelligence on collaborations between cyber-infrastructure projects </a:t>
            </a:r>
          </a:p>
          <a:p>
            <a:endParaRPr lang="en-GB" sz="2400" dirty="0" smtClean="0"/>
          </a:p>
          <a:p>
            <a:r>
              <a:rPr lang="en-GB" sz="2400" dirty="0" smtClean="0"/>
              <a:t>Best practice recommendations to all WGs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523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8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 a cycle/ programme</a:t>
            </a:r>
          </a:p>
          <a:p>
            <a:r>
              <a:rPr lang="en-US" dirty="0" smtClean="0"/>
              <a:t>An initial ‘standards’ guidance.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6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Now 3 deliverables</a:t>
            </a:r>
          </a:p>
          <a:p>
            <a:endParaRPr lang="en-US" dirty="0"/>
          </a:p>
          <a:p>
            <a:r>
              <a:rPr lang="en-US" dirty="0" smtClean="0"/>
              <a:t>Specific Use Case based on on of these?</a:t>
            </a:r>
          </a:p>
          <a:p>
            <a:endParaRPr lang="en-US" dirty="0"/>
          </a:p>
          <a:p>
            <a:r>
              <a:rPr lang="en-US" dirty="0" smtClean="0"/>
              <a:t>Funding prospectus – 5-6 pages</a:t>
            </a:r>
          </a:p>
          <a:p>
            <a:endParaRPr lang="en-US" dirty="0" smtClean="0"/>
          </a:p>
          <a:p>
            <a:r>
              <a:rPr lang="en-US" dirty="0" smtClean="0"/>
              <a:t>Species distribution and impact of change, range shifts, 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22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WG6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Downloadable products: publish in SAEOS</a:t>
            </a:r>
          </a:p>
          <a:p>
            <a:endParaRPr lang="en-US" dirty="0"/>
          </a:p>
          <a:p>
            <a:r>
              <a:rPr lang="en-US" dirty="0" smtClean="0"/>
              <a:t>Links to </a:t>
            </a:r>
            <a:r>
              <a:rPr lang="en-US" dirty="0" err="1" smtClean="0"/>
              <a:t>BioEnergy</a:t>
            </a:r>
            <a:r>
              <a:rPr lang="en-US" dirty="0" smtClean="0"/>
              <a:t> Atlas for Africa</a:t>
            </a:r>
          </a:p>
          <a:p>
            <a:endParaRPr lang="en-US" dirty="0"/>
          </a:p>
          <a:p>
            <a:r>
              <a:rPr lang="en-US" dirty="0" smtClean="0"/>
              <a:t>Links to </a:t>
            </a:r>
            <a:r>
              <a:rPr lang="en-US" dirty="0" err="1" smtClean="0"/>
              <a:t>SocioEconomic</a:t>
            </a:r>
            <a:r>
              <a:rPr lang="en-US" dirty="0" smtClean="0"/>
              <a:t> Data Centre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4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	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7772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Generic Use Cases</a:t>
            </a:r>
          </a:p>
          <a:p>
            <a:endParaRPr lang="en-US" dirty="0"/>
          </a:p>
          <a:p>
            <a:r>
              <a:rPr lang="en-US" dirty="0" smtClean="0"/>
              <a:t>Essential Biodiversity Variables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All Interoperability Implications</a:t>
            </a:r>
          </a:p>
          <a:p>
            <a:endParaRPr lang="en-US" dirty="0"/>
          </a:p>
          <a:p>
            <a:r>
              <a:rPr lang="en-US" dirty="0" smtClean="0"/>
              <a:t>Deliver: Products</a:t>
            </a:r>
          </a:p>
          <a:p>
            <a:pPr lvl="1"/>
            <a:r>
              <a:rPr lang="en-US" dirty="0" smtClean="0"/>
              <a:t>Services, Data, Best Practice, Standards, 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7772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Specific, Achievable Use Case</a:t>
            </a:r>
          </a:p>
          <a:p>
            <a:endParaRPr lang="en-US" dirty="0" smtClean="0"/>
          </a:p>
          <a:p>
            <a:r>
              <a:rPr lang="en-US" dirty="0" smtClean="0"/>
              <a:t>“Winning” EBVs</a:t>
            </a:r>
          </a:p>
          <a:p>
            <a:endParaRPr lang="en-US" dirty="0" smtClean="0"/>
          </a:p>
          <a:p>
            <a:r>
              <a:rPr lang="en-US" dirty="0" smtClean="0"/>
              <a:t>Required services only</a:t>
            </a:r>
          </a:p>
          <a:p>
            <a:r>
              <a:rPr lang="en-US" dirty="0" smtClean="0"/>
              <a:t>Some manual work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Limited to Contributing </a:t>
            </a:r>
            <a:r>
              <a:rPr lang="en-US" dirty="0" err="1"/>
              <a:t>Organisations</a:t>
            </a:r>
            <a:r>
              <a:rPr lang="en-US" dirty="0"/>
              <a:t>, Projects, and Initiatives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Case 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>
              <a:buNone/>
            </a:pPr>
            <a:r>
              <a:rPr lang="en-US" dirty="0" smtClean="0"/>
              <a:t>It is in the public interest that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Data </a:t>
            </a:r>
            <a:r>
              <a:rPr lang="en-US" dirty="0"/>
              <a:t>and services are described properly, preserved properly, and discoverable;</a:t>
            </a:r>
          </a:p>
          <a:p>
            <a:pPr lvl="0" algn="just"/>
            <a:r>
              <a:rPr lang="en-US" dirty="0" smtClean="0"/>
              <a:t>Once </a:t>
            </a:r>
            <a:r>
              <a:rPr lang="en-US" dirty="0"/>
              <a:t>discovered, its utility, quality, and scope can be understood, even if the data sets are huge;</a:t>
            </a:r>
          </a:p>
          <a:p>
            <a:pPr lvl="0" algn="just"/>
            <a:r>
              <a:rPr lang="en-US" dirty="0" smtClean="0"/>
              <a:t>Once </a:t>
            </a:r>
            <a:r>
              <a:rPr lang="en-US" dirty="0"/>
              <a:t>understood; it can be accessed freely and </a:t>
            </a:r>
            <a:r>
              <a:rPr lang="en-US" dirty="0" smtClean="0"/>
              <a:t>openly, based on universally accepted licenses;</a:t>
            </a:r>
            <a:endParaRPr lang="en-US" dirty="0"/>
          </a:p>
          <a:p>
            <a:pPr lvl="0" algn="just"/>
            <a:r>
              <a:rPr lang="en-US" dirty="0" smtClean="0"/>
              <a:t>Once </a:t>
            </a:r>
            <a:r>
              <a:rPr lang="en-US" dirty="0"/>
              <a:t>accessed, it can be included into distributed processes, </a:t>
            </a:r>
            <a:r>
              <a:rPr lang="en-US" dirty="0" smtClean="0"/>
              <a:t>properly cited, and </a:t>
            </a:r>
            <a:r>
              <a:rPr lang="en-US" dirty="0"/>
              <a:t>collated - preferably automatically, and on large scales</a:t>
            </a:r>
            <a:r>
              <a:rPr lang="en-US" dirty="0" smtClean="0"/>
              <a:t>;</a:t>
            </a:r>
          </a:p>
          <a:p>
            <a:pPr lvl="0" algn="just"/>
            <a:r>
              <a:rPr lang="en-US" dirty="0" smtClean="0"/>
              <a:t>Once </a:t>
            </a:r>
            <a:r>
              <a:rPr lang="en-US" dirty="0"/>
              <a:t>processed, the knowledge gathered can be re-used.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i="1" dirty="0"/>
              <a:t>All against a backdrop of a move to extend formal meta-data with </a:t>
            </a:r>
            <a:r>
              <a:rPr lang="en-US" i="1" dirty="0" smtClean="0"/>
              <a:t>emerging semantic web technology, increased focus on cross-domain interoperability, </a:t>
            </a:r>
            <a:r>
              <a:rPr lang="en-US" i="1" dirty="0"/>
              <a:t>and the construction of knowledge networks.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3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07504" y="188640"/>
            <a:ext cx="3186354" cy="1566174"/>
            <a:chOff x="539552" y="1340768"/>
            <a:chExt cx="4248472" cy="2088232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971600" y="1556792"/>
              <a:ext cx="1728192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43608" y="2348880"/>
              <a:ext cx="1728192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99592" y="2348880"/>
              <a:ext cx="33843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195736" y="2060848"/>
              <a:ext cx="100811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Occurrence</a:t>
              </a:r>
              <a:endParaRPr lang="en-GB" sz="9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79912" y="2132856"/>
              <a:ext cx="100811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9552" y="2132856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err="1" smtClean="0"/>
                <a:t>Obser</a:t>
              </a:r>
              <a:r>
                <a:rPr lang="en-GB" sz="900" dirty="0" smtClean="0"/>
                <a:t>-</a:t>
              </a:r>
            </a:p>
            <a:p>
              <a:pPr algn="ctr"/>
              <a:r>
                <a:rPr lang="en-GB" sz="900" dirty="0" err="1" smtClean="0"/>
                <a:t>vation</a:t>
              </a:r>
              <a:endParaRPr lang="en-GB" sz="9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9552" y="1340768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Specimen</a:t>
              </a:r>
              <a:endParaRPr lang="en-GB" sz="9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9552" y="2924944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Taxonomy</a:t>
              </a:r>
              <a:endParaRPr lang="en-GB" sz="900" dirty="0"/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1187624" y="1772816"/>
            <a:ext cx="3186354" cy="1566174"/>
            <a:chOff x="2195736" y="3717032"/>
            <a:chExt cx="4248472" cy="2088232"/>
          </a:xfrm>
        </p:grpSpPr>
        <p:cxnSp>
          <p:nvCxnSpPr>
            <p:cNvPr id="45" name="Straight Connector 44"/>
            <p:cNvCxnSpPr/>
            <p:nvPr/>
          </p:nvCxnSpPr>
          <p:spPr>
            <a:xfrm flipH="1" flipV="1">
              <a:off x="2627784" y="3933056"/>
              <a:ext cx="1728192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699792" y="4725144"/>
              <a:ext cx="1728192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555776" y="4725144"/>
              <a:ext cx="33843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851920" y="4437112"/>
              <a:ext cx="1032115" cy="5760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Eco-logical</a:t>
              </a:r>
              <a:endParaRPr lang="en-GB" sz="9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36096" y="4509120"/>
              <a:ext cx="1008112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95736" y="4509120"/>
              <a:ext cx="936104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Plot/ Site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95736" y="3717032"/>
              <a:ext cx="936104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Individual</a:t>
              </a:r>
              <a:endParaRPr lang="en-GB" sz="9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95736" y="5301208"/>
              <a:ext cx="936104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Measure-</a:t>
              </a:r>
              <a:r>
                <a:rPr lang="en-GB" sz="900" dirty="0" err="1" smtClean="0"/>
                <a:t>ment</a:t>
              </a:r>
              <a:endParaRPr lang="en-GB" sz="900" dirty="0"/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051720" y="3573016"/>
            <a:ext cx="3186354" cy="1566174"/>
            <a:chOff x="2195736" y="3717032"/>
            <a:chExt cx="4248472" cy="2088232"/>
          </a:xfrm>
          <a:solidFill>
            <a:schemeClr val="accent6">
              <a:lumMod val="75000"/>
            </a:schemeClr>
          </a:solidFill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2627784" y="3933056"/>
              <a:ext cx="1728192" cy="72008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699792" y="4725144"/>
              <a:ext cx="1728192" cy="7920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555776" y="4725144"/>
              <a:ext cx="338437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851920" y="4437112"/>
              <a:ext cx="1128125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Geo-spatial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36096" y="4509120"/>
              <a:ext cx="1008112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95736" y="4509120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Scenarios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95736" y="3717032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Remote sensing</a:t>
              </a:r>
              <a:endParaRPr lang="en-GB" sz="9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95736" y="5301208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In Situ</a:t>
              </a:r>
              <a:endParaRPr lang="en-GB" sz="900" dirty="0"/>
            </a:p>
          </p:txBody>
        </p: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3203848" y="5157192"/>
            <a:ext cx="3186354" cy="1566174"/>
            <a:chOff x="539552" y="1340768"/>
            <a:chExt cx="4248472" cy="2088232"/>
          </a:xfrm>
          <a:solidFill>
            <a:srgbClr val="FF3300"/>
          </a:solidFill>
        </p:grpSpPr>
        <p:cxnSp>
          <p:nvCxnSpPr>
            <p:cNvPr id="97" name="Straight Connector 96"/>
            <p:cNvCxnSpPr/>
            <p:nvPr/>
          </p:nvCxnSpPr>
          <p:spPr>
            <a:xfrm flipH="1" flipV="1">
              <a:off x="971600" y="1556792"/>
              <a:ext cx="1728192" cy="72008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043608" y="2348880"/>
              <a:ext cx="1728192" cy="7920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899592" y="2348880"/>
              <a:ext cx="338437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2195736" y="2060848"/>
              <a:ext cx="1224136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Eco-system Services</a:t>
              </a:r>
              <a:endParaRPr lang="en-GB" sz="9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779912" y="2132856"/>
              <a:ext cx="1008112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39552" y="2132856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Surveys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39552" y="1340768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Spatial data</a:t>
              </a:r>
              <a:endParaRPr lang="en-GB" sz="9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9552" y="2924944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National</a:t>
              </a:r>
            </a:p>
            <a:p>
              <a:pPr algn="ctr"/>
              <a:r>
                <a:rPr lang="en-GB" sz="900" dirty="0" smtClean="0"/>
                <a:t>Statistics</a:t>
              </a:r>
              <a:endParaRPr lang="en-GB" sz="9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436096" y="1556792"/>
            <a:ext cx="3578696" cy="2736304"/>
            <a:chOff x="5436096" y="1556792"/>
            <a:chExt cx="3578696" cy="2736304"/>
          </a:xfrm>
        </p:grpSpPr>
        <p:sp>
          <p:nvSpPr>
            <p:cNvPr id="65" name="Rectangle 64"/>
            <p:cNvSpPr/>
            <p:nvPr/>
          </p:nvSpPr>
          <p:spPr>
            <a:xfrm>
              <a:off x="6660232" y="2708920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EBV-1</a:t>
              </a:r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60232" y="3284984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EBV-2</a:t>
              </a:r>
              <a:endParaRPr lang="en-GB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60232" y="3861048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EBV-x</a:t>
              </a:r>
              <a:endParaRPr lang="en-GB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0392" y="2924944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Indicator-1</a:t>
              </a:r>
              <a:endParaRPr lang="en-GB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100392" y="3501008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Indicator-2</a:t>
              </a:r>
              <a:endParaRPr lang="en-GB" sz="12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7668344" y="2996952"/>
              <a:ext cx="36004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7668344" y="3284984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7668344" y="3645024"/>
              <a:ext cx="36004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7668344" y="3861048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5436096" y="1556792"/>
              <a:ext cx="1224136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3491880" y="980728"/>
            <a:ext cx="1728192" cy="1296144"/>
            <a:chOff x="3491880" y="980728"/>
            <a:chExt cx="1728192" cy="1296144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3491880" y="980728"/>
              <a:ext cx="57606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4139952" y="1916832"/>
              <a:ext cx="28803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4139952" y="1124744"/>
              <a:ext cx="1080120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Processing service-1</a:t>
              </a:r>
              <a:endParaRPr lang="en-GB" sz="9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292080" y="3645024"/>
            <a:ext cx="1944216" cy="2016224"/>
            <a:chOff x="5292080" y="3645024"/>
            <a:chExt cx="1944216" cy="2016224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5868144" y="3645024"/>
              <a:ext cx="36004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6948264" y="4509120"/>
              <a:ext cx="28803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5292080" y="4581128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6012160" y="5445224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5796136" y="4653136"/>
              <a:ext cx="1080120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Processing service-3</a:t>
              </a:r>
              <a:endParaRPr lang="en-GB" sz="9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236296" y="116632"/>
            <a:ext cx="1670720" cy="1368152"/>
            <a:chOff x="7236296" y="116632"/>
            <a:chExt cx="1670720" cy="1368152"/>
          </a:xfrm>
        </p:grpSpPr>
        <p:cxnSp>
          <p:nvCxnSpPr>
            <p:cNvPr id="116" name="Straight Arrow Connector 115"/>
            <p:cNvCxnSpPr/>
            <p:nvPr/>
          </p:nvCxnSpPr>
          <p:spPr>
            <a:xfrm flipH="1">
              <a:off x="8028384" y="1124744"/>
              <a:ext cx="21602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7524328" y="980728"/>
              <a:ext cx="28803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>
              <a:off x="7236296" y="692696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884368" y="116632"/>
              <a:ext cx="1022648" cy="7386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GEOSS &amp;</a:t>
              </a:r>
            </a:p>
            <a:p>
              <a:r>
                <a:rPr lang="en-GB" sz="1400" dirty="0" smtClean="0"/>
                <a:t>GEO BON</a:t>
              </a:r>
            </a:p>
            <a:p>
              <a:r>
                <a:rPr lang="en-GB" sz="1400" dirty="0" smtClean="0"/>
                <a:t>Registries</a:t>
              </a:r>
              <a:endParaRPr lang="en-GB" sz="14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27984" y="1916832"/>
            <a:ext cx="2160240" cy="2160240"/>
            <a:chOff x="4427984" y="1916832"/>
            <a:chExt cx="2160240" cy="216024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4932040" y="1916832"/>
              <a:ext cx="50405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5004048" y="3429000"/>
              <a:ext cx="432048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156176" y="3284984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6156176" y="3429000"/>
              <a:ext cx="432048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860032" y="2636912"/>
              <a:ext cx="1080120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Processing service-2</a:t>
              </a:r>
              <a:endParaRPr lang="en-GB" sz="9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4427984" y="2564904"/>
              <a:ext cx="36004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8109259" y="4077072"/>
            <a:ext cx="639205" cy="2251412"/>
            <a:chOff x="7956376" y="4077072"/>
            <a:chExt cx="639205" cy="2251412"/>
          </a:xfrm>
        </p:grpSpPr>
        <p:sp>
          <p:nvSpPr>
            <p:cNvPr id="124" name="TextBox 123"/>
            <p:cNvSpPr txBox="1"/>
            <p:nvPr/>
          </p:nvSpPr>
          <p:spPr>
            <a:xfrm>
              <a:off x="7956376" y="5805264"/>
              <a:ext cx="639205" cy="52322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dirty="0" smtClean="0"/>
                <a:t>Other </a:t>
              </a:r>
              <a:br>
                <a:rPr lang="en-GB" sz="1400" dirty="0" smtClean="0"/>
              </a:br>
              <a:r>
                <a:rPr lang="en-GB" sz="1400" dirty="0" smtClean="0"/>
                <a:t>inputs</a:t>
              </a:r>
              <a:endParaRPr lang="en-GB" sz="1400" dirty="0"/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flipV="1">
              <a:off x="8316416" y="4077072"/>
              <a:ext cx="144016" cy="1584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3059832" y="0"/>
            <a:ext cx="339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Streamlined data flow, end-to-end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3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07504" y="188640"/>
            <a:ext cx="3186354" cy="1566174"/>
            <a:chOff x="539552" y="1340768"/>
            <a:chExt cx="4248472" cy="2088232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971600" y="1556792"/>
              <a:ext cx="1728192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43608" y="2348880"/>
              <a:ext cx="1728192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99592" y="2348880"/>
              <a:ext cx="33843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195736" y="2060848"/>
              <a:ext cx="1008112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Occurrence</a:t>
              </a:r>
              <a:endParaRPr lang="en-GB" sz="9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79912" y="2132856"/>
              <a:ext cx="100811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9552" y="2132856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err="1" smtClean="0"/>
                <a:t>Obser</a:t>
              </a:r>
              <a:r>
                <a:rPr lang="en-GB" sz="900" dirty="0" smtClean="0"/>
                <a:t>-</a:t>
              </a:r>
            </a:p>
            <a:p>
              <a:pPr algn="ctr"/>
              <a:r>
                <a:rPr lang="en-GB" sz="900" dirty="0" err="1" smtClean="0"/>
                <a:t>vation</a:t>
              </a:r>
              <a:endParaRPr lang="en-GB" sz="9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9552" y="1340768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Specimen</a:t>
              </a:r>
              <a:endParaRPr lang="en-GB" sz="9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9552" y="2924944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Taxonomy</a:t>
              </a:r>
              <a:endParaRPr lang="en-GB" sz="900" dirty="0"/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1187624" y="1772816"/>
            <a:ext cx="3186354" cy="1566174"/>
            <a:chOff x="2195736" y="3717032"/>
            <a:chExt cx="4248472" cy="2088232"/>
          </a:xfrm>
        </p:grpSpPr>
        <p:cxnSp>
          <p:nvCxnSpPr>
            <p:cNvPr id="45" name="Straight Connector 44"/>
            <p:cNvCxnSpPr/>
            <p:nvPr/>
          </p:nvCxnSpPr>
          <p:spPr>
            <a:xfrm flipH="1" flipV="1">
              <a:off x="2627784" y="3933056"/>
              <a:ext cx="1728192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699792" y="4725144"/>
              <a:ext cx="1728192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555776" y="4725144"/>
              <a:ext cx="33843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851920" y="4437112"/>
              <a:ext cx="1032115" cy="5760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Eco-logical</a:t>
              </a:r>
              <a:endParaRPr lang="en-GB" sz="9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36096" y="4509120"/>
              <a:ext cx="1008112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95736" y="4509120"/>
              <a:ext cx="936104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Plot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95736" y="3717032"/>
              <a:ext cx="936104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Individual</a:t>
              </a:r>
              <a:endParaRPr lang="en-GB" sz="9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95736" y="5301208"/>
              <a:ext cx="936104" cy="5040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Measurement</a:t>
              </a:r>
              <a:endParaRPr lang="en-GB" sz="900" dirty="0"/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051720" y="3573016"/>
            <a:ext cx="3186354" cy="1566174"/>
            <a:chOff x="2195736" y="3717032"/>
            <a:chExt cx="4248472" cy="2088232"/>
          </a:xfrm>
          <a:solidFill>
            <a:schemeClr val="accent6">
              <a:lumMod val="75000"/>
            </a:schemeClr>
          </a:solidFill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2627784" y="3933056"/>
              <a:ext cx="1728192" cy="72008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699792" y="4725144"/>
              <a:ext cx="1728192" cy="7920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555776" y="4725144"/>
              <a:ext cx="338437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851920" y="4437112"/>
              <a:ext cx="1128125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Geo-spatial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36096" y="4509120"/>
              <a:ext cx="1008112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95736" y="4509120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Scenarios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95736" y="3717032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Remote sensing</a:t>
              </a:r>
              <a:endParaRPr lang="en-GB" sz="9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95736" y="5301208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In Situ</a:t>
              </a:r>
              <a:endParaRPr lang="en-GB" sz="900" dirty="0"/>
            </a:p>
          </p:txBody>
        </p: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3203848" y="5157192"/>
            <a:ext cx="3186354" cy="1566174"/>
            <a:chOff x="539552" y="1340768"/>
            <a:chExt cx="4248472" cy="2088232"/>
          </a:xfrm>
          <a:solidFill>
            <a:srgbClr val="FF3300"/>
          </a:solidFill>
        </p:grpSpPr>
        <p:cxnSp>
          <p:nvCxnSpPr>
            <p:cNvPr id="97" name="Straight Connector 96"/>
            <p:cNvCxnSpPr/>
            <p:nvPr/>
          </p:nvCxnSpPr>
          <p:spPr>
            <a:xfrm flipH="1" flipV="1">
              <a:off x="971600" y="1556792"/>
              <a:ext cx="1728192" cy="72008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043608" y="2348880"/>
              <a:ext cx="1728192" cy="79208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899592" y="2348880"/>
              <a:ext cx="338437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2195736" y="2060848"/>
              <a:ext cx="1224136" cy="57606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Eco-System Services</a:t>
              </a:r>
              <a:endParaRPr lang="en-GB" sz="9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779912" y="2132856"/>
              <a:ext cx="1008112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39552" y="2132856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Surveys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39552" y="1340768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Spatial data</a:t>
              </a:r>
              <a:endParaRPr lang="en-GB" sz="9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9552" y="2924944"/>
              <a:ext cx="936104" cy="5040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National</a:t>
              </a:r>
            </a:p>
            <a:p>
              <a:pPr algn="ctr"/>
              <a:r>
                <a:rPr lang="en-GB" sz="900" dirty="0" smtClean="0"/>
                <a:t>Statistics</a:t>
              </a:r>
              <a:endParaRPr lang="en-GB" sz="9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436096" y="1556792"/>
            <a:ext cx="3578696" cy="2736304"/>
            <a:chOff x="5436096" y="1556792"/>
            <a:chExt cx="3578696" cy="2736304"/>
          </a:xfrm>
        </p:grpSpPr>
        <p:sp>
          <p:nvSpPr>
            <p:cNvPr id="65" name="Rectangle 64"/>
            <p:cNvSpPr/>
            <p:nvPr/>
          </p:nvSpPr>
          <p:spPr>
            <a:xfrm>
              <a:off x="6660232" y="2708920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EBV-1</a:t>
              </a:r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60232" y="3284984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EBV-2</a:t>
              </a:r>
              <a:endParaRPr lang="en-GB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60232" y="3861048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EBV-x</a:t>
              </a:r>
              <a:endParaRPr lang="en-GB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0392" y="2924944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Indicator-1</a:t>
              </a:r>
              <a:endParaRPr lang="en-GB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100392" y="3501008"/>
              <a:ext cx="914400" cy="43204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Indicator-2</a:t>
              </a:r>
              <a:endParaRPr lang="en-GB" sz="12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7668344" y="2996952"/>
              <a:ext cx="36004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7668344" y="3284984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7668344" y="3645024"/>
              <a:ext cx="36004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7668344" y="3861048"/>
              <a:ext cx="36004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5436096" y="1556792"/>
              <a:ext cx="1224136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3491880" y="980728"/>
            <a:ext cx="1728192" cy="1296144"/>
            <a:chOff x="3491880" y="980728"/>
            <a:chExt cx="1728192" cy="1296144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3491880" y="980728"/>
              <a:ext cx="57606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4139952" y="1916832"/>
              <a:ext cx="28803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4139952" y="1124744"/>
              <a:ext cx="1080120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Processing service-1</a:t>
              </a:r>
              <a:endParaRPr lang="en-GB" sz="9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292080" y="3645024"/>
            <a:ext cx="1944216" cy="2016224"/>
            <a:chOff x="5292080" y="3645024"/>
            <a:chExt cx="1944216" cy="2016224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5868144" y="3645024"/>
              <a:ext cx="36004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6948264" y="4509120"/>
              <a:ext cx="28803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5292080" y="4581128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6012160" y="5445224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5796136" y="4653136"/>
              <a:ext cx="1080120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Processing service-3</a:t>
              </a:r>
              <a:endParaRPr lang="en-GB" sz="9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236296" y="116632"/>
            <a:ext cx="1670720" cy="1368152"/>
            <a:chOff x="7236296" y="116632"/>
            <a:chExt cx="1670720" cy="1368152"/>
          </a:xfrm>
        </p:grpSpPr>
        <p:cxnSp>
          <p:nvCxnSpPr>
            <p:cNvPr id="116" name="Straight Arrow Connector 115"/>
            <p:cNvCxnSpPr/>
            <p:nvPr/>
          </p:nvCxnSpPr>
          <p:spPr>
            <a:xfrm flipH="1">
              <a:off x="8028384" y="1124744"/>
              <a:ext cx="21602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7524328" y="980728"/>
              <a:ext cx="28803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>
              <a:off x="7236296" y="692696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884368" y="116632"/>
              <a:ext cx="1022648" cy="73866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GEOSS &amp;</a:t>
              </a:r>
            </a:p>
            <a:p>
              <a:r>
                <a:rPr lang="en-GB" sz="1400" dirty="0" smtClean="0"/>
                <a:t>GEO BON</a:t>
              </a:r>
            </a:p>
            <a:p>
              <a:r>
                <a:rPr lang="en-GB" sz="1400" dirty="0" smtClean="0"/>
                <a:t>Registries</a:t>
              </a:r>
              <a:endParaRPr lang="en-GB" sz="14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27984" y="1916832"/>
            <a:ext cx="2160240" cy="2160240"/>
            <a:chOff x="4427984" y="1916832"/>
            <a:chExt cx="2160240" cy="216024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4932040" y="1916832"/>
              <a:ext cx="50405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5004048" y="3429000"/>
              <a:ext cx="432048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156176" y="3284984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6156176" y="3429000"/>
              <a:ext cx="432048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860032" y="2636912"/>
              <a:ext cx="1080120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Processing service-2</a:t>
              </a:r>
              <a:endParaRPr lang="en-GB" sz="9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4427984" y="2564904"/>
              <a:ext cx="36004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8109259" y="4077072"/>
            <a:ext cx="639205" cy="2251412"/>
            <a:chOff x="7956376" y="4077072"/>
            <a:chExt cx="639205" cy="2251412"/>
          </a:xfrm>
        </p:grpSpPr>
        <p:sp>
          <p:nvSpPr>
            <p:cNvPr id="124" name="TextBox 123"/>
            <p:cNvSpPr txBox="1"/>
            <p:nvPr/>
          </p:nvSpPr>
          <p:spPr>
            <a:xfrm>
              <a:off x="7956376" y="5805264"/>
              <a:ext cx="639205" cy="52322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dirty="0" smtClean="0"/>
                <a:t>Other </a:t>
              </a:r>
              <a:br>
                <a:rPr lang="en-GB" sz="1400" dirty="0" smtClean="0"/>
              </a:br>
              <a:r>
                <a:rPr lang="en-GB" sz="1400" dirty="0" smtClean="0"/>
                <a:t>inputs</a:t>
              </a:r>
              <a:endParaRPr lang="en-GB" sz="1400" dirty="0"/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flipV="1">
              <a:off x="8316416" y="4077072"/>
              <a:ext cx="144016" cy="1584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3059832" y="0"/>
            <a:ext cx="339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Streamlined data flow, end-to-end</a:t>
            </a:r>
            <a:endParaRPr lang="en-GB" dirty="0"/>
          </a:p>
        </p:txBody>
      </p:sp>
      <p:sp>
        <p:nvSpPr>
          <p:cNvPr id="2" name="Freeform 1"/>
          <p:cNvSpPr/>
          <p:nvPr/>
        </p:nvSpPr>
        <p:spPr>
          <a:xfrm>
            <a:off x="3499556" y="719667"/>
            <a:ext cx="5376333" cy="5136444"/>
          </a:xfrm>
          <a:custGeom>
            <a:avLst/>
            <a:gdLst>
              <a:gd name="connsiteX0" fmla="*/ 3471333 w 5376333"/>
              <a:gd name="connsiteY0" fmla="*/ 381000 h 5136444"/>
              <a:gd name="connsiteX1" fmla="*/ 2624666 w 5376333"/>
              <a:gd name="connsiteY1" fmla="*/ 0 h 5136444"/>
              <a:gd name="connsiteX2" fmla="*/ 1298222 w 5376333"/>
              <a:gd name="connsiteY2" fmla="*/ 169333 h 5136444"/>
              <a:gd name="connsiteX3" fmla="*/ 508000 w 5376333"/>
              <a:gd name="connsiteY3" fmla="*/ 155222 h 5136444"/>
              <a:gd name="connsiteX4" fmla="*/ 0 w 5376333"/>
              <a:gd name="connsiteY4" fmla="*/ 663222 h 5136444"/>
              <a:gd name="connsiteX5" fmla="*/ 282222 w 5376333"/>
              <a:gd name="connsiteY5" fmla="*/ 1086555 h 5136444"/>
              <a:gd name="connsiteX6" fmla="*/ 522111 w 5376333"/>
              <a:gd name="connsiteY6" fmla="*/ 1481666 h 5136444"/>
              <a:gd name="connsiteX7" fmla="*/ 1001888 w 5376333"/>
              <a:gd name="connsiteY7" fmla="*/ 1524000 h 5136444"/>
              <a:gd name="connsiteX8" fmla="*/ 1044222 w 5376333"/>
              <a:gd name="connsiteY8" fmla="*/ 2102555 h 5136444"/>
              <a:gd name="connsiteX9" fmla="*/ 1284111 w 5376333"/>
              <a:gd name="connsiteY9" fmla="*/ 3090333 h 5136444"/>
              <a:gd name="connsiteX10" fmla="*/ 1721555 w 5376333"/>
              <a:gd name="connsiteY10" fmla="*/ 3372555 h 5136444"/>
              <a:gd name="connsiteX11" fmla="*/ 1919111 w 5376333"/>
              <a:gd name="connsiteY11" fmla="*/ 3697111 h 5136444"/>
              <a:gd name="connsiteX12" fmla="*/ 1848555 w 5376333"/>
              <a:gd name="connsiteY12" fmla="*/ 4106333 h 5136444"/>
              <a:gd name="connsiteX13" fmla="*/ 2003777 w 5376333"/>
              <a:gd name="connsiteY13" fmla="*/ 4614333 h 5136444"/>
              <a:gd name="connsiteX14" fmla="*/ 2638777 w 5376333"/>
              <a:gd name="connsiteY14" fmla="*/ 4967111 h 5136444"/>
              <a:gd name="connsiteX15" fmla="*/ 4233333 w 5376333"/>
              <a:gd name="connsiteY15" fmla="*/ 5136444 h 5136444"/>
              <a:gd name="connsiteX16" fmla="*/ 5334000 w 5376333"/>
              <a:gd name="connsiteY16" fmla="*/ 4713111 h 5136444"/>
              <a:gd name="connsiteX17" fmla="*/ 5376333 w 5376333"/>
              <a:gd name="connsiteY17" fmla="*/ 3640666 h 5136444"/>
              <a:gd name="connsiteX18" fmla="*/ 4586111 w 5376333"/>
              <a:gd name="connsiteY18" fmla="*/ 3443111 h 5136444"/>
              <a:gd name="connsiteX19" fmla="*/ 4275666 w 5376333"/>
              <a:gd name="connsiteY19" fmla="*/ 3090333 h 5136444"/>
              <a:gd name="connsiteX20" fmla="*/ 4318000 w 5376333"/>
              <a:gd name="connsiteY20" fmla="*/ 2060222 h 5136444"/>
              <a:gd name="connsiteX21" fmla="*/ 4233333 w 5376333"/>
              <a:gd name="connsiteY21" fmla="*/ 1058333 h 5136444"/>
              <a:gd name="connsiteX22" fmla="*/ 3894666 w 5376333"/>
              <a:gd name="connsiteY22" fmla="*/ 719666 h 5136444"/>
              <a:gd name="connsiteX23" fmla="*/ 3471333 w 5376333"/>
              <a:gd name="connsiteY23" fmla="*/ 381000 h 513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76333" h="5136444">
                <a:moveTo>
                  <a:pt x="3471333" y="381000"/>
                </a:moveTo>
                <a:lnTo>
                  <a:pt x="2624666" y="0"/>
                </a:lnTo>
                <a:lnTo>
                  <a:pt x="1298222" y="169333"/>
                </a:lnTo>
                <a:lnTo>
                  <a:pt x="508000" y="155222"/>
                </a:lnTo>
                <a:lnTo>
                  <a:pt x="0" y="663222"/>
                </a:lnTo>
                <a:lnTo>
                  <a:pt x="282222" y="1086555"/>
                </a:lnTo>
                <a:lnTo>
                  <a:pt x="522111" y="1481666"/>
                </a:lnTo>
                <a:lnTo>
                  <a:pt x="1001888" y="1524000"/>
                </a:lnTo>
                <a:lnTo>
                  <a:pt x="1044222" y="2102555"/>
                </a:lnTo>
                <a:lnTo>
                  <a:pt x="1284111" y="3090333"/>
                </a:lnTo>
                <a:lnTo>
                  <a:pt x="1721555" y="3372555"/>
                </a:lnTo>
                <a:lnTo>
                  <a:pt x="1919111" y="3697111"/>
                </a:lnTo>
                <a:lnTo>
                  <a:pt x="1848555" y="4106333"/>
                </a:lnTo>
                <a:lnTo>
                  <a:pt x="2003777" y="4614333"/>
                </a:lnTo>
                <a:lnTo>
                  <a:pt x="2638777" y="4967111"/>
                </a:lnTo>
                <a:lnTo>
                  <a:pt x="4233333" y="5136444"/>
                </a:lnTo>
                <a:lnTo>
                  <a:pt x="5334000" y="4713111"/>
                </a:lnTo>
                <a:lnTo>
                  <a:pt x="5376333" y="3640666"/>
                </a:lnTo>
                <a:lnTo>
                  <a:pt x="4586111" y="3443111"/>
                </a:lnTo>
                <a:lnTo>
                  <a:pt x="4275666" y="3090333"/>
                </a:lnTo>
                <a:lnTo>
                  <a:pt x="4318000" y="2060222"/>
                </a:lnTo>
                <a:lnTo>
                  <a:pt x="4233333" y="1058333"/>
                </a:lnTo>
                <a:lnTo>
                  <a:pt x="3894666" y="719666"/>
                </a:lnTo>
                <a:lnTo>
                  <a:pt x="3471333" y="381000"/>
                </a:lnTo>
                <a:close/>
              </a:path>
            </a:pathLst>
          </a:cu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Interoperability Implications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07504" y="188640"/>
            <a:ext cx="3186354" cy="1566174"/>
            <a:chOff x="539552" y="1340768"/>
            <a:chExt cx="4248472" cy="2088232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971600" y="1556792"/>
              <a:ext cx="1728192" cy="72008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043608" y="2348880"/>
              <a:ext cx="1728192" cy="7920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99592" y="2348880"/>
              <a:ext cx="338437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195736" y="2060848"/>
              <a:ext cx="1008112" cy="576064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Occurrence</a:t>
              </a:r>
              <a:endParaRPr lang="en-GB" sz="9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79912" y="2132856"/>
              <a:ext cx="1008112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9552" y="2132856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err="1" smtClean="0"/>
                <a:t>Obser</a:t>
              </a:r>
              <a:r>
                <a:rPr lang="en-GB" sz="900" dirty="0" smtClean="0"/>
                <a:t>-</a:t>
              </a:r>
            </a:p>
            <a:p>
              <a:pPr algn="ctr"/>
              <a:r>
                <a:rPr lang="en-GB" sz="900" dirty="0" err="1" smtClean="0"/>
                <a:t>vation</a:t>
              </a:r>
              <a:endParaRPr lang="en-GB" sz="9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9552" y="1340768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Specimen</a:t>
              </a:r>
              <a:endParaRPr lang="en-GB" sz="9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9552" y="2924944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Taxonomy</a:t>
              </a:r>
              <a:endParaRPr lang="en-GB" sz="900" dirty="0"/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1187624" y="1772816"/>
            <a:ext cx="3186354" cy="1566174"/>
            <a:chOff x="2195736" y="3717032"/>
            <a:chExt cx="4248472" cy="2088232"/>
          </a:xfrm>
        </p:grpSpPr>
        <p:cxnSp>
          <p:nvCxnSpPr>
            <p:cNvPr id="45" name="Straight Connector 44"/>
            <p:cNvCxnSpPr/>
            <p:nvPr/>
          </p:nvCxnSpPr>
          <p:spPr>
            <a:xfrm flipH="1" flipV="1">
              <a:off x="2627784" y="3933056"/>
              <a:ext cx="1728192" cy="72008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699792" y="4725144"/>
              <a:ext cx="1728192" cy="7920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555776" y="4725144"/>
              <a:ext cx="338437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851920" y="4437112"/>
              <a:ext cx="1032115" cy="576064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Eco-</a:t>
              </a:r>
              <a:r>
                <a:rPr lang="en-GB" sz="900" dirty="0" err="1" smtClean="0"/>
                <a:t>logiical</a:t>
              </a:r>
              <a:endParaRPr lang="en-GB" sz="9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36096" y="4509120"/>
              <a:ext cx="1008112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95736" y="4509120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Plot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95736" y="3717032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Individual</a:t>
              </a:r>
              <a:endParaRPr lang="en-GB" sz="9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95736" y="5301208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Measurement</a:t>
              </a:r>
              <a:endParaRPr lang="en-GB" sz="900" dirty="0"/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051720" y="3573016"/>
            <a:ext cx="3186354" cy="1566174"/>
            <a:chOff x="2195736" y="3717032"/>
            <a:chExt cx="4248472" cy="2088232"/>
          </a:xfrm>
          <a:solidFill>
            <a:schemeClr val="accent6">
              <a:lumMod val="75000"/>
            </a:schemeClr>
          </a:solidFill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2627784" y="3933056"/>
              <a:ext cx="1728192" cy="72008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699792" y="4725144"/>
              <a:ext cx="1728192" cy="7920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2555776" y="4725144"/>
              <a:ext cx="338437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851920" y="4437112"/>
              <a:ext cx="1128125" cy="576064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Geo-spatial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36096" y="4509120"/>
              <a:ext cx="1008112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95736" y="4509120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Scenarios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95736" y="3717032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Remote sensing</a:t>
              </a:r>
              <a:endParaRPr lang="en-GB" sz="9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95736" y="5301208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In Situ</a:t>
              </a:r>
              <a:endParaRPr lang="en-GB" sz="900" dirty="0"/>
            </a:p>
          </p:txBody>
        </p: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3203848" y="5157192"/>
            <a:ext cx="3186354" cy="1566174"/>
            <a:chOff x="539552" y="1340768"/>
            <a:chExt cx="4248472" cy="2088232"/>
          </a:xfrm>
          <a:solidFill>
            <a:srgbClr val="FF3300"/>
          </a:solidFill>
        </p:grpSpPr>
        <p:cxnSp>
          <p:nvCxnSpPr>
            <p:cNvPr id="97" name="Straight Connector 96"/>
            <p:cNvCxnSpPr/>
            <p:nvPr/>
          </p:nvCxnSpPr>
          <p:spPr>
            <a:xfrm flipH="1" flipV="1">
              <a:off x="971600" y="1556792"/>
              <a:ext cx="1728192" cy="72008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043608" y="2348880"/>
              <a:ext cx="1728192" cy="7920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899592" y="2348880"/>
              <a:ext cx="338437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2195736" y="2060848"/>
              <a:ext cx="1224136" cy="576064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Eco-System Services</a:t>
              </a:r>
              <a:endParaRPr lang="en-GB" sz="9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779912" y="2132856"/>
              <a:ext cx="1008112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Analysable dataset</a:t>
              </a:r>
              <a:endParaRPr lang="en-GB" sz="9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39552" y="2132856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Surveys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39552" y="1340768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Spatial data</a:t>
              </a:r>
              <a:endParaRPr lang="en-GB" sz="9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9552" y="2924944"/>
              <a:ext cx="936104" cy="50405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National</a:t>
              </a:r>
            </a:p>
            <a:p>
              <a:pPr algn="ctr"/>
              <a:r>
                <a:rPr lang="en-GB" sz="900" dirty="0" smtClean="0"/>
                <a:t>Statistics</a:t>
              </a:r>
              <a:endParaRPr lang="en-GB" sz="9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436096" y="1556792"/>
            <a:ext cx="3578696" cy="2736304"/>
            <a:chOff x="5436096" y="1556792"/>
            <a:chExt cx="3578696" cy="2736304"/>
          </a:xfrm>
        </p:grpSpPr>
        <p:sp>
          <p:nvSpPr>
            <p:cNvPr id="65" name="Rectangle 64"/>
            <p:cNvSpPr/>
            <p:nvPr/>
          </p:nvSpPr>
          <p:spPr>
            <a:xfrm>
              <a:off x="6660232" y="2708920"/>
              <a:ext cx="914400" cy="4320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EBV-1</a:t>
              </a:r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60232" y="3284984"/>
              <a:ext cx="914400" cy="4320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EBV-2</a:t>
              </a:r>
              <a:endParaRPr lang="en-GB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60232" y="3861048"/>
              <a:ext cx="914400" cy="4320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EBV-x</a:t>
              </a:r>
              <a:endParaRPr lang="en-GB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00392" y="2924944"/>
              <a:ext cx="914400" cy="4320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Indicator-1</a:t>
              </a:r>
              <a:endParaRPr lang="en-GB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100392" y="3501008"/>
              <a:ext cx="914400" cy="43204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Indicator-2</a:t>
              </a:r>
              <a:endParaRPr lang="en-GB" sz="12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7668344" y="2996952"/>
              <a:ext cx="360040" cy="1440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7668344" y="3284984"/>
              <a:ext cx="360040" cy="21602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7668344" y="3645024"/>
              <a:ext cx="360040" cy="7200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7668344" y="3861048"/>
              <a:ext cx="360040" cy="21602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5436096" y="1556792"/>
              <a:ext cx="1224136" cy="8640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3491880" y="980728"/>
            <a:ext cx="1728192" cy="1296144"/>
            <a:chOff x="3491880" y="980728"/>
            <a:chExt cx="1728192" cy="1296144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3491880" y="980728"/>
              <a:ext cx="576064" cy="28803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4139952" y="1772816"/>
              <a:ext cx="360040" cy="50405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4139952" y="1124744"/>
              <a:ext cx="1080120" cy="576064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Processing service-1</a:t>
              </a:r>
              <a:endParaRPr lang="en-GB" sz="9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292080" y="3645024"/>
            <a:ext cx="1944216" cy="2016224"/>
            <a:chOff x="5292080" y="3645024"/>
            <a:chExt cx="1944216" cy="2016224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5868144" y="3645024"/>
              <a:ext cx="360040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6948264" y="4509120"/>
              <a:ext cx="288032" cy="43204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5292080" y="4581128"/>
              <a:ext cx="432048" cy="1440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6012160" y="5445224"/>
              <a:ext cx="216024" cy="21602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5796136" y="4653136"/>
              <a:ext cx="1080120" cy="576064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Processing service-3</a:t>
              </a:r>
              <a:endParaRPr lang="en-GB" sz="9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236296" y="116632"/>
            <a:ext cx="1670720" cy="1368152"/>
            <a:chOff x="7236296" y="116632"/>
            <a:chExt cx="1670720" cy="1368152"/>
          </a:xfrm>
        </p:grpSpPr>
        <p:cxnSp>
          <p:nvCxnSpPr>
            <p:cNvPr id="116" name="Straight Arrow Connector 115"/>
            <p:cNvCxnSpPr/>
            <p:nvPr/>
          </p:nvCxnSpPr>
          <p:spPr>
            <a:xfrm flipH="1">
              <a:off x="8028384" y="1124744"/>
              <a:ext cx="216024" cy="36004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7524328" y="980728"/>
              <a:ext cx="288032" cy="28803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>
              <a:off x="7236296" y="692696"/>
              <a:ext cx="432048" cy="1440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884368" y="116632"/>
              <a:ext cx="1022648" cy="73866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dirty="0" smtClean="0"/>
                <a:t>GEOSS &amp;</a:t>
              </a:r>
            </a:p>
            <a:p>
              <a:r>
                <a:rPr lang="en-GB" sz="1400" dirty="0" smtClean="0"/>
                <a:t>GEO BON</a:t>
              </a:r>
            </a:p>
            <a:p>
              <a:r>
                <a:rPr lang="en-GB" sz="1400" dirty="0" smtClean="0"/>
                <a:t>Registries</a:t>
              </a:r>
              <a:endParaRPr lang="en-GB" sz="14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427984" y="1916832"/>
            <a:ext cx="2160240" cy="2160240"/>
            <a:chOff x="4427984" y="1916832"/>
            <a:chExt cx="2160240" cy="216024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4932040" y="1916832"/>
              <a:ext cx="504056" cy="57606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5004048" y="3429000"/>
              <a:ext cx="432048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156176" y="3284984"/>
              <a:ext cx="432048" cy="1440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6156176" y="3429000"/>
              <a:ext cx="432048" cy="50405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4860032" y="2636912"/>
              <a:ext cx="1080120" cy="576064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/>
                <a:t>Processing service-2</a:t>
              </a:r>
              <a:endParaRPr lang="en-GB" sz="900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4427984" y="2564904"/>
              <a:ext cx="360040" cy="1440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8109259" y="4077072"/>
            <a:ext cx="639205" cy="2251412"/>
            <a:chOff x="7956376" y="4077072"/>
            <a:chExt cx="639205" cy="2251412"/>
          </a:xfrm>
        </p:grpSpPr>
        <p:sp>
          <p:nvSpPr>
            <p:cNvPr id="124" name="TextBox 123"/>
            <p:cNvSpPr txBox="1"/>
            <p:nvPr/>
          </p:nvSpPr>
          <p:spPr>
            <a:xfrm>
              <a:off x="7956376" y="5805264"/>
              <a:ext cx="639205" cy="52322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dirty="0" smtClean="0"/>
                <a:t>Other </a:t>
              </a:r>
              <a:br>
                <a:rPr lang="en-GB" sz="1400" dirty="0" smtClean="0"/>
              </a:br>
              <a:r>
                <a:rPr lang="en-GB" sz="1400" dirty="0" smtClean="0"/>
                <a:t>inputs</a:t>
              </a:r>
              <a:endParaRPr lang="en-GB" sz="1400" dirty="0"/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 flipV="1">
              <a:off x="8316416" y="4077072"/>
              <a:ext cx="144016" cy="158417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3059832" y="0"/>
            <a:ext cx="339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Streamlined data flow, end-to-end</a:t>
            </a:r>
            <a:endParaRPr lang="en-GB" dirty="0"/>
          </a:p>
        </p:txBody>
      </p:sp>
      <p:sp>
        <p:nvSpPr>
          <p:cNvPr id="2" name="Freeform 1"/>
          <p:cNvSpPr/>
          <p:nvPr/>
        </p:nvSpPr>
        <p:spPr>
          <a:xfrm>
            <a:off x="3499556" y="719667"/>
            <a:ext cx="5376333" cy="5136444"/>
          </a:xfrm>
          <a:custGeom>
            <a:avLst/>
            <a:gdLst>
              <a:gd name="connsiteX0" fmla="*/ 3471333 w 5376333"/>
              <a:gd name="connsiteY0" fmla="*/ 381000 h 5136444"/>
              <a:gd name="connsiteX1" fmla="*/ 2624666 w 5376333"/>
              <a:gd name="connsiteY1" fmla="*/ 0 h 5136444"/>
              <a:gd name="connsiteX2" fmla="*/ 1298222 w 5376333"/>
              <a:gd name="connsiteY2" fmla="*/ 169333 h 5136444"/>
              <a:gd name="connsiteX3" fmla="*/ 508000 w 5376333"/>
              <a:gd name="connsiteY3" fmla="*/ 155222 h 5136444"/>
              <a:gd name="connsiteX4" fmla="*/ 0 w 5376333"/>
              <a:gd name="connsiteY4" fmla="*/ 663222 h 5136444"/>
              <a:gd name="connsiteX5" fmla="*/ 282222 w 5376333"/>
              <a:gd name="connsiteY5" fmla="*/ 1086555 h 5136444"/>
              <a:gd name="connsiteX6" fmla="*/ 522111 w 5376333"/>
              <a:gd name="connsiteY6" fmla="*/ 1481666 h 5136444"/>
              <a:gd name="connsiteX7" fmla="*/ 1001888 w 5376333"/>
              <a:gd name="connsiteY7" fmla="*/ 1524000 h 5136444"/>
              <a:gd name="connsiteX8" fmla="*/ 1044222 w 5376333"/>
              <a:gd name="connsiteY8" fmla="*/ 2102555 h 5136444"/>
              <a:gd name="connsiteX9" fmla="*/ 1284111 w 5376333"/>
              <a:gd name="connsiteY9" fmla="*/ 3090333 h 5136444"/>
              <a:gd name="connsiteX10" fmla="*/ 1721555 w 5376333"/>
              <a:gd name="connsiteY10" fmla="*/ 3372555 h 5136444"/>
              <a:gd name="connsiteX11" fmla="*/ 1919111 w 5376333"/>
              <a:gd name="connsiteY11" fmla="*/ 3697111 h 5136444"/>
              <a:gd name="connsiteX12" fmla="*/ 1848555 w 5376333"/>
              <a:gd name="connsiteY12" fmla="*/ 4106333 h 5136444"/>
              <a:gd name="connsiteX13" fmla="*/ 2003777 w 5376333"/>
              <a:gd name="connsiteY13" fmla="*/ 4614333 h 5136444"/>
              <a:gd name="connsiteX14" fmla="*/ 2638777 w 5376333"/>
              <a:gd name="connsiteY14" fmla="*/ 4967111 h 5136444"/>
              <a:gd name="connsiteX15" fmla="*/ 4233333 w 5376333"/>
              <a:gd name="connsiteY15" fmla="*/ 5136444 h 5136444"/>
              <a:gd name="connsiteX16" fmla="*/ 5334000 w 5376333"/>
              <a:gd name="connsiteY16" fmla="*/ 4713111 h 5136444"/>
              <a:gd name="connsiteX17" fmla="*/ 5376333 w 5376333"/>
              <a:gd name="connsiteY17" fmla="*/ 3640666 h 5136444"/>
              <a:gd name="connsiteX18" fmla="*/ 4586111 w 5376333"/>
              <a:gd name="connsiteY18" fmla="*/ 3443111 h 5136444"/>
              <a:gd name="connsiteX19" fmla="*/ 4275666 w 5376333"/>
              <a:gd name="connsiteY19" fmla="*/ 3090333 h 5136444"/>
              <a:gd name="connsiteX20" fmla="*/ 4318000 w 5376333"/>
              <a:gd name="connsiteY20" fmla="*/ 2060222 h 5136444"/>
              <a:gd name="connsiteX21" fmla="*/ 4233333 w 5376333"/>
              <a:gd name="connsiteY21" fmla="*/ 1058333 h 5136444"/>
              <a:gd name="connsiteX22" fmla="*/ 3894666 w 5376333"/>
              <a:gd name="connsiteY22" fmla="*/ 719666 h 5136444"/>
              <a:gd name="connsiteX23" fmla="*/ 3471333 w 5376333"/>
              <a:gd name="connsiteY23" fmla="*/ 381000 h 513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76333" h="5136444">
                <a:moveTo>
                  <a:pt x="3471333" y="381000"/>
                </a:moveTo>
                <a:lnTo>
                  <a:pt x="2624666" y="0"/>
                </a:lnTo>
                <a:lnTo>
                  <a:pt x="1298222" y="169333"/>
                </a:lnTo>
                <a:lnTo>
                  <a:pt x="508000" y="155222"/>
                </a:lnTo>
                <a:lnTo>
                  <a:pt x="0" y="663222"/>
                </a:lnTo>
                <a:lnTo>
                  <a:pt x="282222" y="1086555"/>
                </a:lnTo>
                <a:lnTo>
                  <a:pt x="522111" y="1481666"/>
                </a:lnTo>
                <a:lnTo>
                  <a:pt x="1001888" y="1524000"/>
                </a:lnTo>
                <a:lnTo>
                  <a:pt x="1044222" y="2102555"/>
                </a:lnTo>
                <a:lnTo>
                  <a:pt x="1284111" y="3090333"/>
                </a:lnTo>
                <a:lnTo>
                  <a:pt x="1721555" y="3372555"/>
                </a:lnTo>
                <a:lnTo>
                  <a:pt x="1919111" y="3697111"/>
                </a:lnTo>
                <a:lnTo>
                  <a:pt x="1848555" y="4106333"/>
                </a:lnTo>
                <a:lnTo>
                  <a:pt x="2003777" y="4614333"/>
                </a:lnTo>
                <a:lnTo>
                  <a:pt x="2638777" y="4967111"/>
                </a:lnTo>
                <a:lnTo>
                  <a:pt x="4233333" y="5136444"/>
                </a:lnTo>
                <a:lnTo>
                  <a:pt x="5334000" y="4713111"/>
                </a:lnTo>
                <a:lnTo>
                  <a:pt x="5376333" y="3640666"/>
                </a:lnTo>
                <a:lnTo>
                  <a:pt x="4586111" y="3443111"/>
                </a:lnTo>
                <a:lnTo>
                  <a:pt x="4275666" y="3090333"/>
                </a:lnTo>
                <a:lnTo>
                  <a:pt x="4318000" y="2060222"/>
                </a:lnTo>
                <a:lnTo>
                  <a:pt x="4233333" y="1058333"/>
                </a:lnTo>
                <a:lnTo>
                  <a:pt x="3894666" y="719666"/>
                </a:lnTo>
                <a:lnTo>
                  <a:pt x="3471333" y="38100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419872" y="1124744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635896" y="1340768"/>
            <a:ext cx="1368152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90" name="Oval 89"/>
          <p:cNvSpPr/>
          <p:nvPr/>
        </p:nvSpPr>
        <p:spPr>
          <a:xfrm>
            <a:off x="4067944" y="1988840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O BON Template - White">
  <a:themeElements>
    <a:clrScheme name="GEO Brand Colours">
      <a:dk1>
        <a:sysClr val="windowText" lastClr="000000"/>
      </a:dk1>
      <a:lt1>
        <a:srgbClr val="FFFFFF"/>
      </a:lt1>
      <a:dk2>
        <a:srgbClr val="005FAA"/>
      </a:dk2>
      <a:lt2>
        <a:srgbClr val="EEECE1"/>
      </a:lt2>
      <a:accent1>
        <a:srgbClr val="6EAAB4"/>
      </a:accent1>
      <a:accent2>
        <a:srgbClr val="008C7D"/>
      </a:accent2>
      <a:accent3>
        <a:srgbClr val="005FAA"/>
      </a:accent3>
      <a:accent4>
        <a:srgbClr val="8064A2"/>
      </a:accent4>
      <a:accent5>
        <a:srgbClr val="6EAAB4"/>
      </a:accent5>
      <a:accent6>
        <a:srgbClr val="F79646"/>
      </a:accent6>
      <a:hlink>
        <a:srgbClr val="005FAA"/>
      </a:hlink>
      <a:folHlink>
        <a:srgbClr val="008C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</TotalTime>
  <Words>1368</Words>
  <Application>Microsoft Macintosh PowerPoint</Application>
  <PresentationFormat>On-screen Show (4:3)</PresentationFormat>
  <Paragraphs>367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GEO BON Template - White</vt:lpstr>
      <vt:lpstr>GeoBON Workgroup 8 Towards Interoperable  Infrastructure  for GEO BON by 2015</vt:lpstr>
      <vt:lpstr>Functional Infrastructure implies – </vt:lpstr>
      <vt:lpstr>Framework  </vt:lpstr>
      <vt:lpstr>Use Case Perspectives</vt:lpstr>
      <vt:lpstr>Manifesto</vt:lpstr>
      <vt:lpstr>PowerPoint Presentation</vt:lpstr>
      <vt:lpstr>PowerPoint Presentation</vt:lpstr>
      <vt:lpstr>Interoperability Implications</vt:lpstr>
      <vt:lpstr>PowerPoint Presentation</vt:lpstr>
      <vt:lpstr>Typical EBV Details</vt:lpstr>
      <vt:lpstr>Generic Data Families</vt:lpstr>
      <vt:lpstr>Some Generic Data Standards and Interoperability Requirements</vt:lpstr>
      <vt:lpstr>Some Generic Data Standards and Interoperability Requirements</vt:lpstr>
      <vt:lpstr>Meta-Data Landscape</vt:lpstr>
      <vt:lpstr>2015</vt:lpstr>
      <vt:lpstr>Populating a Framework</vt:lpstr>
      <vt:lpstr>Framework Example</vt:lpstr>
      <vt:lpstr>Prioritised, consolidated deliverables</vt:lpstr>
      <vt:lpstr>Additional Ideas</vt:lpstr>
      <vt:lpstr>Challenges and Issues</vt:lpstr>
      <vt:lpstr>Communications to make this happen</vt:lpstr>
      <vt:lpstr>Thanks!</vt:lpstr>
      <vt:lpstr>WG 8 Questions</vt:lpstr>
      <vt:lpstr>WG7</vt:lpstr>
      <vt:lpstr>WG6 </vt:lpstr>
    </vt:vector>
  </TitlesOfParts>
  <Company>CSIR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Walters</dc:creator>
  <cp:lastModifiedBy>Wim Hugo</cp:lastModifiedBy>
  <cp:revision>71</cp:revision>
  <dcterms:created xsi:type="dcterms:W3CDTF">2012-11-21T12:08:30Z</dcterms:created>
  <dcterms:modified xsi:type="dcterms:W3CDTF">2012-12-10T18:33:37Z</dcterms:modified>
</cp:coreProperties>
</file>