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9" r:id="rId2"/>
    <p:sldId id="291" r:id="rId3"/>
    <p:sldId id="324" r:id="rId4"/>
    <p:sldId id="302" r:id="rId5"/>
    <p:sldId id="303" r:id="rId6"/>
    <p:sldId id="323" r:id="rId7"/>
    <p:sldId id="305" r:id="rId8"/>
    <p:sldId id="306" r:id="rId9"/>
    <p:sldId id="307" r:id="rId10"/>
    <p:sldId id="310" r:id="rId11"/>
    <p:sldId id="309" r:id="rId12"/>
    <p:sldId id="311" r:id="rId13"/>
    <p:sldId id="312" r:id="rId14"/>
    <p:sldId id="313" r:id="rId15"/>
    <p:sldId id="314" r:id="rId16"/>
    <p:sldId id="321" r:id="rId17"/>
    <p:sldId id="320" r:id="rId18"/>
    <p:sldId id="322" r:id="rId19"/>
    <p:sldId id="325" r:id="rId20"/>
    <p:sldId id="316" r:id="rId21"/>
    <p:sldId id="317" r:id="rId22"/>
    <p:sldId id="318" r:id="rId23"/>
    <p:sldId id="319" r:id="rId24"/>
    <p:sldId id="292" r:id="rId25"/>
    <p:sldId id="300" r:id="rId26"/>
    <p:sldId id="296" r:id="rId27"/>
    <p:sldId id="293" r:id="rId28"/>
    <p:sldId id="299"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E7F4"/>
    <a:srgbClr val="DBE4F5"/>
    <a:srgbClr val="E4ED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535" autoAdjust="0"/>
  </p:normalViewPr>
  <p:slideViewPr>
    <p:cSldViewPr snapToGrid="0">
      <p:cViewPr>
        <p:scale>
          <a:sx n="70" d="100"/>
          <a:sy n="70" d="100"/>
        </p:scale>
        <p:origin x="-130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AE6D28E8-2B01-4727-8DC1-EB8D16B2C17F}" type="datetimeFigureOut">
              <a:rPr lang="en-US"/>
              <a:pPr>
                <a:defRPr/>
              </a:pPr>
              <a:t>3/24/2011</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Z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9A680FFE-6DE8-4474-84D7-F4BD4DCB9E1D}" type="slidenum">
              <a:rPr lang="en-ZA"/>
              <a:pPr>
                <a:defRPr/>
              </a:pPr>
              <a:t>‹#›</a:t>
            </a:fld>
            <a:endParaRPr lang="en-ZA"/>
          </a:p>
        </p:txBody>
      </p:sp>
    </p:spTree>
    <p:extLst>
      <p:ext uri="{BB962C8B-B14F-4D97-AF65-F5344CB8AC3E}">
        <p14:creationId xmlns:p14="http://schemas.microsoft.com/office/powerpoint/2010/main" val="222216260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lvl1pPr>
              <a:defRPr/>
            </a:lvl1pPr>
          </a:lstStyle>
          <a:p>
            <a:pPr>
              <a:defRPr/>
            </a:pPr>
            <a:fld id="{CE7B6C5C-2E86-4CAC-8E6F-956FEFF9240E}" type="datetimeFigureOut">
              <a:rPr lang="en-US"/>
              <a:pPr>
                <a:defRPr/>
              </a:pPr>
              <a:t>3/24/2011</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BB4FB166-DECA-485C-97FF-EA24AD5E849F}" type="slidenum">
              <a:rPr lang="en-ZA"/>
              <a:pPr>
                <a:defRPr/>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8AA520F5-C31E-4EEC-A694-D3FF86452EC8}" type="datetimeFigureOut">
              <a:rPr lang="en-US"/>
              <a:pPr>
                <a:defRPr/>
              </a:pPr>
              <a:t>3/24/2011</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F4D4F5F2-ED3A-441B-B55D-16CF0BEDC903}" type="slidenum">
              <a:rPr lang="en-ZA"/>
              <a:pPr>
                <a:defRPr/>
              </a:pPr>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8754804-2565-4C75-AC6C-6419FEEA7726}" type="datetimeFigureOut">
              <a:rPr lang="en-US"/>
              <a:pPr>
                <a:defRPr/>
              </a:pPr>
              <a:t>3/24/2011</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61F57346-5BF7-4BC4-AC16-83367F132C06}" type="slidenum">
              <a:rPr lang="en-ZA"/>
              <a:pPr>
                <a:defRPr/>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3"/>
          <p:cNvSpPr>
            <a:spLocks noGrp="1"/>
          </p:cNvSpPr>
          <p:nvPr>
            <p:ph type="dt" sz="half" idx="10"/>
          </p:nvPr>
        </p:nvSpPr>
        <p:spPr/>
        <p:txBody>
          <a:bodyPr/>
          <a:lstStyle>
            <a:lvl1pPr>
              <a:defRPr/>
            </a:lvl1pPr>
          </a:lstStyle>
          <a:p>
            <a:pPr>
              <a:defRPr/>
            </a:pPr>
            <a:fld id="{4FED6C9B-3F9E-4FB6-B87C-4E753B2EE70C}" type="datetimeFigureOut">
              <a:rPr lang="en-US"/>
              <a:pPr>
                <a:defRPr/>
              </a:pPr>
              <a:t>3/24/2011</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2BB8ADB4-7534-49F5-A84C-9319FD77913A}" type="slidenum">
              <a:rPr lang="en-ZA"/>
              <a:pPr>
                <a:defRPr/>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3"/>
          <p:cNvSpPr>
            <a:spLocks noGrp="1"/>
          </p:cNvSpPr>
          <p:nvPr>
            <p:ph type="dt" sz="half" idx="10"/>
          </p:nvPr>
        </p:nvSpPr>
        <p:spPr/>
        <p:txBody>
          <a:bodyPr/>
          <a:lstStyle>
            <a:lvl1pPr>
              <a:defRPr/>
            </a:lvl1pPr>
          </a:lstStyle>
          <a:p>
            <a:pPr>
              <a:defRPr/>
            </a:pPr>
            <a:fld id="{076F2F02-9187-40D5-B7F3-593DDF3C2B41}" type="datetimeFigureOut">
              <a:rPr lang="en-US"/>
              <a:pPr>
                <a:defRPr/>
              </a:pPr>
              <a:t>3/24/2011</a:t>
            </a:fld>
            <a:endParaRPr lang="en-ZA"/>
          </a:p>
        </p:txBody>
      </p:sp>
      <p:sp>
        <p:nvSpPr>
          <p:cNvPr id="8" name="Footer Placeholder 4"/>
          <p:cNvSpPr>
            <a:spLocks noGrp="1"/>
          </p:cNvSpPr>
          <p:nvPr>
            <p:ph type="ftr" sz="quarter" idx="11"/>
          </p:nvPr>
        </p:nvSpPr>
        <p:spPr/>
        <p:txBody>
          <a:bodyPr/>
          <a:lstStyle>
            <a:lvl1pPr>
              <a:defRPr/>
            </a:lvl1pPr>
          </a:lstStyle>
          <a:p>
            <a:pPr>
              <a:defRPr/>
            </a:pPr>
            <a:endParaRPr lang="en-ZA"/>
          </a:p>
        </p:txBody>
      </p:sp>
      <p:sp>
        <p:nvSpPr>
          <p:cNvPr id="9" name="Slide Number Placeholder 5"/>
          <p:cNvSpPr>
            <a:spLocks noGrp="1"/>
          </p:cNvSpPr>
          <p:nvPr>
            <p:ph type="sldNum" sz="quarter" idx="12"/>
          </p:nvPr>
        </p:nvSpPr>
        <p:spPr/>
        <p:txBody>
          <a:bodyPr/>
          <a:lstStyle>
            <a:lvl1pPr>
              <a:defRPr/>
            </a:lvl1pPr>
          </a:lstStyle>
          <a:p>
            <a:pPr>
              <a:defRPr/>
            </a:pPr>
            <a:fld id="{AFC5CA0E-5138-41B6-BB2F-D8696F93E801}" type="slidenum">
              <a:rPr lang="en-ZA"/>
              <a:pPr>
                <a:defRPr/>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3"/>
          <p:cNvSpPr>
            <a:spLocks noGrp="1"/>
          </p:cNvSpPr>
          <p:nvPr>
            <p:ph type="dt" sz="half" idx="10"/>
          </p:nvPr>
        </p:nvSpPr>
        <p:spPr/>
        <p:txBody>
          <a:bodyPr/>
          <a:lstStyle>
            <a:lvl1pPr>
              <a:defRPr/>
            </a:lvl1pPr>
          </a:lstStyle>
          <a:p>
            <a:pPr>
              <a:defRPr/>
            </a:pPr>
            <a:fld id="{26125E1A-40A9-4FEE-84DD-D67EE02E12E9}" type="datetimeFigureOut">
              <a:rPr lang="en-US"/>
              <a:pPr>
                <a:defRPr/>
              </a:pPr>
              <a:t>3/24/2011</a:t>
            </a:fld>
            <a:endParaRPr lang="en-ZA"/>
          </a:p>
        </p:txBody>
      </p:sp>
      <p:sp>
        <p:nvSpPr>
          <p:cNvPr id="4" name="Footer Placeholder 4"/>
          <p:cNvSpPr>
            <a:spLocks noGrp="1"/>
          </p:cNvSpPr>
          <p:nvPr>
            <p:ph type="ftr" sz="quarter" idx="11"/>
          </p:nvPr>
        </p:nvSpPr>
        <p:spPr/>
        <p:txBody>
          <a:bodyPr/>
          <a:lstStyle>
            <a:lvl1pPr>
              <a:defRPr/>
            </a:lvl1pPr>
          </a:lstStyle>
          <a:p>
            <a:pPr>
              <a:defRPr/>
            </a:pPr>
            <a:endParaRPr lang="en-ZA"/>
          </a:p>
        </p:txBody>
      </p:sp>
      <p:sp>
        <p:nvSpPr>
          <p:cNvPr id="5" name="Slide Number Placeholder 5"/>
          <p:cNvSpPr>
            <a:spLocks noGrp="1"/>
          </p:cNvSpPr>
          <p:nvPr>
            <p:ph type="sldNum" sz="quarter" idx="12"/>
          </p:nvPr>
        </p:nvSpPr>
        <p:spPr/>
        <p:txBody>
          <a:bodyPr/>
          <a:lstStyle>
            <a:lvl1pPr>
              <a:defRPr/>
            </a:lvl1pPr>
          </a:lstStyle>
          <a:p>
            <a:pPr>
              <a:defRPr/>
            </a:pPr>
            <a:fld id="{52858CBE-77C9-42B3-A486-90DCBCF98CBC}" type="slidenum">
              <a:rPr lang="en-ZA"/>
              <a:pPr>
                <a:defRPr/>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5639F7B-378E-4A06-8EA3-EA937D82D969}" type="datetimeFigureOut">
              <a:rPr lang="en-US"/>
              <a:pPr>
                <a:defRPr/>
              </a:pPr>
              <a:t>3/24/2011</a:t>
            </a:fld>
            <a:endParaRPr lang="en-ZA"/>
          </a:p>
        </p:txBody>
      </p:sp>
      <p:sp>
        <p:nvSpPr>
          <p:cNvPr id="3" name="Footer Placeholder 4"/>
          <p:cNvSpPr>
            <a:spLocks noGrp="1"/>
          </p:cNvSpPr>
          <p:nvPr>
            <p:ph type="ftr" sz="quarter" idx="11"/>
          </p:nvPr>
        </p:nvSpPr>
        <p:spPr/>
        <p:txBody>
          <a:bodyPr/>
          <a:lstStyle>
            <a:lvl1pPr>
              <a:defRPr/>
            </a:lvl1pPr>
          </a:lstStyle>
          <a:p>
            <a:pPr>
              <a:defRPr/>
            </a:pPr>
            <a:endParaRPr lang="en-ZA"/>
          </a:p>
        </p:txBody>
      </p:sp>
      <p:sp>
        <p:nvSpPr>
          <p:cNvPr id="4" name="Slide Number Placeholder 5"/>
          <p:cNvSpPr>
            <a:spLocks noGrp="1"/>
          </p:cNvSpPr>
          <p:nvPr>
            <p:ph type="sldNum" sz="quarter" idx="12"/>
          </p:nvPr>
        </p:nvSpPr>
        <p:spPr/>
        <p:txBody>
          <a:bodyPr/>
          <a:lstStyle>
            <a:lvl1pPr>
              <a:defRPr/>
            </a:lvl1pPr>
          </a:lstStyle>
          <a:p>
            <a:pPr>
              <a:defRPr/>
            </a:pPr>
            <a:fld id="{3EAFCF2E-E762-4BCE-84AC-7041B82C2E9D}" type="slidenum">
              <a:rPr lang="en-ZA"/>
              <a:pPr>
                <a:defRPr/>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0728A08-2AA5-4930-82CC-D8974ED06708}" type="datetimeFigureOut">
              <a:rPr lang="en-US"/>
              <a:pPr>
                <a:defRPr/>
              </a:pPr>
              <a:t>3/24/2011</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C7042806-68F8-40D7-91E1-2B0B06B91A33}" type="slidenum">
              <a:rPr lang="en-ZA"/>
              <a:pPr>
                <a:defRPr/>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A93FC1D-2804-4080-A879-660FB0EAB870}" type="datetimeFigureOut">
              <a:rPr lang="en-US"/>
              <a:pPr>
                <a:defRPr/>
              </a:pPr>
              <a:t>3/24/2011</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65C86B49-F17C-4C66-A61F-1618316AFCBD}" type="slidenum">
              <a:rPr lang="en-ZA"/>
              <a:pPr>
                <a:defRPr/>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E440F923-1452-4CDF-8DCF-A64186C4980F}" type="datetimeFigureOut">
              <a:rPr lang="en-US"/>
              <a:pPr>
                <a:defRPr/>
              </a:pPr>
              <a:t>3/24/2011</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6314AE43-56E9-4B4F-BAA6-669B5BED4424}" type="slidenum">
              <a:rPr lang="en-ZA"/>
              <a:pPr>
                <a:defRPr/>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5286FFDC-0F0D-413E-83DD-36D4DB414BE2}" type="datetimeFigureOut">
              <a:rPr lang="en-US"/>
              <a:pPr>
                <a:defRPr/>
              </a:pPr>
              <a:t>3/24/2011</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E487BEF8-427E-47B4-B89C-D2B3751D6239}" type="slidenum">
              <a:rPr lang="en-ZA"/>
              <a:pPr>
                <a:defRPr/>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692150"/>
          </a:xfrm>
          <a:prstGeom prst="rect">
            <a:avLst/>
          </a:prstGeom>
          <a:solidFill>
            <a:schemeClr val="bg2">
              <a:lumMod val="90000"/>
            </a:schemeClr>
          </a:solidFill>
        </p:spPr>
        <p:txBody>
          <a:bodyPr vert="horz" lIns="91440" tIns="45720" rIns="91440" bIns="45720" rtlCol="0" anchor="ctr">
            <a:normAutofit/>
          </a:bodyPr>
          <a:lstStyle/>
          <a:p>
            <a:r>
              <a:rPr lang="en-US" smtClean="0"/>
              <a:t>Click to edit Master title style</a:t>
            </a:r>
            <a:endParaRPr lang="en-ZA"/>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34612EF8-6445-41BC-BCEF-5375AE2B5153}" type="datetimeFigureOut">
              <a:rPr lang="en-US"/>
              <a:pPr>
                <a:defRPr/>
              </a:pPr>
              <a:t>3/24/2011</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4649F03E-CB5B-4B3C-B2CE-82B1B7C3B25B}" type="slidenum">
              <a:rPr lang="en-ZA"/>
              <a:pPr>
                <a:defRPr/>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3600" kern="1200">
          <a:solidFill>
            <a:schemeClr val="tx1"/>
          </a:solidFill>
          <a:latin typeface="+mj-lt"/>
          <a:ea typeface="+mj-ea"/>
          <a:cs typeface="+mj-cs"/>
        </a:defRPr>
      </a:lvl1pPr>
      <a:lvl2pPr algn="ctr" rtl="0" fontAlgn="base">
        <a:spcBef>
          <a:spcPct val="0"/>
        </a:spcBef>
        <a:spcAft>
          <a:spcPct val="0"/>
        </a:spcAft>
        <a:defRPr sz="3600">
          <a:solidFill>
            <a:schemeClr val="tx1"/>
          </a:solidFill>
          <a:latin typeface="Calibri" pitchFamily="34" charset="0"/>
        </a:defRPr>
      </a:lvl2pPr>
      <a:lvl3pPr algn="ctr" rtl="0" fontAlgn="base">
        <a:spcBef>
          <a:spcPct val="0"/>
        </a:spcBef>
        <a:spcAft>
          <a:spcPct val="0"/>
        </a:spcAft>
        <a:defRPr sz="3600">
          <a:solidFill>
            <a:schemeClr val="tx1"/>
          </a:solidFill>
          <a:latin typeface="Calibri" pitchFamily="34" charset="0"/>
        </a:defRPr>
      </a:lvl3pPr>
      <a:lvl4pPr algn="ctr" rtl="0" fontAlgn="base">
        <a:spcBef>
          <a:spcPct val="0"/>
        </a:spcBef>
        <a:spcAft>
          <a:spcPct val="0"/>
        </a:spcAft>
        <a:defRPr sz="3600">
          <a:solidFill>
            <a:schemeClr val="tx1"/>
          </a:solidFill>
          <a:latin typeface="Calibri" pitchFamily="34" charset="0"/>
        </a:defRPr>
      </a:lvl4pPr>
      <a:lvl5pPr algn="ctr" rtl="0" fontAlgn="base">
        <a:spcBef>
          <a:spcPct val="0"/>
        </a:spcBef>
        <a:spcAft>
          <a:spcPct val="0"/>
        </a:spcAft>
        <a:defRPr sz="3600">
          <a:solidFill>
            <a:schemeClr val="tx1"/>
          </a:solidFill>
          <a:latin typeface="Calibri" pitchFamily="34" charset="0"/>
        </a:defRPr>
      </a:lvl5pPr>
      <a:lvl6pPr marL="457200" algn="ctr" rtl="0" fontAlgn="base">
        <a:spcBef>
          <a:spcPct val="0"/>
        </a:spcBef>
        <a:spcAft>
          <a:spcPct val="0"/>
        </a:spcAft>
        <a:defRPr sz="3600">
          <a:solidFill>
            <a:schemeClr val="tx1"/>
          </a:solidFill>
          <a:latin typeface="Calibri" pitchFamily="34" charset="0"/>
        </a:defRPr>
      </a:lvl6pPr>
      <a:lvl7pPr marL="914400" algn="ctr" rtl="0" fontAlgn="base">
        <a:spcBef>
          <a:spcPct val="0"/>
        </a:spcBef>
        <a:spcAft>
          <a:spcPct val="0"/>
        </a:spcAft>
        <a:defRPr sz="3600">
          <a:solidFill>
            <a:schemeClr val="tx1"/>
          </a:solidFill>
          <a:latin typeface="Calibri" pitchFamily="34" charset="0"/>
        </a:defRPr>
      </a:lvl7pPr>
      <a:lvl8pPr marL="1371600" algn="ctr" rtl="0" fontAlgn="base">
        <a:spcBef>
          <a:spcPct val="0"/>
        </a:spcBef>
        <a:spcAft>
          <a:spcPct val="0"/>
        </a:spcAft>
        <a:defRPr sz="3600">
          <a:solidFill>
            <a:schemeClr val="tx1"/>
          </a:solidFill>
          <a:latin typeface="Calibri" pitchFamily="34" charset="0"/>
        </a:defRPr>
      </a:lvl8pPr>
      <a:lvl9pPr marL="1828800" algn="ctr" rtl="0" fontAlgn="base">
        <a:spcBef>
          <a:spcPct val="0"/>
        </a:spcBef>
        <a:spcAft>
          <a:spcPct val="0"/>
        </a:spcAft>
        <a:defRPr sz="36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slideLayout" Target="../slideLayouts/slideLayout5.xml"/><Relationship Id="rId1" Type="http://schemas.openxmlformats.org/officeDocument/2006/relationships/video" Target="http://www.youtube.com/v/vZ5O0TOP_XY?fs=1&amp;hl=en_US" TargetMode="External"/><Relationship Id="rId6" Type="http://schemas.openxmlformats.org/officeDocument/2006/relationships/image" Target="../media/image11.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4.png"/><Relationship Id="rId7"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3.png"/><Relationship Id="rId3" Type="http://schemas.openxmlformats.org/officeDocument/2006/relationships/image" Target="../media/image5.png"/><Relationship Id="rId7" Type="http://schemas.openxmlformats.org/officeDocument/2006/relationships/image" Target="../media/image18.png"/><Relationship Id="rId12" Type="http://schemas.openxmlformats.org/officeDocument/2006/relationships/image" Target="../media/image22.png"/><Relationship Id="rId17" Type="http://schemas.openxmlformats.org/officeDocument/2006/relationships/image" Target="../media/image26.png"/><Relationship Id="rId2" Type="http://schemas.openxmlformats.org/officeDocument/2006/relationships/image" Target="../media/image2.png"/><Relationship Id="rId16"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6.png"/><Relationship Id="rId15" Type="http://schemas.microsoft.com/office/2007/relationships/hdphoto" Target="../media/hdphoto1.wdp"/><Relationship Id="rId10" Type="http://schemas.openxmlformats.org/officeDocument/2006/relationships/image" Target="../media/image20.png"/><Relationship Id="rId4" Type="http://schemas.openxmlformats.org/officeDocument/2006/relationships/image" Target="../media/image8.png"/><Relationship Id="rId9" Type="http://schemas.openxmlformats.org/officeDocument/2006/relationships/image" Target="../media/image19.png"/><Relationship Id="rId1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4.jpg"/><Relationship Id="rId7"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3.png"/><Relationship Id="rId7"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4.jpg"/><Relationship Id="rId7"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bwMode="auto">
          <a:xfrm>
            <a:off x="685800" y="2593975"/>
            <a:ext cx="7772400" cy="1470025"/>
          </a:xfrm>
        </p:spPr>
        <p:txBody>
          <a:bodyPr wrap="square" numCol="1" anchorCtr="0" compatLnSpc="1">
            <a:prstTxWarp prst="textNoShape">
              <a:avLst/>
            </a:prstTxWarp>
          </a:bodyPr>
          <a:lstStyle/>
          <a:p>
            <a:r>
              <a:rPr lang="en-ZA" dirty="0" smtClean="0"/>
              <a:t>SAEON Data Portal Revision</a:t>
            </a:r>
          </a:p>
        </p:txBody>
      </p:sp>
      <p:sp>
        <p:nvSpPr>
          <p:cNvPr id="3" name="Subtitle 2"/>
          <p:cNvSpPr>
            <a:spLocks noGrp="1"/>
          </p:cNvSpPr>
          <p:nvPr>
            <p:ph type="subTitle" idx="1"/>
          </p:nvPr>
        </p:nvSpPr>
        <p:spPr>
          <a:xfrm>
            <a:off x="1371600" y="4181475"/>
            <a:ext cx="6400800" cy="1752600"/>
          </a:xfrm>
        </p:spPr>
        <p:txBody>
          <a:bodyPr rtlCol="0">
            <a:normAutofit/>
          </a:bodyPr>
          <a:lstStyle/>
          <a:p>
            <a:pPr fontAlgn="auto">
              <a:spcAft>
                <a:spcPts val="0"/>
              </a:spcAft>
              <a:defRPr/>
            </a:pPr>
            <a:r>
              <a:rPr lang="en-ZA" sz="2400" dirty="0" smtClean="0"/>
              <a:t>SRS 336.3.14.1</a:t>
            </a:r>
          </a:p>
          <a:p>
            <a:pPr fontAlgn="auto">
              <a:spcAft>
                <a:spcPts val="0"/>
              </a:spcAft>
              <a:defRPr/>
            </a:pPr>
            <a:r>
              <a:rPr lang="en-ZA" sz="2400" dirty="0" smtClean="0"/>
              <a:t>Wim Hugo, September 2010</a:t>
            </a:r>
            <a:endParaRPr lang="en-ZA" sz="2400" dirty="0"/>
          </a:p>
        </p:txBody>
      </p:sp>
      <p:pic>
        <p:nvPicPr>
          <p:cNvPr id="2052" name="Picture 6" descr="SAEON-NRF LOGO.jpg"/>
          <p:cNvPicPr>
            <a:picLocks noChangeAspect="1"/>
          </p:cNvPicPr>
          <p:nvPr/>
        </p:nvPicPr>
        <p:blipFill>
          <a:blip r:embed="rId2" cstate="print"/>
          <a:srcRect/>
          <a:stretch>
            <a:fillRect/>
          </a:stretch>
        </p:blipFill>
        <p:spPr bwMode="auto">
          <a:xfrm>
            <a:off x="2874963" y="5273675"/>
            <a:ext cx="3354387" cy="1312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Rationale</a:t>
            </a:r>
            <a:endParaRPr lang="en-ZA" dirty="0"/>
          </a:p>
        </p:txBody>
      </p:sp>
      <p:sp>
        <p:nvSpPr>
          <p:cNvPr id="3" name="Content Placeholder 2"/>
          <p:cNvSpPr>
            <a:spLocks noGrp="1"/>
          </p:cNvSpPr>
          <p:nvPr>
            <p:ph idx="1"/>
          </p:nvPr>
        </p:nvSpPr>
        <p:spPr>
          <a:xfrm>
            <a:off x="457200" y="1078173"/>
            <a:ext cx="8229600" cy="5486399"/>
          </a:xfrm>
        </p:spPr>
        <p:txBody>
          <a:bodyPr/>
          <a:lstStyle/>
          <a:p>
            <a:r>
              <a:rPr lang="en-ZA" sz="2400" dirty="0" smtClean="0"/>
              <a:t>Current portal layout reflects functional capabilities for acceptance tests and is not aimed at any specific user community.</a:t>
            </a:r>
          </a:p>
          <a:p>
            <a:r>
              <a:rPr lang="en-ZA" sz="2400" dirty="0" smtClean="0"/>
              <a:t>Redesign needs to focus on three specific user communities</a:t>
            </a:r>
          </a:p>
          <a:p>
            <a:pPr lvl="1"/>
            <a:r>
              <a:rPr lang="en-ZA" sz="2000" dirty="0" smtClean="0"/>
              <a:t>SAEON Data Managers</a:t>
            </a:r>
          </a:p>
          <a:p>
            <a:pPr lvl="1"/>
            <a:r>
              <a:rPr lang="en-ZA" sz="2000" dirty="0" smtClean="0"/>
              <a:t>Communities of Practice</a:t>
            </a:r>
          </a:p>
          <a:p>
            <a:pPr lvl="1"/>
            <a:r>
              <a:rPr lang="en-ZA" sz="2000" dirty="0" smtClean="0"/>
              <a:t>Casual or General Users</a:t>
            </a:r>
          </a:p>
          <a:p>
            <a:r>
              <a:rPr lang="en-ZA" sz="2400" dirty="0" smtClean="0"/>
              <a:t>Technical functions need to be de-emphasised and made accessible only to administrative users.</a:t>
            </a:r>
          </a:p>
          <a:p>
            <a:r>
              <a:rPr lang="en-ZA" sz="2400" dirty="0" smtClean="0"/>
              <a:t>Specific enhancements in terms of search interfaces, meta-data presentation and data download facilities are required </a:t>
            </a:r>
            <a:r>
              <a:rPr lang="en-ZA" sz="2400" baseline="30000" dirty="0" smtClean="0"/>
              <a:t>(1)</a:t>
            </a:r>
            <a:r>
              <a:rPr lang="en-ZA" sz="2400" dirty="0" smtClean="0"/>
              <a:t>.</a:t>
            </a:r>
            <a:endParaRPr lang="en-ZA" sz="2400" dirty="0"/>
          </a:p>
        </p:txBody>
      </p:sp>
      <p:sp>
        <p:nvSpPr>
          <p:cNvPr id="4" name="TextBox 3"/>
          <p:cNvSpPr txBox="1"/>
          <p:nvPr/>
        </p:nvSpPr>
        <p:spPr>
          <a:xfrm>
            <a:off x="545911" y="6099704"/>
            <a:ext cx="8079475" cy="523220"/>
          </a:xfrm>
          <a:prstGeom prst="rect">
            <a:avLst/>
          </a:prstGeom>
          <a:noFill/>
        </p:spPr>
        <p:txBody>
          <a:bodyPr wrap="square" rtlCol="0">
            <a:spAutoFit/>
          </a:bodyPr>
          <a:lstStyle/>
          <a:p>
            <a:r>
              <a:rPr lang="en-ZA" sz="1400" dirty="0" smtClean="0"/>
              <a:t>(1) Work has been completed on improved data download and search interface functions – user interfaces to be confirmed. Meta-data presentation will require RFP and subcontracted development.</a:t>
            </a:r>
            <a:endParaRPr lang="en-ZA" sz="1400" dirty="0"/>
          </a:p>
        </p:txBody>
      </p:sp>
    </p:spTree>
    <p:extLst>
      <p:ext uri="{BB962C8B-B14F-4D97-AF65-F5344CB8AC3E}">
        <p14:creationId xmlns:p14="http://schemas.microsoft.com/office/powerpoint/2010/main" val="19315924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Design Considerations</a:t>
            </a:r>
            <a:endParaRPr lang="en-ZA" dirty="0"/>
          </a:p>
        </p:txBody>
      </p:sp>
      <p:sp>
        <p:nvSpPr>
          <p:cNvPr id="3" name="Content Placeholder 2"/>
          <p:cNvSpPr>
            <a:spLocks noGrp="1"/>
          </p:cNvSpPr>
          <p:nvPr>
            <p:ph idx="1"/>
          </p:nvPr>
        </p:nvSpPr>
        <p:spPr>
          <a:xfrm>
            <a:off x="443552" y="1081585"/>
            <a:ext cx="8229600" cy="4525963"/>
          </a:xfrm>
        </p:spPr>
        <p:txBody>
          <a:bodyPr/>
          <a:lstStyle/>
          <a:p>
            <a:r>
              <a:rPr lang="en-ZA" sz="2400" dirty="0" smtClean="0"/>
              <a:t>A portfolio of </a:t>
            </a:r>
            <a:r>
              <a:rPr lang="en-ZA" sz="2400" u="sng" dirty="0" smtClean="0"/>
              <a:t>data-driven template pages</a:t>
            </a:r>
            <a:r>
              <a:rPr lang="en-ZA" sz="2400" dirty="0" smtClean="0"/>
              <a:t> have been developed for node web site creation.</a:t>
            </a:r>
          </a:p>
          <a:p>
            <a:r>
              <a:rPr lang="en-ZA" sz="2400" dirty="0" smtClean="0"/>
              <a:t>These pages integrate seamlessly in the corporate and data portals and should be used maximally for any new data portal content.</a:t>
            </a:r>
          </a:p>
          <a:p>
            <a:r>
              <a:rPr lang="en-ZA" sz="2400" dirty="0" smtClean="0"/>
              <a:t>Page types are</a:t>
            </a:r>
          </a:p>
          <a:p>
            <a:pPr lvl="1"/>
            <a:r>
              <a:rPr lang="en-ZA" sz="2000" dirty="0" smtClean="0"/>
              <a:t>Multiple Topic Page (can rotate between topics if needed)</a:t>
            </a:r>
          </a:p>
          <a:p>
            <a:pPr lvl="1"/>
            <a:r>
              <a:rPr lang="en-ZA" sz="2000" dirty="0" smtClean="0"/>
              <a:t>Single Topic Page</a:t>
            </a:r>
          </a:p>
          <a:p>
            <a:pPr lvl="1"/>
            <a:r>
              <a:rPr lang="en-ZA" sz="2000" dirty="0" smtClean="0"/>
              <a:t>Multiple Listing Page (can be linked to portal services)</a:t>
            </a:r>
          </a:p>
          <a:p>
            <a:r>
              <a:rPr lang="en-ZA" sz="2400" dirty="0" smtClean="0"/>
              <a:t>Sites such as GBIF and NBII were used as examples of site structure and content.</a:t>
            </a:r>
          </a:p>
          <a:p>
            <a:r>
              <a:rPr lang="en-ZA" sz="2400" dirty="0" smtClean="0"/>
              <a:t>Page design (styles) need to be toned down – </a:t>
            </a:r>
            <a:r>
              <a:rPr lang="en-ZA" sz="2400" dirty="0" smtClean="0">
                <a:hlinkClick r:id="rId2" action="ppaction://hlinksldjump"/>
              </a:rPr>
              <a:t>see Alternative 2</a:t>
            </a:r>
            <a:r>
              <a:rPr lang="en-ZA" sz="2400" dirty="0" smtClean="0"/>
              <a:t> for an example.</a:t>
            </a:r>
          </a:p>
          <a:p>
            <a:endParaRPr lang="en-ZA" sz="2400" dirty="0"/>
          </a:p>
        </p:txBody>
      </p:sp>
    </p:spTree>
    <p:extLst>
      <p:ext uri="{BB962C8B-B14F-4D97-AF65-F5344CB8AC3E}">
        <p14:creationId xmlns:p14="http://schemas.microsoft.com/office/powerpoint/2010/main" val="9210560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ZA" dirty="0" smtClean="0"/>
              <a:t>Adjusted Site Layout</a:t>
            </a:r>
            <a:endParaRPr lang="en-ZA" dirty="0"/>
          </a:p>
        </p:txBody>
      </p:sp>
      <p:sp>
        <p:nvSpPr>
          <p:cNvPr id="5" name="Subtitle 4"/>
          <p:cNvSpPr>
            <a:spLocks noGrp="1"/>
          </p:cNvSpPr>
          <p:nvPr>
            <p:ph type="subTitle" idx="1"/>
          </p:nvPr>
        </p:nvSpPr>
        <p:spPr/>
        <p:txBody>
          <a:bodyPr/>
          <a:lstStyle/>
          <a:p>
            <a:endParaRPr lang="en-ZA"/>
          </a:p>
        </p:txBody>
      </p:sp>
    </p:spTree>
    <p:extLst>
      <p:ext uri="{BB962C8B-B14F-4D97-AF65-F5344CB8AC3E}">
        <p14:creationId xmlns:p14="http://schemas.microsoft.com/office/powerpoint/2010/main" val="2436612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Existing Landing Page</a:t>
            </a:r>
            <a:endParaRPr lang="en-ZA" dirty="0"/>
          </a:p>
        </p:txBody>
      </p:sp>
      <p:sp>
        <p:nvSpPr>
          <p:cNvPr id="3" name="Content Placeholder 2"/>
          <p:cNvSpPr>
            <a:spLocks noGrp="1"/>
          </p:cNvSpPr>
          <p:nvPr>
            <p:ph idx="1"/>
          </p:nvPr>
        </p:nvSpPr>
        <p:spPr/>
        <p:txBody>
          <a:bodyPr/>
          <a:lstStyle/>
          <a:p>
            <a:endParaRPr lang="en-ZA"/>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 y="902525"/>
            <a:ext cx="9133363" cy="569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2101755" y="5472752"/>
            <a:ext cx="1624084" cy="1263549"/>
          </a:xfrm>
          <a:prstGeom prst="wedgeRectCallout">
            <a:avLst>
              <a:gd name="adj1" fmla="val -109068"/>
              <a:gd name="adj2" fmla="val -267556"/>
            </a:avLst>
          </a:prstGeom>
        </p:spPr>
        <p:style>
          <a:lnRef idx="1">
            <a:schemeClr val="accent2"/>
          </a:lnRef>
          <a:fillRef idx="2">
            <a:schemeClr val="accent2"/>
          </a:fillRef>
          <a:effectRef idx="1">
            <a:schemeClr val="accent2"/>
          </a:effectRef>
          <a:fontRef idx="minor">
            <a:schemeClr val="dk1"/>
          </a:fontRef>
        </p:style>
        <p:txBody>
          <a:bodyPr rtlCol="0" anchor="ctr"/>
          <a:lstStyle/>
          <a:p>
            <a:r>
              <a:rPr lang="en-ZA" sz="1400" dirty="0" smtClean="0"/>
              <a:t>A: Replace with a custom </a:t>
            </a:r>
            <a:r>
              <a:rPr lang="en-ZA" sz="1400" dirty="0" err="1" smtClean="0"/>
              <a:t>portlet</a:t>
            </a:r>
            <a:r>
              <a:rPr lang="en-ZA" sz="1400" dirty="0" smtClean="0"/>
              <a:t> that links to important topics.</a:t>
            </a:r>
            <a:endParaRPr lang="en-ZA" sz="1400" dirty="0"/>
          </a:p>
        </p:txBody>
      </p:sp>
      <p:sp>
        <p:nvSpPr>
          <p:cNvPr id="6" name="Rectangular Callout 5"/>
          <p:cNvSpPr/>
          <p:nvPr/>
        </p:nvSpPr>
        <p:spPr>
          <a:xfrm>
            <a:off x="343468" y="5487539"/>
            <a:ext cx="1624084" cy="1263549"/>
          </a:xfrm>
          <a:prstGeom prst="wedgeRectCallout">
            <a:avLst>
              <a:gd name="adj1" fmla="val -41841"/>
              <a:gd name="adj2" fmla="val -137501"/>
            </a:avLst>
          </a:prstGeom>
        </p:spPr>
        <p:style>
          <a:lnRef idx="1">
            <a:schemeClr val="accent2"/>
          </a:lnRef>
          <a:fillRef idx="2">
            <a:schemeClr val="accent2"/>
          </a:fillRef>
          <a:effectRef idx="1">
            <a:schemeClr val="accent2"/>
          </a:effectRef>
          <a:fontRef idx="minor">
            <a:schemeClr val="dk1"/>
          </a:fontRef>
        </p:style>
        <p:txBody>
          <a:bodyPr rtlCol="0" anchor="ctr"/>
          <a:lstStyle/>
          <a:p>
            <a:r>
              <a:rPr lang="en-ZA" sz="1400" dirty="0" smtClean="0"/>
              <a:t>B: This </a:t>
            </a:r>
            <a:r>
              <a:rPr lang="en-ZA" sz="1400" dirty="0" err="1" smtClean="0"/>
              <a:t>portlet</a:t>
            </a:r>
            <a:r>
              <a:rPr lang="en-ZA" sz="1400" dirty="0" smtClean="0"/>
              <a:t> will remain, with improved tooltips.</a:t>
            </a:r>
            <a:endParaRPr lang="en-ZA" sz="1400" dirty="0"/>
          </a:p>
        </p:txBody>
      </p:sp>
      <p:sp>
        <p:nvSpPr>
          <p:cNvPr id="7" name="Rectangular Callout 6"/>
          <p:cNvSpPr/>
          <p:nvPr/>
        </p:nvSpPr>
        <p:spPr>
          <a:xfrm>
            <a:off x="3878239" y="5472752"/>
            <a:ext cx="1624084" cy="1263549"/>
          </a:xfrm>
          <a:prstGeom prst="wedgeRectCallout">
            <a:avLst>
              <a:gd name="adj1" fmla="val -139320"/>
              <a:gd name="adj2" fmla="val -337196"/>
            </a:avLst>
          </a:prstGeom>
        </p:spPr>
        <p:style>
          <a:lnRef idx="1">
            <a:schemeClr val="accent2"/>
          </a:lnRef>
          <a:fillRef idx="2">
            <a:schemeClr val="accent2"/>
          </a:fillRef>
          <a:effectRef idx="1">
            <a:schemeClr val="accent2"/>
          </a:effectRef>
          <a:fontRef idx="minor">
            <a:schemeClr val="dk1"/>
          </a:fontRef>
        </p:style>
        <p:txBody>
          <a:bodyPr rtlCol="0" anchor="ctr"/>
          <a:lstStyle/>
          <a:p>
            <a:r>
              <a:rPr lang="en-ZA" sz="1400" dirty="0" smtClean="0"/>
              <a:t>C: Reserve for static pages, such as documentation and tutorials, API information . Etc.</a:t>
            </a:r>
            <a:endParaRPr lang="en-ZA" sz="1400" dirty="0"/>
          </a:p>
        </p:txBody>
      </p:sp>
      <p:sp>
        <p:nvSpPr>
          <p:cNvPr id="8" name="Rectangular Callout 7"/>
          <p:cNvSpPr/>
          <p:nvPr/>
        </p:nvSpPr>
        <p:spPr>
          <a:xfrm>
            <a:off x="5654723" y="5472752"/>
            <a:ext cx="1624084" cy="1263549"/>
          </a:xfrm>
          <a:prstGeom prst="wedgeRectCallout">
            <a:avLst>
              <a:gd name="adj1" fmla="val -81337"/>
              <a:gd name="adj2" fmla="val -175212"/>
            </a:avLst>
          </a:prstGeom>
        </p:spPr>
        <p:style>
          <a:lnRef idx="1">
            <a:schemeClr val="accent2"/>
          </a:lnRef>
          <a:fillRef idx="2">
            <a:schemeClr val="accent2"/>
          </a:fillRef>
          <a:effectRef idx="1">
            <a:schemeClr val="accent2"/>
          </a:effectRef>
          <a:fontRef idx="minor">
            <a:schemeClr val="dk1"/>
          </a:fontRef>
        </p:style>
        <p:txBody>
          <a:bodyPr rtlCol="0" anchor="ctr"/>
          <a:lstStyle/>
          <a:p>
            <a:r>
              <a:rPr lang="en-ZA" sz="1400" dirty="0" smtClean="0"/>
              <a:t>D: Change the home content page to link to immediate benefits for casual users. </a:t>
            </a:r>
            <a:endParaRPr lang="en-ZA" sz="1400" dirty="0"/>
          </a:p>
        </p:txBody>
      </p:sp>
      <p:sp>
        <p:nvSpPr>
          <p:cNvPr id="9" name="Rectangular Callout 8"/>
          <p:cNvSpPr/>
          <p:nvPr/>
        </p:nvSpPr>
        <p:spPr>
          <a:xfrm>
            <a:off x="7431207" y="5472752"/>
            <a:ext cx="1624084" cy="1263549"/>
          </a:xfrm>
          <a:prstGeom prst="wedgeRectCallout">
            <a:avLst>
              <a:gd name="adj1" fmla="val -17471"/>
              <a:gd name="adj2" fmla="val -243362"/>
            </a:avLst>
          </a:prstGeom>
        </p:spPr>
        <p:style>
          <a:lnRef idx="1">
            <a:schemeClr val="accent2"/>
          </a:lnRef>
          <a:fillRef idx="2">
            <a:schemeClr val="accent2"/>
          </a:fillRef>
          <a:effectRef idx="1">
            <a:schemeClr val="accent2"/>
          </a:effectRef>
          <a:fontRef idx="minor">
            <a:schemeClr val="dk1"/>
          </a:fontRef>
        </p:style>
        <p:txBody>
          <a:bodyPr rtlCol="0" anchor="ctr"/>
          <a:lstStyle/>
          <a:p>
            <a:r>
              <a:rPr lang="en-ZA" sz="1400" dirty="0" smtClean="0"/>
              <a:t>E: Continue to use for important  search actions, but extend to add more tailor-made results too. Add actions.</a:t>
            </a:r>
            <a:endParaRPr lang="en-ZA" sz="1400" dirty="0"/>
          </a:p>
        </p:txBody>
      </p:sp>
    </p:spTree>
    <p:extLst>
      <p:ext uri="{BB962C8B-B14F-4D97-AF65-F5344CB8AC3E}">
        <p14:creationId xmlns:p14="http://schemas.microsoft.com/office/powerpoint/2010/main" val="30915996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Revised High-Level Site Map</a:t>
            </a:r>
            <a:endParaRPr lang="en-ZA" dirty="0"/>
          </a:p>
        </p:txBody>
      </p:sp>
      <p:sp>
        <p:nvSpPr>
          <p:cNvPr id="4" name="Rectangle 3"/>
          <p:cNvSpPr/>
          <p:nvPr/>
        </p:nvSpPr>
        <p:spPr>
          <a:xfrm>
            <a:off x="327548" y="1255594"/>
            <a:ext cx="1239674" cy="716505"/>
          </a:xfrm>
          <a:prstGeom prst="rect">
            <a:avLst/>
          </a:prstGeom>
          <a:ln w="57150"/>
        </p:spPr>
        <p:style>
          <a:lnRef idx="1">
            <a:schemeClr val="accent1"/>
          </a:lnRef>
          <a:fillRef idx="2">
            <a:schemeClr val="accent1"/>
          </a:fillRef>
          <a:effectRef idx="1">
            <a:schemeClr val="accent1"/>
          </a:effectRef>
          <a:fontRef idx="minor">
            <a:schemeClr val="dk1"/>
          </a:fontRef>
        </p:style>
        <p:txBody>
          <a:bodyPr rtlCol="0" anchor="ctr"/>
          <a:lstStyle/>
          <a:p>
            <a:pPr algn="ctr"/>
            <a:r>
              <a:rPr lang="en-ZA" sz="1400" dirty="0" smtClean="0"/>
              <a:t>Home Page</a:t>
            </a:r>
            <a:endParaRPr lang="en-ZA" sz="1400" dirty="0"/>
          </a:p>
        </p:txBody>
      </p:sp>
      <p:sp>
        <p:nvSpPr>
          <p:cNvPr id="5" name="Rectangle 4"/>
          <p:cNvSpPr/>
          <p:nvPr/>
        </p:nvSpPr>
        <p:spPr>
          <a:xfrm>
            <a:off x="7517643" y="1255594"/>
            <a:ext cx="1239674" cy="716505"/>
          </a:xfrm>
          <a:prstGeom prst="rect">
            <a:avLst/>
          </a:prstGeom>
          <a:ln w="57150"/>
        </p:spPr>
        <p:style>
          <a:lnRef idx="1">
            <a:schemeClr val="accent1"/>
          </a:lnRef>
          <a:fillRef idx="2">
            <a:schemeClr val="accent1"/>
          </a:fillRef>
          <a:effectRef idx="1">
            <a:schemeClr val="accent1"/>
          </a:effectRef>
          <a:fontRef idx="minor">
            <a:schemeClr val="dk1"/>
          </a:fontRef>
        </p:style>
        <p:txBody>
          <a:bodyPr rtlCol="0" anchor="ctr"/>
          <a:lstStyle/>
          <a:p>
            <a:pPr algn="ctr"/>
            <a:r>
              <a:rPr lang="en-ZA" sz="1400" dirty="0" smtClean="0"/>
              <a:t>Themes</a:t>
            </a:r>
            <a:endParaRPr lang="en-ZA" sz="1400" dirty="0"/>
          </a:p>
        </p:txBody>
      </p:sp>
      <p:sp>
        <p:nvSpPr>
          <p:cNvPr id="6" name="Rectangle 5"/>
          <p:cNvSpPr/>
          <p:nvPr/>
        </p:nvSpPr>
        <p:spPr>
          <a:xfrm>
            <a:off x="3203587" y="1262419"/>
            <a:ext cx="1239674" cy="716505"/>
          </a:xfrm>
          <a:prstGeom prst="rect">
            <a:avLst/>
          </a:prstGeom>
          <a:ln w="57150"/>
        </p:spPr>
        <p:style>
          <a:lnRef idx="1">
            <a:schemeClr val="accent1"/>
          </a:lnRef>
          <a:fillRef idx="2">
            <a:schemeClr val="accent1"/>
          </a:fillRef>
          <a:effectRef idx="1">
            <a:schemeClr val="accent1"/>
          </a:effectRef>
          <a:fontRef idx="minor">
            <a:schemeClr val="dk1"/>
          </a:fontRef>
        </p:style>
        <p:txBody>
          <a:bodyPr rtlCol="0" anchor="ctr"/>
          <a:lstStyle/>
          <a:p>
            <a:pPr algn="ctr"/>
            <a:r>
              <a:rPr lang="en-ZA" sz="1400" dirty="0" smtClean="0"/>
              <a:t>Tutorials</a:t>
            </a:r>
            <a:endParaRPr lang="en-ZA" sz="1400" dirty="0"/>
          </a:p>
        </p:txBody>
      </p:sp>
      <p:sp>
        <p:nvSpPr>
          <p:cNvPr id="7" name="Rectangle 6"/>
          <p:cNvSpPr/>
          <p:nvPr/>
        </p:nvSpPr>
        <p:spPr>
          <a:xfrm>
            <a:off x="4641606" y="1262419"/>
            <a:ext cx="1239674" cy="71650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ZA" sz="1400" dirty="0" smtClean="0"/>
              <a:t>Meta-Data</a:t>
            </a:r>
            <a:endParaRPr lang="en-ZA" sz="1400" dirty="0"/>
          </a:p>
        </p:txBody>
      </p:sp>
      <p:sp>
        <p:nvSpPr>
          <p:cNvPr id="8" name="Rectangle 7"/>
          <p:cNvSpPr/>
          <p:nvPr/>
        </p:nvSpPr>
        <p:spPr>
          <a:xfrm>
            <a:off x="6079625" y="1255593"/>
            <a:ext cx="1239674" cy="71650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ZA" sz="1400" dirty="0" smtClean="0"/>
              <a:t>Tools</a:t>
            </a:r>
            <a:endParaRPr lang="en-ZA" sz="1400" dirty="0"/>
          </a:p>
        </p:txBody>
      </p:sp>
      <p:sp>
        <p:nvSpPr>
          <p:cNvPr id="9" name="Rectangle 8"/>
          <p:cNvSpPr/>
          <p:nvPr/>
        </p:nvSpPr>
        <p:spPr>
          <a:xfrm>
            <a:off x="1765568" y="1262419"/>
            <a:ext cx="1239674" cy="716505"/>
          </a:xfrm>
          <a:prstGeom prst="rect">
            <a:avLst/>
          </a:prstGeom>
          <a:ln w="57150"/>
        </p:spPr>
        <p:style>
          <a:lnRef idx="1">
            <a:schemeClr val="accent1"/>
          </a:lnRef>
          <a:fillRef idx="2">
            <a:schemeClr val="accent1"/>
          </a:fillRef>
          <a:effectRef idx="1">
            <a:schemeClr val="accent1"/>
          </a:effectRef>
          <a:fontRef idx="minor">
            <a:schemeClr val="dk1"/>
          </a:fontRef>
        </p:style>
        <p:txBody>
          <a:bodyPr rtlCol="0" anchor="ctr"/>
          <a:lstStyle/>
          <a:p>
            <a:pPr algn="ctr"/>
            <a:r>
              <a:rPr lang="en-ZA" sz="1400" dirty="0" smtClean="0"/>
              <a:t>About</a:t>
            </a:r>
            <a:endParaRPr lang="en-ZA" sz="1400" dirty="0"/>
          </a:p>
        </p:txBody>
      </p:sp>
      <p:sp>
        <p:nvSpPr>
          <p:cNvPr id="10" name="Rectangle 9"/>
          <p:cNvSpPr/>
          <p:nvPr/>
        </p:nvSpPr>
        <p:spPr>
          <a:xfrm>
            <a:off x="327548" y="3707395"/>
            <a:ext cx="1239674" cy="716505"/>
          </a:xfrm>
          <a:prstGeom prst="rect">
            <a:avLst/>
          </a:prstGeom>
          <a:ln w="57150"/>
        </p:spPr>
        <p:style>
          <a:lnRef idx="1">
            <a:schemeClr val="accent4"/>
          </a:lnRef>
          <a:fillRef idx="2">
            <a:schemeClr val="accent4"/>
          </a:fillRef>
          <a:effectRef idx="1">
            <a:schemeClr val="accent4"/>
          </a:effectRef>
          <a:fontRef idx="minor">
            <a:schemeClr val="dk1"/>
          </a:fontRef>
        </p:style>
        <p:txBody>
          <a:bodyPr rtlCol="0" anchor="ctr"/>
          <a:lstStyle/>
          <a:p>
            <a:pPr algn="ctr"/>
            <a:r>
              <a:rPr lang="en-ZA" sz="1400" dirty="0" smtClean="0"/>
              <a:t>Advanced Search Page</a:t>
            </a:r>
            <a:endParaRPr lang="en-ZA" sz="1400" dirty="0"/>
          </a:p>
        </p:txBody>
      </p:sp>
      <p:sp>
        <p:nvSpPr>
          <p:cNvPr id="11" name="Rectangle 10"/>
          <p:cNvSpPr/>
          <p:nvPr/>
        </p:nvSpPr>
        <p:spPr>
          <a:xfrm>
            <a:off x="327548" y="2558037"/>
            <a:ext cx="1239674" cy="716505"/>
          </a:xfrm>
          <a:prstGeom prst="rect">
            <a:avLst/>
          </a:prstGeom>
          <a:ln w="57150"/>
        </p:spPr>
        <p:style>
          <a:lnRef idx="1">
            <a:schemeClr val="accent4"/>
          </a:lnRef>
          <a:fillRef idx="2">
            <a:schemeClr val="accent4"/>
          </a:fillRef>
          <a:effectRef idx="1">
            <a:schemeClr val="accent4"/>
          </a:effectRef>
          <a:fontRef idx="minor">
            <a:schemeClr val="dk1"/>
          </a:fontRef>
        </p:style>
        <p:txBody>
          <a:bodyPr rtlCol="0" anchor="ctr"/>
          <a:lstStyle/>
          <a:p>
            <a:pPr algn="ctr"/>
            <a:r>
              <a:rPr lang="en-ZA" sz="1400" dirty="0" smtClean="0"/>
              <a:t>Predefined Searches/ Simple Search</a:t>
            </a:r>
            <a:endParaRPr lang="en-ZA" sz="1400" dirty="0"/>
          </a:p>
        </p:txBody>
      </p:sp>
      <p:sp>
        <p:nvSpPr>
          <p:cNvPr id="12" name="Rectangle 11"/>
          <p:cNvSpPr/>
          <p:nvPr/>
        </p:nvSpPr>
        <p:spPr>
          <a:xfrm>
            <a:off x="1774210" y="2559391"/>
            <a:ext cx="1239674" cy="716505"/>
          </a:xfrm>
          <a:prstGeom prst="rect">
            <a:avLst/>
          </a:prstGeom>
          <a:ln w="57150"/>
        </p:spPr>
        <p:style>
          <a:lnRef idx="1">
            <a:schemeClr val="accent4"/>
          </a:lnRef>
          <a:fillRef idx="2">
            <a:schemeClr val="accent4"/>
          </a:fillRef>
          <a:effectRef idx="1">
            <a:schemeClr val="accent4"/>
          </a:effectRef>
          <a:fontRef idx="minor">
            <a:schemeClr val="dk1"/>
          </a:fontRef>
        </p:style>
        <p:txBody>
          <a:bodyPr rtlCol="0" anchor="ctr"/>
          <a:lstStyle/>
          <a:p>
            <a:pPr algn="ctr"/>
            <a:r>
              <a:rPr lang="en-ZA" sz="1400" dirty="0" smtClean="0"/>
              <a:t>Summary Search Result </a:t>
            </a:r>
            <a:r>
              <a:rPr lang="en-ZA" sz="1400" dirty="0"/>
              <a:t>(List)</a:t>
            </a:r>
          </a:p>
        </p:txBody>
      </p:sp>
      <p:sp>
        <p:nvSpPr>
          <p:cNvPr id="13" name="Rectangle 12"/>
          <p:cNvSpPr/>
          <p:nvPr/>
        </p:nvSpPr>
        <p:spPr>
          <a:xfrm>
            <a:off x="4641606" y="4609748"/>
            <a:ext cx="1239674" cy="716505"/>
          </a:xfrm>
          <a:prstGeom prst="rect">
            <a:avLst/>
          </a:prstGeom>
          <a:ln w="57150"/>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Detailed Meta-Data View</a:t>
            </a:r>
            <a:endParaRPr lang="en-ZA" sz="1400" dirty="0"/>
          </a:p>
        </p:txBody>
      </p:sp>
      <p:sp>
        <p:nvSpPr>
          <p:cNvPr id="14" name="Rectangle 13"/>
          <p:cNvSpPr/>
          <p:nvPr/>
        </p:nvSpPr>
        <p:spPr>
          <a:xfrm>
            <a:off x="1774210" y="5155868"/>
            <a:ext cx="1239674" cy="716505"/>
          </a:xfrm>
          <a:prstGeom prst="rect">
            <a:avLst/>
          </a:prstGeom>
          <a:ln w="57150"/>
        </p:spPr>
        <p:style>
          <a:lnRef idx="1">
            <a:schemeClr val="accent6"/>
          </a:lnRef>
          <a:fillRef idx="2">
            <a:schemeClr val="accent6"/>
          </a:fillRef>
          <a:effectRef idx="1">
            <a:schemeClr val="accent6"/>
          </a:effectRef>
          <a:fontRef idx="minor">
            <a:schemeClr val="dk1"/>
          </a:fontRef>
        </p:style>
        <p:txBody>
          <a:bodyPr rtlCol="0" anchor="ctr"/>
          <a:lstStyle/>
          <a:p>
            <a:pPr algn="ctr"/>
            <a:r>
              <a:rPr lang="en-ZA" sz="1400" dirty="0" smtClean="0"/>
              <a:t>Data Preview</a:t>
            </a:r>
            <a:endParaRPr lang="en-ZA" sz="1400" dirty="0"/>
          </a:p>
        </p:txBody>
      </p:sp>
      <p:sp>
        <p:nvSpPr>
          <p:cNvPr id="15" name="Rectangle 14"/>
          <p:cNvSpPr/>
          <p:nvPr/>
        </p:nvSpPr>
        <p:spPr>
          <a:xfrm>
            <a:off x="1774210" y="5950423"/>
            <a:ext cx="1239674" cy="716505"/>
          </a:xfrm>
          <a:prstGeom prst="rect">
            <a:avLst/>
          </a:prstGeom>
          <a:ln w="57150"/>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400" dirty="0" smtClean="0"/>
              <a:t>External Site Links</a:t>
            </a:r>
            <a:endParaRPr lang="en-ZA" sz="1400" dirty="0"/>
          </a:p>
        </p:txBody>
      </p:sp>
      <p:sp>
        <p:nvSpPr>
          <p:cNvPr id="16" name="Rectangle 15"/>
          <p:cNvSpPr/>
          <p:nvPr/>
        </p:nvSpPr>
        <p:spPr>
          <a:xfrm>
            <a:off x="4641606" y="5625141"/>
            <a:ext cx="1239674" cy="71650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Meta-Data Management</a:t>
            </a:r>
            <a:endParaRPr lang="en-ZA" sz="1400" dirty="0"/>
          </a:p>
        </p:txBody>
      </p:sp>
      <p:sp>
        <p:nvSpPr>
          <p:cNvPr id="17" name="Rectangle 16"/>
          <p:cNvSpPr/>
          <p:nvPr/>
        </p:nvSpPr>
        <p:spPr>
          <a:xfrm>
            <a:off x="4641606" y="3594354"/>
            <a:ext cx="1239674" cy="71650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Meta-Data Listings</a:t>
            </a:r>
            <a:endParaRPr lang="en-ZA" sz="1400" dirty="0"/>
          </a:p>
        </p:txBody>
      </p:sp>
      <p:sp>
        <p:nvSpPr>
          <p:cNvPr id="18" name="Rectangle 17"/>
          <p:cNvSpPr/>
          <p:nvPr/>
        </p:nvSpPr>
        <p:spPr>
          <a:xfrm>
            <a:off x="4641606" y="2578960"/>
            <a:ext cx="1239674" cy="71650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Meta-Data Repositories</a:t>
            </a:r>
            <a:endParaRPr lang="en-ZA" sz="1400" dirty="0"/>
          </a:p>
        </p:txBody>
      </p:sp>
      <p:sp>
        <p:nvSpPr>
          <p:cNvPr id="19" name="Rectangle 18"/>
          <p:cNvSpPr/>
          <p:nvPr/>
        </p:nvSpPr>
        <p:spPr>
          <a:xfrm>
            <a:off x="6079625" y="2578468"/>
            <a:ext cx="1239674" cy="71650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ZA" sz="1400" dirty="0" smtClean="0"/>
              <a:t>Content Tools and Uploads</a:t>
            </a:r>
            <a:endParaRPr lang="en-ZA" sz="1400" dirty="0"/>
          </a:p>
        </p:txBody>
      </p:sp>
      <p:sp>
        <p:nvSpPr>
          <p:cNvPr id="20" name="Rectangle 19"/>
          <p:cNvSpPr/>
          <p:nvPr/>
        </p:nvSpPr>
        <p:spPr>
          <a:xfrm>
            <a:off x="3203587" y="2585332"/>
            <a:ext cx="1239674" cy="71650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Harvesters</a:t>
            </a:r>
            <a:endParaRPr lang="en-ZA" sz="1400" dirty="0"/>
          </a:p>
        </p:txBody>
      </p:sp>
      <p:sp>
        <p:nvSpPr>
          <p:cNvPr id="21" name="Rectangle 20"/>
          <p:cNvSpPr/>
          <p:nvPr/>
        </p:nvSpPr>
        <p:spPr>
          <a:xfrm>
            <a:off x="3203587" y="3594353"/>
            <a:ext cx="1239674" cy="71650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400" dirty="0" smtClean="0"/>
              <a:t>External Meta-Data Sources</a:t>
            </a:r>
            <a:endParaRPr lang="en-ZA" sz="1400" dirty="0"/>
          </a:p>
        </p:txBody>
      </p:sp>
      <p:cxnSp>
        <p:nvCxnSpPr>
          <p:cNvPr id="25" name="Elbow Connector 24"/>
          <p:cNvCxnSpPr>
            <a:stCxn id="4" idx="2"/>
            <a:endCxn id="12" idx="0"/>
          </p:cNvCxnSpPr>
          <p:nvPr/>
        </p:nvCxnSpPr>
        <p:spPr>
          <a:xfrm rot="16200000" flipH="1">
            <a:off x="1377070" y="1542414"/>
            <a:ext cx="587292" cy="144666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7" name="Elbow Connector 26"/>
          <p:cNvCxnSpPr/>
          <p:nvPr/>
        </p:nvCxnSpPr>
        <p:spPr>
          <a:xfrm>
            <a:off x="327548" y="2916290"/>
            <a:ext cx="206988" cy="135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10800000" flipV="1">
            <a:off x="327549" y="1613846"/>
            <a:ext cx="12700" cy="2451801"/>
          </a:xfrm>
          <a:prstGeom prst="bentConnector3">
            <a:avLst>
              <a:gd name="adj1" fmla="val 1800000"/>
            </a:avLst>
          </a:prstGeom>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4" idx="2"/>
            <a:endCxn id="11" idx="0"/>
          </p:cNvCxnSpPr>
          <p:nvPr/>
        </p:nvCxnSpPr>
        <p:spPr>
          <a:xfrm rot="5400000">
            <a:off x="654416" y="2265068"/>
            <a:ext cx="585938"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5" name="Elbow Connector 34"/>
          <p:cNvCxnSpPr>
            <a:stCxn id="11" idx="2"/>
            <a:endCxn id="10" idx="0"/>
          </p:cNvCxnSpPr>
          <p:nvPr/>
        </p:nvCxnSpPr>
        <p:spPr>
          <a:xfrm rot="5400000">
            <a:off x="730959" y="3490968"/>
            <a:ext cx="432853"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7" name="Elbow Connector 36"/>
          <p:cNvCxnSpPr>
            <a:stCxn id="7" idx="2"/>
            <a:endCxn id="18" idx="0"/>
          </p:cNvCxnSpPr>
          <p:nvPr/>
        </p:nvCxnSpPr>
        <p:spPr>
          <a:xfrm rot="5400000">
            <a:off x="4961425" y="2278942"/>
            <a:ext cx="600036"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18" idx="2"/>
            <a:endCxn id="17" idx="0"/>
          </p:cNvCxnSpPr>
          <p:nvPr/>
        </p:nvCxnSpPr>
        <p:spPr>
          <a:xfrm rot="5400000">
            <a:off x="5111999" y="3444909"/>
            <a:ext cx="298889"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1" name="Elbow Connector 40"/>
          <p:cNvCxnSpPr>
            <a:stCxn id="17" idx="2"/>
            <a:endCxn id="13" idx="0"/>
          </p:cNvCxnSpPr>
          <p:nvPr/>
        </p:nvCxnSpPr>
        <p:spPr>
          <a:xfrm rot="5400000">
            <a:off x="5111999" y="4460303"/>
            <a:ext cx="298889"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3" name="Elbow Connector 42"/>
          <p:cNvCxnSpPr>
            <a:stCxn id="12" idx="2"/>
            <a:endCxn id="13" idx="1"/>
          </p:cNvCxnSpPr>
          <p:nvPr/>
        </p:nvCxnSpPr>
        <p:spPr>
          <a:xfrm rot="16200000" flipH="1">
            <a:off x="2671774" y="2998168"/>
            <a:ext cx="1692105" cy="224755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5" name="Elbow Connector 44"/>
          <p:cNvCxnSpPr>
            <a:stCxn id="18" idx="1"/>
            <a:endCxn id="20" idx="3"/>
          </p:cNvCxnSpPr>
          <p:nvPr/>
        </p:nvCxnSpPr>
        <p:spPr>
          <a:xfrm rot="10800000" flipV="1">
            <a:off x="4443262" y="2937213"/>
            <a:ext cx="198345" cy="637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7" name="Elbow Connector 46"/>
          <p:cNvCxnSpPr>
            <a:stCxn id="20" idx="2"/>
            <a:endCxn id="21" idx="0"/>
          </p:cNvCxnSpPr>
          <p:nvPr/>
        </p:nvCxnSpPr>
        <p:spPr>
          <a:xfrm rot="5400000">
            <a:off x="3677166" y="3448095"/>
            <a:ext cx="292516"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9" name="Elbow Connector 48"/>
          <p:cNvCxnSpPr>
            <a:stCxn id="13" idx="2"/>
            <a:endCxn id="16" idx="0"/>
          </p:cNvCxnSpPr>
          <p:nvPr/>
        </p:nvCxnSpPr>
        <p:spPr>
          <a:xfrm rot="5400000">
            <a:off x="5111999" y="5475697"/>
            <a:ext cx="298888"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1" name="Elbow Connector 50"/>
          <p:cNvCxnSpPr>
            <a:stCxn id="13" idx="1"/>
            <a:endCxn id="14" idx="3"/>
          </p:cNvCxnSpPr>
          <p:nvPr/>
        </p:nvCxnSpPr>
        <p:spPr>
          <a:xfrm rot="10800000" flipV="1">
            <a:off x="3013884" y="4968001"/>
            <a:ext cx="1627722" cy="54612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6" name="Elbow Connector 55"/>
          <p:cNvCxnSpPr>
            <a:stCxn id="13" idx="1"/>
            <a:endCxn id="15" idx="3"/>
          </p:cNvCxnSpPr>
          <p:nvPr/>
        </p:nvCxnSpPr>
        <p:spPr>
          <a:xfrm rot="10800000" flipV="1">
            <a:off x="3013884" y="4968000"/>
            <a:ext cx="1627722" cy="134067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9" name="Elbow Connector 58"/>
          <p:cNvCxnSpPr>
            <a:stCxn id="8" idx="2"/>
            <a:endCxn id="19" idx="0"/>
          </p:cNvCxnSpPr>
          <p:nvPr/>
        </p:nvCxnSpPr>
        <p:spPr>
          <a:xfrm rot="5400000">
            <a:off x="6396277" y="2275283"/>
            <a:ext cx="606370"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1" name="Elbow Connector 60"/>
          <p:cNvCxnSpPr>
            <a:stCxn id="5" idx="2"/>
            <a:endCxn id="19" idx="3"/>
          </p:cNvCxnSpPr>
          <p:nvPr/>
        </p:nvCxnSpPr>
        <p:spPr>
          <a:xfrm rot="5400000">
            <a:off x="7246079" y="2045320"/>
            <a:ext cx="964622" cy="818181"/>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6356355" y="5818641"/>
            <a:ext cx="2108671" cy="523220"/>
          </a:xfrm>
          <a:prstGeom prst="rect">
            <a:avLst/>
          </a:prstGeom>
          <a:noFill/>
        </p:spPr>
        <p:txBody>
          <a:bodyPr wrap="square" rtlCol="0">
            <a:spAutoFit/>
          </a:bodyPr>
          <a:lstStyle/>
          <a:p>
            <a:pPr algn="ctr"/>
            <a:r>
              <a:rPr lang="en-ZA" sz="1400" dirty="0" smtClean="0"/>
              <a:t>Bold Outline: Available to All Users</a:t>
            </a:r>
            <a:endParaRPr lang="en-ZA" sz="1400" dirty="0"/>
          </a:p>
        </p:txBody>
      </p:sp>
      <p:sp>
        <p:nvSpPr>
          <p:cNvPr id="63" name="Rectangle 62"/>
          <p:cNvSpPr/>
          <p:nvPr/>
        </p:nvSpPr>
        <p:spPr>
          <a:xfrm>
            <a:off x="6720383" y="4616098"/>
            <a:ext cx="1239674" cy="716505"/>
          </a:xfrm>
          <a:prstGeom prst="rect">
            <a:avLst/>
          </a:prstGeom>
          <a:ln w="57150"/>
        </p:spPr>
        <p:style>
          <a:lnRef idx="1">
            <a:schemeClr val="accent4"/>
          </a:lnRef>
          <a:fillRef idx="2">
            <a:schemeClr val="accent4"/>
          </a:fillRef>
          <a:effectRef idx="1">
            <a:schemeClr val="accent4"/>
          </a:effectRef>
          <a:fontRef idx="minor">
            <a:schemeClr val="dk1"/>
          </a:fontRef>
        </p:style>
        <p:txBody>
          <a:bodyPr rtlCol="0" anchor="ctr"/>
          <a:lstStyle/>
          <a:p>
            <a:pPr algn="ctr"/>
            <a:r>
              <a:rPr lang="en-ZA" sz="1400" dirty="0" smtClean="0"/>
              <a:t>Summary Search Result </a:t>
            </a:r>
            <a:r>
              <a:rPr lang="en-ZA" sz="1400" dirty="0"/>
              <a:t>(List)</a:t>
            </a:r>
          </a:p>
        </p:txBody>
      </p:sp>
      <p:sp>
        <p:nvSpPr>
          <p:cNvPr id="64" name="Rectangle 63"/>
          <p:cNvSpPr/>
          <p:nvPr/>
        </p:nvSpPr>
        <p:spPr>
          <a:xfrm>
            <a:off x="6720382" y="3763694"/>
            <a:ext cx="1239674" cy="716505"/>
          </a:xfrm>
          <a:prstGeom prst="rect">
            <a:avLst/>
          </a:prstGeom>
          <a:ln w="57150"/>
        </p:spPr>
        <p:style>
          <a:lnRef idx="1">
            <a:schemeClr val="accent4"/>
          </a:lnRef>
          <a:fillRef idx="2">
            <a:schemeClr val="accent4"/>
          </a:fillRef>
          <a:effectRef idx="1">
            <a:schemeClr val="accent4"/>
          </a:effectRef>
          <a:fontRef idx="minor">
            <a:schemeClr val="dk1"/>
          </a:fontRef>
        </p:style>
        <p:txBody>
          <a:bodyPr rtlCol="0" anchor="ctr"/>
          <a:lstStyle/>
          <a:p>
            <a:pPr algn="ctr"/>
            <a:r>
              <a:rPr lang="en-ZA" sz="1400" dirty="0" smtClean="0"/>
              <a:t>Single Theme Page</a:t>
            </a:r>
            <a:endParaRPr lang="en-ZA" sz="1400" dirty="0"/>
          </a:p>
        </p:txBody>
      </p:sp>
      <p:cxnSp>
        <p:nvCxnSpPr>
          <p:cNvPr id="66" name="Elbow Connector 65"/>
          <p:cNvCxnSpPr>
            <a:stCxn id="5" idx="2"/>
            <a:endCxn id="64" idx="3"/>
          </p:cNvCxnSpPr>
          <p:nvPr/>
        </p:nvCxnSpPr>
        <p:spPr>
          <a:xfrm rot="5400000">
            <a:off x="6973844" y="2958311"/>
            <a:ext cx="2149848" cy="17742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68" name="Elbow Connector 67"/>
          <p:cNvCxnSpPr>
            <a:stCxn id="5" idx="2"/>
            <a:endCxn id="63" idx="3"/>
          </p:cNvCxnSpPr>
          <p:nvPr/>
        </p:nvCxnSpPr>
        <p:spPr>
          <a:xfrm rot="5400000">
            <a:off x="6547643" y="3384514"/>
            <a:ext cx="3002252" cy="17742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0" name="Elbow Connector 69"/>
          <p:cNvCxnSpPr>
            <a:stCxn id="63" idx="1"/>
            <a:endCxn id="13" idx="3"/>
          </p:cNvCxnSpPr>
          <p:nvPr/>
        </p:nvCxnSpPr>
        <p:spPr>
          <a:xfrm rot="10800000">
            <a:off x="5881281" y="4968001"/>
            <a:ext cx="839103" cy="635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2" name="Elbow Connector 71"/>
          <p:cNvCxnSpPr>
            <a:stCxn id="19" idx="2"/>
            <a:endCxn id="64" idx="0"/>
          </p:cNvCxnSpPr>
          <p:nvPr/>
        </p:nvCxnSpPr>
        <p:spPr>
          <a:xfrm rot="16200000" flipH="1">
            <a:off x="6785480" y="3208954"/>
            <a:ext cx="468721" cy="640757"/>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4" name="Elbow Connector 73"/>
          <p:cNvCxnSpPr>
            <a:stCxn id="64" idx="2"/>
            <a:endCxn id="63" idx="0"/>
          </p:cNvCxnSpPr>
          <p:nvPr/>
        </p:nvCxnSpPr>
        <p:spPr>
          <a:xfrm rot="16200000" flipH="1">
            <a:off x="7272270" y="4548147"/>
            <a:ext cx="135899" cy="1"/>
          </a:xfrm>
          <a:prstGeom prst="bentConnector3">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5573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Revised </a:t>
            </a:r>
            <a:r>
              <a:rPr lang="en-ZA" dirty="0" err="1" smtClean="0"/>
              <a:t>Portlets</a:t>
            </a:r>
            <a:r>
              <a:rPr lang="en-ZA" dirty="0" smtClean="0"/>
              <a:t>: (A) Navigation</a:t>
            </a:r>
            <a:endParaRPr lang="en-ZA" dirty="0"/>
          </a:p>
        </p:txBody>
      </p:sp>
      <p:sp>
        <p:nvSpPr>
          <p:cNvPr id="14" name="Text Placeholder 13"/>
          <p:cNvSpPr>
            <a:spLocks noGrp="1"/>
          </p:cNvSpPr>
          <p:nvPr>
            <p:ph type="body" sz="quarter" idx="3"/>
          </p:nvPr>
        </p:nvSpPr>
        <p:spPr>
          <a:xfrm>
            <a:off x="4645025" y="1275801"/>
            <a:ext cx="4041775" cy="639762"/>
          </a:xfrm>
        </p:spPr>
        <p:txBody>
          <a:bodyPr/>
          <a:lstStyle/>
          <a:p>
            <a:r>
              <a:rPr lang="en-ZA" dirty="0" smtClean="0"/>
              <a:t>Portal Use Instructions</a:t>
            </a:r>
            <a:endParaRPr lang="en-ZA" dirty="0"/>
          </a:p>
        </p:txBody>
      </p:sp>
      <p:sp>
        <p:nvSpPr>
          <p:cNvPr id="15" name="Content Placeholder 14"/>
          <p:cNvSpPr>
            <a:spLocks noGrp="1"/>
          </p:cNvSpPr>
          <p:nvPr>
            <p:ph sz="quarter" idx="4"/>
          </p:nvPr>
        </p:nvSpPr>
        <p:spPr>
          <a:xfrm>
            <a:off x="4645025" y="1915563"/>
            <a:ext cx="4041775" cy="3951288"/>
          </a:xfrm>
        </p:spPr>
        <p:txBody>
          <a:bodyPr/>
          <a:lstStyle/>
          <a:p>
            <a:r>
              <a:rPr lang="en-ZA" sz="1800" dirty="0" smtClean="0"/>
              <a:t>This should be close at hand and prominently displayed</a:t>
            </a:r>
          </a:p>
          <a:p>
            <a:r>
              <a:rPr lang="en-ZA" sz="1800" dirty="0" smtClean="0"/>
              <a:t>Should be aimed at specific user roles</a:t>
            </a:r>
          </a:p>
          <a:p>
            <a:r>
              <a:rPr lang="en-ZA" sz="1800" dirty="0" smtClean="0"/>
              <a:t>First-time users need to be introduced to the benefits of registration</a:t>
            </a:r>
          </a:p>
          <a:p>
            <a:r>
              <a:rPr lang="en-ZA" sz="1800" dirty="0" smtClean="0"/>
              <a:t>Data providers need to understand how their typical concerns will be addressed</a:t>
            </a:r>
          </a:p>
          <a:p>
            <a:r>
              <a:rPr lang="en-ZA" sz="1800" dirty="0" smtClean="0"/>
              <a:t>Scientists need to know how to search for data and obtain it</a:t>
            </a:r>
          </a:p>
          <a:p>
            <a:r>
              <a:rPr lang="en-ZA" sz="1800" dirty="0" smtClean="0"/>
              <a:t>Systems developers need to know how to link to the portal and automate its functions </a:t>
            </a:r>
            <a:endParaRPr lang="en-ZA" sz="18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26" t="24169" r="81438" b="48517"/>
          <a:stretch/>
        </p:blipFill>
        <p:spPr bwMode="auto">
          <a:xfrm>
            <a:off x="456206" y="1795163"/>
            <a:ext cx="3575715" cy="3639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83753" y="2136356"/>
            <a:ext cx="2121093" cy="369332"/>
          </a:xfrm>
          <a:prstGeom prst="rect">
            <a:avLst/>
          </a:prstGeom>
          <a:solidFill>
            <a:srgbClr val="E4EDF8"/>
          </a:solidFill>
        </p:spPr>
        <p:txBody>
          <a:bodyPr wrap="none" rtlCol="0">
            <a:spAutoFit/>
          </a:bodyPr>
          <a:lstStyle/>
          <a:p>
            <a:r>
              <a:rPr lang="en-ZA" b="1" dirty="0" smtClean="0"/>
              <a:t>Information for …</a:t>
            </a:r>
            <a:endParaRPr lang="en-ZA" b="1" dirty="0"/>
          </a:p>
        </p:txBody>
      </p:sp>
      <p:sp>
        <p:nvSpPr>
          <p:cNvPr id="6" name="TextBox 5"/>
          <p:cNvSpPr txBox="1"/>
          <p:nvPr/>
        </p:nvSpPr>
        <p:spPr>
          <a:xfrm>
            <a:off x="892936" y="3177373"/>
            <a:ext cx="3021981" cy="338554"/>
          </a:xfrm>
          <a:prstGeom prst="rect">
            <a:avLst/>
          </a:prstGeom>
          <a:solidFill>
            <a:schemeClr val="bg1"/>
          </a:solidFill>
        </p:spPr>
        <p:txBody>
          <a:bodyPr wrap="none" rtlCol="0">
            <a:spAutoFit/>
          </a:bodyPr>
          <a:lstStyle/>
          <a:p>
            <a:r>
              <a:rPr lang="en-ZA" sz="1600" dirty="0" smtClean="0"/>
              <a:t>Data Providers and Custodians</a:t>
            </a:r>
            <a:endParaRPr lang="en-ZA" sz="1600" dirty="0"/>
          </a:p>
        </p:txBody>
      </p:sp>
      <p:sp>
        <p:nvSpPr>
          <p:cNvPr id="7" name="TextBox 6"/>
          <p:cNvSpPr txBox="1"/>
          <p:nvPr/>
        </p:nvSpPr>
        <p:spPr>
          <a:xfrm>
            <a:off x="908856" y="3711917"/>
            <a:ext cx="2177199" cy="338554"/>
          </a:xfrm>
          <a:prstGeom prst="rect">
            <a:avLst/>
          </a:prstGeom>
          <a:solidFill>
            <a:schemeClr val="bg1"/>
          </a:solidFill>
        </p:spPr>
        <p:txBody>
          <a:bodyPr wrap="none" rtlCol="0">
            <a:spAutoFit/>
          </a:bodyPr>
          <a:lstStyle/>
          <a:p>
            <a:r>
              <a:rPr lang="en-ZA" sz="1600" dirty="0" smtClean="0"/>
              <a:t>SAEON Collaborators</a:t>
            </a:r>
            <a:endParaRPr lang="en-ZA" sz="1600" dirty="0"/>
          </a:p>
        </p:txBody>
      </p:sp>
      <p:sp>
        <p:nvSpPr>
          <p:cNvPr id="8" name="TextBox 7"/>
          <p:cNvSpPr txBox="1"/>
          <p:nvPr/>
        </p:nvSpPr>
        <p:spPr>
          <a:xfrm>
            <a:off x="922504" y="4208575"/>
            <a:ext cx="1886048" cy="338554"/>
          </a:xfrm>
          <a:prstGeom prst="rect">
            <a:avLst/>
          </a:prstGeom>
          <a:solidFill>
            <a:schemeClr val="bg1"/>
          </a:solidFill>
        </p:spPr>
        <p:txBody>
          <a:bodyPr wrap="square" rtlCol="0">
            <a:spAutoFit/>
          </a:bodyPr>
          <a:lstStyle/>
          <a:p>
            <a:r>
              <a:rPr lang="en-ZA" sz="1600" dirty="0" smtClean="0"/>
              <a:t>Scientists</a:t>
            </a:r>
            <a:endParaRPr lang="en-ZA" sz="1600" dirty="0"/>
          </a:p>
        </p:txBody>
      </p:sp>
      <p:sp>
        <p:nvSpPr>
          <p:cNvPr id="9" name="TextBox 8"/>
          <p:cNvSpPr txBox="1"/>
          <p:nvPr/>
        </p:nvSpPr>
        <p:spPr>
          <a:xfrm>
            <a:off x="929320" y="4726825"/>
            <a:ext cx="2064989" cy="338554"/>
          </a:xfrm>
          <a:prstGeom prst="rect">
            <a:avLst/>
          </a:prstGeom>
          <a:solidFill>
            <a:schemeClr val="bg1"/>
          </a:solidFill>
        </p:spPr>
        <p:txBody>
          <a:bodyPr wrap="none" rtlCol="0">
            <a:spAutoFit/>
          </a:bodyPr>
          <a:lstStyle/>
          <a:p>
            <a:r>
              <a:rPr lang="en-ZA" sz="1600" dirty="0" smtClean="0"/>
              <a:t>Systems Developers</a:t>
            </a:r>
            <a:endParaRPr lang="en-ZA" sz="1600" dirty="0"/>
          </a:p>
        </p:txBody>
      </p:sp>
      <p:pic>
        <p:nvPicPr>
          <p:cNvPr id="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503" t="29419" r="82524" b="65331"/>
          <a:stretch/>
        </p:blipFill>
        <p:spPr bwMode="auto">
          <a:xfrm>
            <a:off x="1024301" y="2491477"/>
            <a:ext cx="1489881" cy="699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115075" y="2671972"/>
            <a:ext cx="1693477" cy="338554"/>
          </a:xfrm>
          <a:prstGeom prst="rect">
            <a:avLst/>
          </a:prstGeom>
          <a:noFill/>
        </p:spPr>
        <p:txBody>
          <a:bodyPr wrap="none" rtlCol="0">
            <a:spAutoFit/>
          </a:bodyPr>
          <a:lstStyle/>
          <a:p>
            <a:r>
              <a:rPr lang="en-ZA" sz="1600" dirty="0" smtClean="0"/>
              <a:t>First-Time Users</a:t>
            </a:r>
            <a:endParaRPr lang="en-ZA" sz="1600" dirty="0"/>
          </a:p>
        </p:txBody>
      </p:sp>
      <p:sp>
        <p:nvSpPr>
          <p:cNvPr id="16" name="TextBox 15"/>
          <p:cNvSpPr txBox="1"/>
          <p:nvPr/>
        </p:nvSpPr>
        <p:spPr>
          <a:xfrm>
            <a:off x="655094" y="6114206"/>
            <a:ext cx="8065826" cy="584775"/>
          </a:xfrm>
          <a:prstGeom prst="rect">
            <a:avLst/>
          </a:prstGeom>
          <a:noFill/>
        </p:spPr>
        <p:txBody>
          <a:bodyPr wrap="square" rtlCol="0">
            <a:spAutoFit/>
          </a:bodyPr>
          <a:lstStyle/>
          <a:p>
            <a:r>
              <a:rPr lang="en-ZA" sz="1600" i="1" dirty="0" smtClean="0"/>
              <a:t>All </a:t>
            </a:r>
            <a:r>
              <a:rPr lang="en-ZA" sz="1600" i="1" dirty="0" err="1" smtClean="0"/>
              <a:t>portlet</a:t>
            </a:r>
            <a:r>
              <a:rPr lang="en-ZA" sz="1600" i="1" dirty="0" smtClean="0"/>
              <a:t> entries must be supplied with a fairly comprehensive tooltip – say 100-150 words. Mouse-over must provide an immediate sense of what’s to follow</a:t>
            </a:r>
            <a:endParaRPr lang="en-ZA" sz="1600" i="1" dirty="0"/>
          </a:p>
        </p:txBody>
      </p:sp>
    </p:spTree>
    <p:extLst>
      <p:ext uri="{BB962C8B-B14F-4D97-AF65-F5344CB8AC3E}">
        <p14:creationId xmlns:p14="http://schemas.microsoft.com/office/powerpoint/2010/main" val="13859495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Revised </a:t>
            </a:r>
            <a:r>
              <a:rPr lang="en-ZA" dirty="0" err="1" smtClean="0"/>
              <a:t>Portlets</a:t>
            </a:r>
            <a:r>
              <a:rPr lang="en-ZA" dirty="0" smtClean="0"/>
              <a:t>: (B) Partners</a:t>
            </a:r>
            <a:endParaRPr lang="en-ZA" dirty="0"/>
          </a:p>
        </p:txBody>
      </p:sp>
      <p:sp>
        <p:nvSpPr>
          <p:cNvPr id="14" name="Text Placeholder 13"/>
          <p:cNvSpPr>
            <a:spLocks noGrp="1"/>
          </p:cNvSpPr>
          <p:nvPr>
            <p:ph type="body" sz="quarter" idx="3"/>
          </p:nvPr>
        </p:nvSpPr>
        <p:spPr>
          <a:xfrm>
            <a:off x="4645025" y="1275801"/>
            <a:ext cx="4041775" cy="639762"/>
          </a:xfrm>
        </p:spPr>
        <p:txBody>
          <a:bodyPr/>
          <a:lstStyle/>
          <a:p>
            <a:r>
              <a:rPr lang="en-ZA" dirty="0" smtClean="0"/>
              <a:t>Links to Partner Sites</a:t>
            </a:r>
            <a:endParaRPr lang="en-ZA" dirty="0"/>
          </a:p>
        </p:txBody>
      </p:sp>
      <p:sp>
        <p:nvSpPr>
          <p:cNvPr id="15" name="Content Placeholder 14"/>
          <p:cNvSpPr>
            <a:spLocks noGrp="1"/>
          </p:cNvSpPr>
          <p:nvPr>
            <p:ph sz="quarter" idx="4"/>
          </p:nvPr>
        </p:nvSpPr>
        <p:spPr>
          <a:xfrm>
            <a:off x="4645025" y="1915563"/>
            <a:ext cx="4041775" cy="3951288"/>
          </a:xfrm>
        </p:spPr>
        <p:txBody>
          <a:bodyPr/>
          <a:lstStyle/>
          <a:p>
            <a:r>
              <a:rPr lang="en-ZA" sz="1800" dirty="0" smtClean="0"/>
              <a:t>Names of major Co-Sponsors</a:t>
            </a:r>
          </a:p>
          <a:p>
            <a:r>
              <a:rPr lang="en-ZA" sz="1800" dirty="0" smtClean="0"/>
              <a:t>Names of Node host organisations</a:t>
            </a:r>
          </a:p>
          <a:p>
            <a:r>
              <a:rPr lang="en-ZA" sz="1800" dirty="0" smtClean="0"/>
              <a:t>Major initiatives too?</a:t>
            </a:r>
          </a:p>
          <a:p>
            <a:pPr lvl="1"/>
            <a:r>
              <a:rPr lang="en-ZA" sz="1400" dirty="0" smtClean="0"/>
              <a:t>SADCO</a:t>
            </a:r>
          </a:p>
          <a:p>
            <a:pPr lvl="1"/>
            <a:r>
              <a:rPr lang="en-ZA" sz="1400" dirty="0" smtClean="0"/>
              <a:t>ASCLME</a:t>
            </a:r>
          </a:p>
          <a:p>
            <a:pPr lvl="1"/>
            <a:r>
              <a:rPr lang="en-ZA" sz="1400" dirty="0" smtClean="0"/>
              <a:t>Etc…</a:t>
            </a:r>
          </a:p>
          <a:p>
            <a:r>
              <a:rPr lang="en-ZA" sz="1800" dirty="0" smtClean="0"/>
              <a:t>List to be confirmed by SIMSC</a:t>
            </a:r>
          </a:p>
          <a:p>
            <a:r>
              <a:rPr lang="en-ZA" sz="1800" dirty="0" smtClean="0"/>
              <a:t>Sites open in a new window</a:t>
            </a:r>
            <a:endParaRPr lang="en-ZA" sz="18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62" t="52642" r="81502" b="17710"/>
          <a:stretch/>
        </p:blipFill>
        <p:spPr bwMode="auto">
          <a:xfrm>
            <a:off x="524446" y="1795163"/>
            <a:ext cx="3575715" cy="3950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83753" y="2116645"/>
            <a:ext cx="1120820" cy="369332"/>
          </a:xfrm>
          <a:prstGeom prst="rect">
            <a:avLst/>
          </a:prstGeom>
          <a:solidFill>
            <a:srgbClr val="E4EDF8"/>
          </a:solidFill>
        </p:spPr>
        <p:txBody>
          <a:bodyPr wrap="none" rtlCol="0">
            <a:spAutoFit/>
          </a:bodyPr>
          <a:lstStyle/>
          <a:p>
            <a:r>
              <a:rPr lang="en-ZA" b="1" dirty="0" smtClean="0"/>
              <a:t>Partners</a:t>
            </a:r>
            <a:endParaRPr lang="en-ZA" b="1" dirty="0"/>
          </a:p>
        </p:txBody>
      </p:sp>
      <p:sp>
        <p:nvSpPr>
          <p:cNvPr id="6" name="TextBox 5"/>
          <p:cNvSpPr txBox="1"/>
          <p:nvPr/>
        </p:nvSpPr>
        <p:spPr>
          <a:xfrm>
            <a:off x="762287" y="2658758"/>
            <a:ext cx="673582" cy="338554"/>
          </a:xfrm>
          <a:prstGeom prst="rect">
            <a:avLst/>
          </a:prstGeom>
          <a:solidFill>
            <a:schemeClr val="bg1"/>
          </a:solidFill>
        </p:spPr>
        <p:txBody>
          <a:bodyPr wrap="none" rtlCol="0">
            <a:spAutoFit/>
          </a:bodyPr>
          <a:lstStyle/>
          <a:p>
            <a:r>
              <a:rPr lang="en-ZA" sz="1600" dirty="0" smtClean="0"/>
              <a:t>CSIR</a:t>
            </a:r>
            <a:endParaRPr lang="en-ZA" sz="1600" dirty="0"/>
          </a:p>
        </p:txBody>
      </p:sp>
      <p:sp>
        <p:nvSpPr>
          <p:cNvPr id="16" name="TextBox 15"/>
          <p:cNvSpPr txBox="1"/>
          <p:nvPr/>
        </p:nvSpPr>
        <p:spPr>
          <a:xfrm>
            <a:off x="655094" y="6114206"/>
            <a:ext cx="8065826" cy="584775"/>
          </a:xfrm>
          <a:prstGeom prst="rect">
            <a:avLst/>
          </a:prstGeom>
          <a:noFill/>
        </p:spPr>
        <p:txBody>
          <a:bodyPr wrap="square" rtlCol="0">
            <a:spAutoFit/>
          </a:bodyPr>
          <a:lstStyle/>
          <a:p>
            <a:r>
              <a:rPr lang="en-ZA" sz="1600" i="1" dirty="0" smtClean="0"/>
              <a:t>All </a:t>
            </a:r>
            <a:r>
              <a:rPr lang="en-ZA" sz="1600" i="1" dirty="0" err="1" smtClean="0"/>
              <a:t>portlet</a:t>
            </a:r>
            <a:r>
              <a:rPr lang="en-ZA" sz="1600" i="1" dirty="0" smtClean="0"/>
              <a:t> entries must be supplied with a fairly comprehensive tooltip – say 100-150 words. Mouse-over must provide an immediate sense of what’s to follow</a:t>
            </a:r>
            <a:endParaRPr lang="en-ZA" sz="1600" i="1" dirty="0"/>
          </a:p>
        </p:txBody>
      </p:sp>
      <p:sp>
        <p:nvSpPr>
          <p:cNvPr id="17" name="TextBox 16"/>
          <p:cNvSpPr txBox="1"/>
          <p:nvPr/>
        </p:nvSpPr>
        <p:spPr>
          <a:xfrm>
            <a:off x="762287" y="3062761"/>
            <a:ext cx="2452787" cy="338554"/>
          </a:xfrm>
          <a:prstGeom prst="rect">
            <a:avLst/>
          </a:prstGeom>
          <a:solidFill>
            <a:schemeClr val="bg1"/>
          </a:solidFill>
        </p:spPr>
        <p:txBody>
          <a:bodyPr wrap="none" rtlCol="0">
            <a:spAutoFit/>
          </a:bodyPr>
          <a:lstStyle/>
          <a:p>
            <a:r>
              <a:rPr lang="en-ZA" sz="1600" dirty="0" smtClean="0"/>
              <a:t>DEA Coasts and Oceans</a:t>
            </a:r>
            <a:endParaRPr lang="en-ZA" sz="1600" dirty="0"/>
          </a:p>
        </p:txBody>
      </p:sp>
      <p:sp>
        <p:nvSpPr>
          <p:cNvPr id="18" name="TextBox 17"/>
          <p:cNvSpPr txBox="1"/>
          <p:nvPr/>
        </p:nvSpPr>
        <p:spPr>
          <a:xfrm>
            <a:off x="762286" y="3466764"/>
            <a:ext cx="3113677" cy="338554"/>
          </a:xfrm>
          <a:prstGeom prst="rect">
            <a:avLst/>
          </a:prstGeom>
          <a:solidFill>
            <a:schemeClr val="bg1"/>
          </a:solidFill>
        </p:spPr>
        <p:txBody>
          <a:bodyPr wrap="square" rtlCol="0">
            <a:spAutoFit/>
          </a:bodyPr>
          <a:lstStyle/>
          <a:p>
            <a:r>
              <a:rPr lang="en-ZA" sz="1600" dirty="0" smtClean="0"/>
              <a:t>SANPARKS</a:t>
            </a:r>
            <a:endParaRPr lang="en-ZA" sz="1600" dirty="0"/>
          </a:p>
        </p:txBody>
      </p:sp>
      <p:sp>
        <p:nvSpPr>
          <p:cNvPr id="19" name="TextBox 18"/>
          <p:cNvSpPr txBox="1"/>
          <p:nvPr/>
        </p:nvSpPr>
        <p:spPr>
          <a:xfrm>
            <a:off x="762287" y="3870767"/>
            <a:ext cx="798617" cy="338554"/>
          </a:xfrm>
          <a:prstGeom prst="rect">
            <a:avLst/>
          </a:prstGeom>
          <a:solidFill>
            <a:schemeClr val="bg1"/>
          </a:solidFill>
        </p:spPr>
        <p:txBody>
          <a:bodyPr wrap="none" rtlCol="0">
            <a:spAutoFit/>
          </a:bodyPr>
          <a:lstStyle/>
          <a:p>
            <a:r>
              <a:rPr lang="en-ZA" sz="1600" dirty="0" smtClean="0"/>
              <a:t>SANBI</a:t>
            </a:r>
            <a:endParaRPr lang="en-ZA" sz="1600" dirty="0"/>
          </a:p>
        </p:txBody>
      </p:sp>
      <p:sp>
        <p:nvSpPr>
          <p:cNvPr id="20" name="TextBox 19"/>
          <p:cNvSpPr txBox="1"/>
          <p:nvPr/>
        </p:nvSpPr>
        <p:spPr>
          <a:xfrm>
            <a:off x="762287" y="4274770"/>
            <a:ext cx="1446230" cy="338554"/>
          </a:xfrm>
          <a:prstGeom prst="rect">
            <a:avLst/>
          </a:prstGeom>
          <a:solidFill>
            <a:schemeClr val="bg1"/>
          </a:solidFill>
        </p:spPr>
        <p:txBody>
          <a:bodyPr wrap="none" rtlCol="0">
            <a:spAutoFit/>
          </a:bodyPr>
          <a:lstStyle/>
          <a:p>
            <a:r>
              <a:rPr lang="en-ZA" sz="1600" dirty="0" smtClean="0"/>
              <a:t>EKZN Wildlife</a:t>
            </a:r>
            <a:endParaRPr lang="en-ZA" sz="1600" dirty="0"/>
          </a:p>
        </p:txBody>
      </p:sp>
      <p:sp>
        <p:nvSpPr>
          <p:cNvPr id="21" name="TextBox 20"/>
          <p:cNvSpPr txBox="1"/>
          <p:nvPr/>
        </p:nvSpPr>
        <p:spPr>
          <a:xfrm>
            <a:off x="762287" y="4678775"/>
            <a:ext cx="787395" cy="338554"/>
          </a:xfrm>
          <a:prstGeom prst="rect">
            <a:avLst/>
          </a:prstGeom>
          <a:solidFill>
            <a:schemeClr val="bg1"/>
          </a:solidFill>
        </p:spPr>
        <p:txBody>
          <a:bodyPr wrap="none" rtlCol="0">
            <a:spAutoFit/>
          </a:bodyPr>
          <a:lstStyle/>
          <a:p>
            <a:r>
              <a:rPr lang="en-ZA" sz="1600" dirty="0" smtClean="0"/>
              <a:t>SAIAB</a:t>
            </a:r>
            <a:endParaRPr lang="en-ZA" sz="1600" dirty="0"/>
          </a:p>
        </p:txBody>
      </p:sp>
      <p:sp>
        <p:nvSpPr>
          <p:cNvPr id="22" name="TextBox 21"/>
          <p:cNvSpPr txBox="1"/>
          <p:nvPr/>
        </p:nvSpPr>
        <p:spPr>
          <a:xfrm>
            <a:off x="791855" y="5030977"/>
            <a:ext cx="912429" cy="338554"/>
          </a:xfrm>
          <a:prstGeom prst="rect">
            <a:avLst/>
          </a:prstGeom>
          <a:solidFill>
            <a:schemeClr val="bg1"/>
          </a:solidFill>
        </p:spPr>
        <p:txBody>
          <a:bodyPr wrap="none" rtlCol="0">
            <a:spAutoFit/>
          </a:bodyPr>
          <a:lstStyle/>
          <a:p>
            <a:r>
              <a:rPr lang="en-ZA" sz="1600" dirty="0" smtClean="0"/>
              <a:t>SADCO</a:t>
            </a:r>
            <a:endParaRPr lang="en-ZA" sz="1600" dirty="0"/>
          </a:p>
        </p:txBody>
      </p:sp>
    </p:spTree>
    <p:extLst>
      <p:ext uri="{BB962C8B-B14F-4D97-AF65-F5344CB8AC3E}">
        <p14:creationId xmlns:p14="http://schemas.microsoft.com/office/powerpoint/2010/main" val="4754568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Revised Tabs: (C) Alternative Views</a:t>
            </a:r>
            <a:endParaRPr lang="en-ZA" dirty="0"/>
          </a:p>
        </p:txBody>
      </p:sp>
      <p:sp>
        <p:nvSpPr>
          <p:cNvPr id="14" name="Text Placeholder 13"/>
          <p:cNvSpPr>
            <a:spLocks noGrp="1"/>
          </p:cNvSpPr>
          <p:nvPr>
            <p:ph type="body" sz="quarter" idx="3"/>
          </p:nvPr>
        </p:nvSpPr>
        <p:spPr>
          <a:xfrm>
            <a:off x="4645025" y="1016489"/>
            <a:ext cx="4041775" cy="639762"/>
          </a:xfrm>
        </p:spPr>
        <p:txBody>
          <a:bodyPr/>
          <a:lstStyle/>
          <a:p>
            <a:r>
              <a:rPr lang="en-ZA" dirty="0" smtClean="0"/>
              <a:t>Alternative Tab Views</a:t>
            </a:r>
            <a:endParaRPr lang="en-ZA" dirty="0"/>
          </a:p>
        </p:txBody>
      </p:sp>
      <p:sp>
        <p:nvSpPr>
          <p:cNvPr id="15" name="Content Placeholder 14"/>
          <p:cNvSpPr>
            <a:spLocks noGrp="1"/>
          </p:cNvSpPr>
          <p:nvPr>
            <p:ph sz="quarter" idx="4"/>
          </p:nvPr>
        </p:nvSpPr>
        <p:spPr>
          <a:xfrm>
            <a:off x="422584" y="2129045"/>
            <a:ext cx="8209128" cy="4558357"/>
          </a:xfrm>
        </p:spPr>
        <p:txBody>
          <a:bodyPr/>
          <a:lstStyle/>
          <a:p>
            <a:r>
              <a:rPr lang="en-ZA" sz="1600" dirty="0" smtClean="0"/>
              <a:t>Each should contain a custom landing page similar in design to the home page.</a:t>
            </a:r>
          </a:p>
          <a:p>
            <a:r>
              <a:rPr lang="en-ZA" sz="1600" dirty="0" smtClean="0"/>
              <a:t>These are alternative views of the portal and are not all visible to all users (see User Roles later in the document).</a:t>
            </a:r>
          </a:p>
          <a:p>
            <a:r>
              <a:rPr lang="en-ZA" sz="1600" b="1" dirty="0" smtClean="0"/>
              <a:t>Home</a:t>
            </a:r>
            <a:r>
              <a:rPr lang="en-ZA" sz="1600" dirty="0" smtClean="0"/>
              <a:t>: standard landing page (All users).</a:t>
            </a:r>
          </a:p>
          <a:p>
            <a:r>
              <a:rPr lang="en-ZA" sz="1600" b="1" dirty="0" smtClean="0"/>
              <a:t>Themes</a:t>
            </a:r>
            <a:r>
              <a:rPr lang="en-ZA" sz="1600" dirty="0" smtClean="0"/>
              <a:t>: links to and discussion of important data collections by theme (All users).</a:t>
            </a:r>
          </a:p>
          <a:p>
            <a:r>
              <a:rPr lang="en-ZA" sz="1600" b="1" dirty="0" smtClean="0"/>
              <a:t>Meta-Data</a:t>
            </a:r>
            <a:r>
              <a:rPr lang="en-ZA" sz="1600" dirty="0" smtClean="0"/>
              <a:t>: A summary of meta-data holdings and links to individual repositories (Logged in users).</a:t>
            </a:r>
          </a:p>
          <a:p>
            <a:r>
              <a:rPr lang="en-ZA" sz="1600" b="1" dirty="0" smtClean="0"/>
              <a:t>Tutorials</a:t>
            </a:r>
            <a:r>
              <a:rPr lang="en-ZA" sz="1600" dirty="0" smtClean="0"/>
              <a:t>: a series of how-to slide shows or videos (All users).</a:t>
            </a:r>
          </a:p>
          <a:p>
            <a:r>
              <a:rPr lang="en-ZA" sz="1600" b="1" dirty="0" smtClean="0"/>
              <a:t>Tools</a:t>
            </a:r>
            <a:r>
              <a:rPr lang="en-ZA" sz="1600" dirty="0" smtClean="0"/>
              <a:t>: a series of tools and tutorials to assist content providers with their tasks (Logged in users that are content providers).  Includes</a:t>
            </a:r>
          </a:p>
          <a:p>
            <a:pPr lvl="1"/>
            <a:r>
              <a:rPr lang="en-ZA" sz="1200" dirty="0" smtClean="0"/>
              <a:t>Creating and using predefined searches,</a:t>
            </a:r>
          </a:p>
          <a:p>
            <a:pPr lvl="1"/>
            <a:r>
              <a:rPr lang="en-ZA" sz="1200" dirty="0" smtClean="0"/>
              <a:t>Creating and embedding pages from templates,</a:t>
            </a:r>
          </a:p>
          <a:p>
            <a:pPr lvl="1"/>
            <a:r>
              <a:rPr lang="en-ZA" sz="1200" dirty="0" smtClean="0"/>
              <a:t>Creating maps,</a:t>
            </a:r>
          </a:p>
          <a:p>
            <a:pPr lvl="1"/>
            <a:r>
              <a:rPr lang="en-ZA" sz="1200" dirty="0" smtClean="0"/>
              <a:t>Creating tables and charts,</a:t>
            </a:r>
          </a:p>
          <a:p>
            <a:pPr lvl="1"/>
            <a:r>
              <a:rPr lang="en-ZA" sz="1200" dirty="0" smtClean="0"/>
              <a:t>Creating campaigns and capturing data directly to the SAEON spatial data repository.</a:t>
            </a:r>
          </a:p>
          <a:p>
            <a:r>
              <a:rPr lang="en-ZA" sz="1600" b="1" dirty="0" smtClean="0"/>
              <a:t>About</a:t>
            </a:r>
            <a:r>
              <a:rPr lang="en-ZA" sz="1600" dirty="0" smtClean="0"/>
              <a:t>:  A roadmap on future development, non-technical overview of architecture, summaries of guidelines on meta-data management, data formats, SAEON data policy, etc.</a:t>
            </a:r>
          </a:p>
          <a:p>
            <a:pPr lvl="1"/>
            <a:endParaRPr lang="en-ZA" sz="1200" dirty="0" smtClean="0"/>
          </a:p>
          <a:p>
            <a:endParaRPr lang="en-ZA" sz="1600" dirty="0" smtClean="0"/>
          </a:p>
          <a:p>
            <a:endParaRPr lang="en-ZA" sz="1600" dirty="0" smtClean="0"/>
          </a:p>
          <a:p>
            <a:endParaRPr lang="en-ZA" sz="16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56" t="13471" r="47491" b="75746"/>
          <a:stretch/>
        </p:blipFill>
        <p:spPr bwMode="auto">
          <a:xfrm>
            <a:off x="128661" y="860015"/>
            <a:ext cx="8796975" cy="1181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343308" y="1015520"/>
            <a:ext cx="1236119" cy="338554"/>
          </a:xfrm>
          <a:prstGeom prst="rect">
            <a:avLst/>
          </a:prstGeom>
          <a:solidFill>
            <a:srgbClr val="E4EDF8"/>
          </a:solidFill>
        </p:spPr>
        <p:txBody>
          <a:bodyPr wrap="square" rtlCol="0">
            <a:spAutoFit/>
          </a:bodyPr>
          <a:lstStyle/>
          <a:p>
            <a:pPr algn="ctr"/>
            <a:r>
              <a:rPr lang="en-ZA" sz="1600" dirty="0" smtClean="0">
                <a:latin typeface="+mj-lt"/>
              </a:rPr>
              <a:t>Themes</a:t>
            </a:r>
            <a:endParaRPr lang="en-ZA" sz="1600" dirty="0">
              <a:latin typeface="+mj-lt"/>
            </a:endParaRPr>
          </a:p>
        </p:txBody>
      </p:sp>
      <p:sp>
        <p:nvSpPr>
          <p:cNvPr id="23" name="TextBox 22"/>
          <p:cNvSpPr txBox="1"/>
          <p:nvPr/>
        </p:nvSpPr>
        <p:spPr>
          <a:xfrm>
            <a:off x="2800068" y="1025939"/>
            <a:ext cx="1034956" cy="338554"/>
          </a:xfrm>
          <a:prstGeom prst="rect">
            <a:avLst/>
          </a:prstGeom>
          <a:solidFill>
            <a:srgbClr val="E4EDF8"/>
          </a:solidFill>
        </p:spPr>
        <p:txBody>
          <a:bodyPr wrap="square" rtlCol="0">
            <a:spAutoFit/>
          </a:bodyPr>
          <a:lstStyle/>
          <a:p>
            <a:pPr algn="ctr"/>
            <a:r>
              <a:rPr lang="en-ZA" sz="1600" dirty="0" smtClean="0">
                <a:latin typeface="+mj-lt"/>
              </a:rPr>
              <a:t>Tutorials</a:t>
            </a:r>
            <a:endParaRPr lang="en-ZA" sz="1600" dirty="0">
              <a:latin typeface="+mj-lt"/>
            </a:endParaRPr>
          </a:p>
        </p:txBody>
      </p:sp>
      <p:sp>
        <p:nvSpPr>
          <p:cNvPr id="24" name="TextBox 23"/>
          <p:cNvSpPr txBox="1"/>
          <p:nvPr/>
        </p:nvSpPr>
        <p:spPr>
          <a:xfrm>
            <a:off x="4014720" y="1036358"/>
            <a:ext cx="1362498" cy="338554"/>
          </a:xfrm>
          <a:prstGeom prst="rect">
            <a:avLst/>
          </a:prstGeom>
          <a:solidFill>
            <a:srgbClr val="E4EDF8"/>
          </a:solidFill>
        </p:spPr>
        <p:txBody>
          <a:bodyPr wrap="square" rtlCol="0">
            <a:spAutoFit/>
          </a:bodyPr>
          <a:lstStyle/>
          <a:p>
            <a:pPr algn="ctr"/>
            <a:r>
              <a:rPr lang="en-ZA" sz="1600" dirty="0" smtClean="0">
                <a:latin typeface="+mj-lt"/>
              </a:rPr>
              <a:t>Meta-Data</a:t>
            </a:r>
            <a:endParaRPr lang="en-ZA" sz="1600" dirty="0">
              <a:latin typeface="+mj-lt"/>
            </a:endParaRPr>
          </a:p>
        </p:txBody>
      </p:sp>
      <p:sp>
        <p:nvSpPr>
          <p:cNvPr id="25" name="TextBox 24"/>
          <p:cNvSpPr txBox="1"/>
          <p:nvPr/>
        </p:nvSpPr>
        <p:spPr>
          <a:xfrm>
            <a:off x="5584210" y="1042816"/>
            <a:ext cx="1362498" cy="338554"/>
          </a:xfrm>
          <a:prstGeom prst="rect">
            <a:avLst/>
          </a:prstGeom>
          <a:solidFill>
            <a:srgbClr val="E4EDF8"/>
          </a:solidFill>
        </p:spPr>
        <p:txBody>
          <a:bodyPr wrap="square" rtlCol="0">
            <a:spAutoFit/>
          </a:bodyPr>
          <a:lstStyle/>
          <a:p>
            <a:pPr algn="ctr"/>
            <a:r>
              <a:rPr lang="en-ZA" sz="1600" dirty="0" smtClean="0">
                <a:latin typeface="+mj-lt"/>
              </a:rPr>
              <a:t>Tools</a:t>
            </a:r>
            <a:endParaRPr lang="en-ZA" sz="1600" dirty="0">
              <a:latin typeface="+mj-lt"/>
            </a:endParaRPr>
          </a:p>
        </p:txBody>
      </p:sp>
      <p:sp>
        <p:nvSpPr>
          <p:cNvPr id="26" name="TextBox 25"/>
          <p:cNvSpPr txBox="1"/>
          <p:nvPr/>
        </p:nvSpPr>
        <p:spPr>
          <a:xfrm>
            <a:off x="7058164" y="1034393"/>
            <a:ext cx="1621812" cy="338554"/>
          </a:xfrm>
          <a:prstGeom prst="rect">
            <a:avLst/>
          </a:prstGeom>
          <a:solidFill>
            <a:srgbClr val="E4EDF8"/>
          </a:solidFill>
        </p:spPr>
        <p:txBody>
          <a:bodyPr wrap="square" rtlCol="0">
            <a:spAutoFit/>
          </a:bodyPr>
          <a:lstStyle/>
          <a:p>
            <a:pPr algn="ctr"/>
            <a:r>
              <a:rPr lang="en-ZA" sz="1600" dirty="0" smtClean="0">
                <a:latin typeface="+mj-lt"/>
              </a:rPr>
              <a:t>About</a:t>
            </a:r>
            <a:endParaRPr lang="en-ZA" sz="1600" dirty="0">
              <a:latin typeface="+mj-lt"/>
            </a:endParaRPr>
          </a:p>
        </p:txBody>
      </p:sp>
    </p:spTree>
    <p:extLst>
      <p:ext uri="{BB962C8B-B14F-4D97-AF65-F5344CB8AC3E}">
        <p14:creationId xmlns:p14="http://schemas.microsoft.com/office/powerpoint/2010/main" val="25683589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862" y="4988365"/>
            <a:ext cx="838859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ZA" dirty="0" smtClean="0"/>
              <a:t>Revised Landing Pages: (D.1) Home </a:t>
            </a:r>
            <a:endParaRPr lang="en-ZA" dirty="0"/>
          </a:p>
        </p:txBody>
      </p:sp>
      <p:sp>
        <p:nvSpPr>
          <p:cNvPr id="11" name="Rectangle 10"/>
          <p:cNvSpPr/>
          <p:nvPr/>
        </p:nvSpPr>
        <p:spPr>
          <a:xfrm>
            <a:off x="354842" y="3152620"/>
            <a:ext cx="2702257" cy="1787857"/>
          </a:xfrm>
          <a:prstGeom prst="rect">
            <a:avLst/>
          </a:prstGeom>
          <a:gradFill flip="none" rotWithShape="1">
            <a:gsLst>
              <a:gs pos="0">
                <a:schemeClr val="accent4">
                  <a:lumMod val="60000"/>
                  <a:lumOff val="40000"/>
                </a:schemeClr>
              </a:gs>
              <a:gs pos="50000">
                <a:schemeClr val="accent4">
                  <a:lumMod val="20000"/>
                  <a:lumOff val="8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n-ZA" sz="1200" dirty="0">
                <a:solidFill>
                  <a:schemeClr val="tx1"/>
                </a:solidFill>
                <a:latin typeface="Arial" pitchFamily="34" charset="0"/>
                <a:cs typeface="Arial" pitchFamily="34" charset="0"/>
              </a:rPr>
              <a:t>Click here to search for data in a given region. Predefined results are available for South African Provinces, sub-Saharan Africa, and the main ocean regions around Southern Africa.</a:t>
            </a:r>
          </a:p>
          <a:p>
            <a:pPr algn="just"/>
            <a:endParaRPr lang="en-ZA" sz="1200" dirty="0">
              <a:solidFill>
                <a:schemeClr val="tx1"/>
              </a:solidFill>
              <a:latin typeface="Arial" pitchFamily="34" charset="0"/>
              <a:cs typeface="Arial" pitchFamily="34" charset="0"/>
            </a:endParaRPr>
          </a:p>
        </p:txBody>
      </p:sp>
      <p:sp>
        <p:nvSpPr>
          <p:cNvPr id="12" name="Rectangle 11"/>
          <p:cNvSpPr/>
          <p:nvPr/>
        </p:nvSpPr>
        <p:spPr>
          <a:xfrm>
            <a:off x="3154909" y="3152620"/>
            <a:ext cx="2702257" cy="1774209"/>
          </a:xfrm>
          <a:prstGeom prst="rect">
            <a:avLst/>
          </a:prstGeom>
          <a:gradFill flip="none" rotWithShape="1">
            <a:gsLst>
              <a:gs pos="0">
                <a:schemeClr val="accent2">
                  <a:lumMod val="60000"/>
                  <a:lumOff val="40000"/>
                </a:schemeClr>
              </a:gs>
              <a:gs pos="50000">
                <a:schemeClr val="accent2">
                  <a:lumMod val="20000"/>
                  <a:lumOff val="8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r>
              <a:rPr lang="en-ZA" sz="1200" dirty="0">
                <a:solidFill>
                  <a:schemeClr val="tx1"/>
                </a:solidFill>
                <a:latin typeface="Arial" pitchFamily="34" charset="0"/>
                <a:cs typeface="Arial" pitchFamily="34" charset="0"/>
              </a:rPr>
              <a:t>SAEON assembles data for long term preservation and is structured into biome-specific nodes. Click here to find data sets for each individual biome.</a:t>
            </a: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sp>
        <p:nvSpPr>
          <p:cNvPr id="17" name="Rectangle 16"/>
          <p:cNvSpPr/>
          <p:nvPr/>
        </p:nvSpPr>
        <p:spPr>
          <a:xfrm>
            <a:off x="5930519" y="3152620"/>
            <a:ext cx="2702257" cy="1776483"/>
          </a:xfrm>
          <a:prstGeom prst="rect">
            <a:avLst/>
          </a:prstGeom>
          <a:gradFill flip="none" rotWithShape="1">
            <a:gsLst>
              <a:gs pos="0">
                <a:schemeClr val="accent5">
                  <a:lumMod val="60000"/>
                  <a:lumOff val="40000"/>
                </a:schemeClr>
              </a:gs>
              <a:gs pos="50000">
                <a:schemeClr val="accent5">
                  <a:lumMod val="20000"/>
                  <a:lumOff val="8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r>
              <a:rPr lang="en-ZA" sz="1200" dirty="0">
                <a:solidFill>
                  <a:schemeClr val="tx1"/>
                </a:solidFill>
                <a:latin typeface="Arial" pitchFamily="34" charset="0"/>
                <a:cs typeface="Arial" pitchFamily="34" charset="0"/>
              </a:rPr>
              <a:t>The SAEON Data Portal assembles data from a large number of providers and networked organisations. Click here to find specific contributions.</a:t>
            </a: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sp>
        <p:nvSpPr>
          <p:cNvPr id="18" name="Rectangle 17"/>
          <p:cNvSpPr/>
          <p:nvPr/>
        </p:nvSpPr>
        <p:spPr>
          <a:xfrm>
            <a:off x="4792814" y="764276"/>
            <a:ext cx="3996345" cy="470847"/>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ZA" sz="1400" dirty="0" smtClean="0"/>
              <a:t>These links can rotate slowly through lists of predefined searches together with a linked image. </a:t>
            </a:r>
            <a:endParaRPr lang="en-ZA" sz="1400" dirty="0"/>
          </a:p>
        </p:txBody>
      </p:sp>
      <p:sp>
        <p:nvSpPr>
          <p:cNvPr id="19" name="Rectangle 18"/>
          <p:cNvSpPr/>
          <p:nvPr/>
        </p:nvSpPr>
        <p:spPr>
          <a:xfrm>
            <a:off x="308110" y="4581806"/>
            <a:ext cx="2691763" cy="307777"/>
          </a:xfrm>
          <a:prstGeom prst="rect">
            <a:avLst/>
          </a:prstGeom>
        </p:spPr>
        <p:txBody>
          <a:bodyPr wrap="none">
            <a:spAutoFit/>
          </a:bodyPr>
          <a:lstStyle/>
          <a:p>
            <a:pPr algn="just"/>
            <a:r>
              <a:rPr lang="en-ZA" sz="1400" dirty="0" smtClean="0"/>
              <a:t>See data for: </a:t>
            </a:r>
            <a:r>
              <a:rPr lang="en-ZA" sz="1400" u="sng" dirty="0">
                <a:solidFill>
                  <a:schemeClr val="tx2"/>
                </a:solidFill>
              </a:rPr>
              <a:t>Limpopo Province</a:t>
            </a:r>
          </a:p>
        </p:txBody>
      </p:sp>
      <p:sp>
        <p:nvSpPr>
          <p:cNvPr id="21" name="Rectangle 20"/>
          <p:cNvSpPr/>
          <p:nvPr/>
        </p:nvSpPr>
        <p:spPr>
          <a:xfrm>
            <a:off x="3304429" y="4581806"/>
            <a:ext cx="2403222" cy="307777"/>
          </a:xfrm>
          <a:prstGeom prst="rect">
            <a:avLst/>
          </a:prstGeom>
        </p:spPr>
        <p:txBody>
          <a:bodyPr wrap="none">
            <a:spAutoFit/>
          </a:bodyPr>
          <a:lstStyle/>
          <a:p>
            <a:pPr algn="just"/>
            <a:r>
              <a:rPr lang="en-ZA" sz="1400" dirty="0" smtClean="0"/>
              <a:t>See data for: </a:t>
            </a:r>
            <a:r>
              <a:rPr lang="en-ZA" sz="1400" u="sng" dirty="0" err="1" smtClean="0">
                <a:solidFill>
                  <a:schemeClr val="tx2"/>
                </a:solidFill>
              </a:rPr>
              <a:t>Fynbos</a:t>
            </a:r>
            <a:r>
              <a:rPr lang="en-ZA" sz="1400" u="sng" dirty="0" smtClean="0">
                <a:solidFill>
                  <a:schemeClr val="tx2"/>
                </a:solidFill>
              </a:rPr>
              <a:t> Biome</a:t>
            </a:r>
            <a:endParaRPr lang="en-ZA" sz="1400" u="sng" dirty="0">
              <a:solidFill>
                <a:schemeClr val="tx2"/>
              </a:solidFill>
            </a:endParaRPr>
          </a:p>
        </p:txBody>
      </p:sp>
      <p:sp>
        <p:nvSpPr>
          <p:cNvPr id="23" name="Rectangle 22"/>
          <p:cNvSpPr/>
          <p:nvPr/>
        </p:nvSpPr>
        <p:spPr>
          <a:xfrm>
            <a:off x="6541155" y="4581806"/>
            <a:ext cx="1410964" cy="307777"/>
          </a:xfrm>
          <a:prstGeom prst="rect">
            <a:avLst/>
          </a:prstGeom>
        </p:spPr>
        <p:txBody>
          <a:bodyPr wrap="none">
            <a:spAutoFit/>
          </a:bodyPr>
          <a:lstStyle/>
          <a:p>
            <a:pPr algn="just"/>
            <a:r>
              <a:rPr lang="en-ZA" sz="1400" dirty="0" smtClean="0"/>
              <a:t>Latest: </a:t>
            </a:r>
            <a:r>
              <a:rPr lang="en-ZA" sz="1400" u="sng" dirty="0" smtClean="0">
                <a:solidFill>
                  <a:schemeClr val="tx2"/>
                </a:solidFill>
              </a:rPr>
              <a:t>SANHO</a:t>
            </a:r>
            <a:endParaRPr lang="en-ZA" sz="1400" u="sng" dirty="0">
              <a:solidFill>
                <a:schemeClr val="tx2"/>
              </a:solidFill>
            </a:endParaRPr>
          </a:p>
        </p:txBody>
      </p:sp>
      <p:cxnSp>
        <p:nvCxnSpPr>
          <p:cNvPr id="25" name="Elbow Connector 24"/>
          <p:cNvCxnSpPr>
            <a:stCxn id="18" idx="3"/>
            <a:endCxn id="28" idx="3"/>
          </p:cNvCxnSpPr>
          <p:nvPr/>
        </p:nvCxnSpPr>
        <p:spPr>
          <a:xfrm flipH="1">
            <a:off x="8161361" y="999700"/>
            <a:ext cx="627798" cy="3674871"/>
          </a:xfrm>
          <a:prstGeom prst="bentConnector3">
            <a:avLst>
              <a:gd name="adj1" fmla="val -36413"/>
            </a:avLst>
          </a:prstGeom>
          <a:ln>
            <a:tailEnd type="arrow"/>
          </a:ln>
        </p:spPr>
        <p:style>
          <a:lnRef idx="2">
            <a:schemeClr val="accent2"/>
          </a:lnRef>
          <a:fillRef idx="0">
            <a:schemeClr val="accent2"/>
          </a:fillRef>
          <a:effectRef idx="1">
            <a:schemeClr val="accent2"/>
          </a:effectRef>
          <a:fontRef idx="minor">
            <a:schemeClr val="tx1"/>
          </a:fontRef>
        </p:style>
      </p:cxnSp>
      <p:sp>
        <p:nvSpPr>
          <p:cNvPr id="28" name="Rectangle 27"/>
          <p:cNvSpPr/>
          <p:nvPr/>
        </p:nvSpPr>
        <p:spPr>
          <a:xfrm>
            <a:off x="7952119" y="4542291"/>
            <a:ext cx="209242" cy="264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Rectangle 29"/>
          <p:cNvSpPr/>
          <p:nvPr/>
        </p:nvSpPr>
        <p:spPr>
          <a:xfrm>
            <a:off x="151093" y="764276"/>
            <a:ext cx="4595402" cy="470847"/>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ZA" sz="1400" dirty="0" smtClean="0"/>
              <a:t>Finding data is the most likely use for the majority of visitors, hence the home page should concentrate on that aspect..</a:t>
            </a:r>
            <a:endParaRPr lang="en-ZA" sz="1400" dirty="0"/>
          </a:p>
        </p:txBody>
      </p:sp>
      <p:pic>
        <p:nvPicPr>
          <p:cNvPr id="2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037" t="49123" r="75017" b="44771"/>
          <a:stretch/>
        </p:blipFill>
        <p:spPr bwMode="auto">
          <a:xfrm>
            <a:off x="357454" y="6017526"/>
            <a:ext cx="8275322" cy="860950"/>
          </a:xfrm>
          <a:prstGeom prst="rect">
            <a:avLst/>
          </a:prstGeom>
          <a:gradFill flip="none" rotWithShape="1">
            <a:gsLst>
              <a:gs pos="0">
                <a:schemeClr val="bg1">
                  <a:lumMod val="75000"/>
                </a:schemeClr>
              </a:gs>
              <a:gs pos="50000">
                <a:schemeClr val="bg1">
                  <a:lumMod val="85000"/>
                </a:schemeClr>
              </a:gs>
              <a:gs pos="100000">
                <a:schemeClr val="bg1"/>
              </a:gs>
            </a:gsLst>
            <a:lin ang="16200000" scaled="1"/>
            <a:tileRect/>
          </a:gra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43670" y="6140358"/>
            <a:ext cx="7789105" cy="415498"/>
          </a:xfrm>
          <a:prstGeom prst="rect">
            <a:avLst/>
          </a:prstGeom>
        </p:spPr>
        <p:txBody>
          <a:bodyPr wrap="square">
            <a:spAutoFit/>
          </a:bodyPr>
          <a:lstStyle/>
          <a:p>
            <a:r>
              <a:rPr lang="en-ZA" sz="1050" dirty="0" smtClean="0"/>
              <a:t>The SAEON Data Portal supports a range of popular meta-data standards, and allows searches across multiple standards. We currently support EML 2.1.x, SANS 1878, ISO 19115/19319, Dublin Core, and FGDC. Extensions to follow: Darwin Core</a:t>
            </a:r>
            <a:endParaRPr lang="en-ZA" sz="105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426" y="6182094"/>
            <a:ext cx="293204" cy="293204"/>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842" y="1404885"/>
            <a:ext cx="8230461"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037" t="49123" r="75017" b="44771"/>
          <a:stretch/>
        </p:blipFill>
        <p:spPr bwMode="auto">
          <a:xfrm>
            <a:off x="354843" y="2780723"/>
            <a:ext cx="2702256" cy="566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037" t="49123" r="75017" b="44771"/>
          <a:stretch/>
        </p:blipFill>
        <p:spPr bwMode="auto">
          <a:xfrm>
            <a:off x="3154909" y="2780722"/>
            <a:ext cx="2702257" cy="566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037" t="49123" r="75017" b="44771"/>
          <a:stretch/>
        </p:blipFill>
        <p:spPr bwMode="auto">
          <a:xfrm>
            <a:off x="5930519" y="2780721"/>
            <a:ext cx="2654784" cy="566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775430" y="2887926"/>
            <a:ext cx="2145139" cy="338554"/>
          </a:xfrm>
          <a:prstGeom prst="rect">
            <a:avLst/>
          </a:prstGeom>
        </p:spPr>
        <p:txBody>
          <a:bodyPr wrap="none">
            <a:spAutoFit/>
          </a:bodyPr>
          <a:lstStyle/>
          <a:p>
            <a:pPr algn="just"/>
            <a:r>
              <a:rPr lang="en-ZA" sz="1600" b="1" dirty="0">
                <a:solidFill>
                  <a:srgbClr val="7030A0"/>
                </a:solidFill>
              </a:rPr>
              <a:t>Find data by Region</a:t>
            </a:r>
          </a:p>
        </p:txBody>
      </p:sp>
      <p:sp>
        <p:nvSpPr>
          <p:cNvPr id="15" name="Rectangle 14"/>
          <p:cNvSpPr/>
          <p:nvPr/>
        </p:nvSpPr>
        <p:spPr>
          <a:xfrm>
            <a:off x="3639349" y="2887926"/>
            <a:ext cx="2077813" cy="338554"/>
          </a:xfrm>
          <a:prstGeom prst="rect">
            <a:avLst/>
          </a:prstGeom>
        </p:spPr>
        <p:txBody>
          <a:bodyPr wrap="none">
            <a:spAutoFit/>
          </a:bodyPr>
          <a:lstStyle/>
          <a:p>
            <a:pPr algn="just"/>
            <a:r>
              <a:rPr lang="en-ZA" sz="1600" b="1" dirty="0">
                <a:solidFill>
                  <a:srgbClr val="C00000"/>
                </a:solidFill>
              </a:rPr>
              <a:t>Find data by </a:t>
            </a:r>
            <a:r>
              <a:rPr lang="en-ZA" sz="1600" b="1" dirty="0" smtClean="0">
                <a:solidFill>
                  <a:srgbClr val="C00000"/>
                </a:solidFill>
              </a:rPr>
              <a:t>Biome</a:t>
            </a:r>
            <a:endParaRPr lang="en-ZA" sz="1600" b="1" dirty="0">
              <a:solidFill>
                <a:srgbClr val="C00000"/>
              </a:solidFill>
            </a:endParaRPr>
          </a:p>
        </p:txBody>
      </p:sp>
      <p:sp>
        <p:nvSpPr>
          <p:cNvPr id="16" name="Rectangle 15"/>
          <p:cNvSpPr/>
          <p:nvPr/>
        </p:nvSpPr>
        <p:spPr>
          <a:xfrm>
            <a:off x="6258935" y="2887926"/>
            <a:ext cx="2271776" cy="338554"/>
          </a:xfrm>
          <a:prstGeom prst="rect">
            <a:avLst/>
          </a:prstGeom>
        </p:spPr>
        <p:txBody>
          <a:bodyPr wrap="none">
            <a:spAutoFit/>
          </a:bodyPr>
          <a:lstStyle/>
          <a:p>
            <a:pPr algn="just"/>
            <a:r>
              <a:rPr lang="en-ZA" sz="1600" b="1" dirty="0">
                <a:solidFill>
                  <a:srgbClr val="0070C0"/>
                </a:solidFill>
              </a:rPr>
              <a:t>Find data by </a:t>
            </a:r>
            <a:r>
              <a:rPr lang="en-ZA" sz="1600" b="1" dirty="0" smtClean="0">
                <a:solidFill>
                  <a:srgbClr val="0070C0"/>
                </a:solidFill>
              </a:rPr>
              <a:t>Data Set</a:t>
            </a:r>
            <a:endParaRPr lang="en-ZA" sz="1600" b="1" dirty="0">
              <a:solidFill>
                <a:srgbClr val="0070C0"/>
              </a:solidFill>
            </a:endParaRPr>
          </a:p>
        </p:txBody>
      </p:sp>
      <p:pic>
        <p:nvPicPr>
          <p:cNvPr id="31"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48839" y="2901574"/>
            <a:ext cx="274634" cy="274634"/>
          </a:xfrm>
          <a:prstGeom prst="rect">
            <a:avLst/>
          </a:prstGeom>
        </p:spPr>
      </p:pic>
      <p:pic>
        <p:nvPicPr>
          <p:cNvPr id="32" name="Picture 3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99734" y="2923599"/>
            <a:ext cx="274634" cy="274634"/>
          </a:xfrm>
          <a:prstGeom prst="rect">
            <a:avLst/>
          </a:prstGeom>
        </p:spPr>
      </p:pic>
      <p:pic>
        <p:nvPicPr>
          <p:cNvPr id="33" name="Picture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4444" y="2901574"/>
            <a:ext cx="274634" cy="274634"/>
          </a:xfrm>
          <a:prstGeom prst="rect">
            <a:avLst/>
          </a:prstGeom>
        </p:spPr>
      </p:pic>
      <p:cxnSp>
        <p:nvCxnSpPr>
          <p:cNvPr id="35" name="Elbow Connector 34"/>
          <p:cNvCxnSpPr>
            <a:stCxn id="18" idx="3"/>
            <a:endCxn id="1027" idx="3"/>
          </p:cNvCxnSpPr>
          <p:nvPr/>
        </p:nvCxnSpPr>
        <p:spPr>
          <a:xfrm flipH="1">
            <a:off x="8691458" y="999700"/>
            <a:ext cx="97701" cy="4528415"/>
          </a:xfrm>
          <a:prstGeom prst="bentConnector3">
            <a:avLst>
              <a:gd name="adj1" fmla="val -233979"/>
            </a:avLst>
          </a:prstGeom>
          <a:ln>
            <a:tailEnd type="arrow"/>
          </a:ln>
        </p:spPr>
        <p:style>
          <a:lnRef idx="2">
            <a:schemeClr val="accent2"/>
          </a:lnRef>
          <a:fillRef idx="0">
            <a:schemeClr val="accent2"/>
          </a:fillRef>
          <a:effectRef idx="1">
            <a:schemeClr val="accent2"/>
          </a:effectRef>
          <a:fontRef idx="minor">
            <a:schemeClr val="tx1"/>
          </a:fontRef>
        </p:style>
      </p:cxnSp>
      <p:sp>
        <p:nvSpPr>
          <p:cNvPr id="36" name="TextBox 35"/>
          <p:cNvSpPr txBox="1"/>
          <p:nvPr/>
        </p:nvSpPr>
        <p:spPr>
          <a:xfrm>
            <a:off x="393888" y="1500589"/>
            <a:ext cx="7890300" cy="461665"/>
          </a:xfrm>
          <a:prstGeom prst="rect">
            <a:avLst/>
          </a:prstGeom>
          <a:noFill/>
        </p:spPr>
        <p:txBody>
          <a:bodyPr wrap="square" rtlCol="0">
            <a:spAutoFit/>
          </a:bodyPr>
          <a:lstStyle/>
          <a:p>
            <a:r>
              <a:rPr lang="en-ZA" sz="2400" b="1" dirty="0" smtClean="0">
                <a:latin typeface="+mn-lt"/>
              </a:rPr>
              <a:t>Welcome to the SAEON Data Portal</a:t>
            </a:r>
            <a:endParaRPr lang="en-ZA" sz="2400" b="1" dirty="0">
              <a:latin typeface="+mn-lt"/>
            </a:endParaRPr>
          </a:p>
        </p:txBody>
      </p:sp>
      <p:sp>
        <p:nvSpPr>
          <p:cNvPr id="40" name="Rectangle 39"/>
          <p:cNvSpPr/>
          <p:nvPr/>
        </p:nvSpPr>
        <p:spPr>
          <a:xfrm>
            <a:off x="371051" y="2074810"/>
            <a:ext cx="2702257" cy="671900"/>
          </a:xfrm>
          <a:prstGeom prst="rect">
            <a:avLst/>
          </a:prstGeom>
          <a:gradFill flip="none" rotWithShape="1">
            <a:gsLst>
              <a:gs pos="0">
                <a:schemeClr val="bg1">
                  <a:lumMod val="75000"/>
                </a:schemeClr>
              </a:gs>
              <a:gs pos="50000">
                <a:schemeClr val="bg1">
                  <a:lumMod val="9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n-ZA" sz="1200" dirty="0" smtClean="0">
                <a:solidFill>
                  <a:schemeClr val="tx1"/>
                </a:solidFill>
                <a:latin typeface="Arial" pitchFamily="34" charset="0"/>
                <a:cs typeface="Arial" pitchFamily="34" charset="0"/>
              </a:rPr>
              <a:t>Enter a keyword for a quick search:</a:t>
            </a:r>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sp>
        <p:nvSpPr>
          <p:cNvPr id="37" name="Rectangle 36"/>
          <p:cNvSpPr/>
          <p:nvPr/>
        </p:nvSpPr>
        <p:spPr>
          <a:xfrm>
            <a:off x="462128" y="2438056"/>
            <a:ext cx="2090003" cy="223258"/>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9" name="Picture 3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93557" y="2411106"/>
            <a:ext cx="277504" cy="277504"/>
          </a:xfrm>
          <a:prstGeom prst="rect">
            <a:avLst/>
          </a:prstGeom>
        </p:spPr>
      </p:pic>
      <p:sp>
        <p:nvSpPr>
          <p:cNvPr id="43" name="Rectangle 42"/>
          <p:cNvSpPr/>
          <p:nvPr/>
        </p:nvSpPr>
        <p:spPr>
          <a:xfrm>
            <a:off x="3141429" y="2088804"/>
            <a:ext cx="5443874" cy="671900"/>
          </a:xfrm>
          <a:prstGeom prst="rect">
            <a:avLst/>
          </a:prstGeom>
          <a:gradFill flip="none" rotWithShape="1">
            <a:gsLst>
              <a:gs pos="0">
                <a:schemeClr val="bg1">
                  <a:lumMod val="75000"/>
                </a:schemeClr>
              </a:gs>
              <a:gs pos="50000">
                <a:schemeClr val="bg1">
                  <a:lumMod val="9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just"/>
            <a:r>
              <a:rPr lang="en-ZA" sz="1200" dirty="0" smtClean="0">
                <a:solidFill>
                  <a:schemeClr val="tx1"/>
                </a:solidFill>
                <a:latin typeface="Arial" pitchFamily="34" charset="0"/>
                <a:cs typeface="Arial" pitchFamily="34" charset="0"/>
              </a:rPr>
              <a:t>The SAEON Data Portal provides access to data through a meta-data repository aggregated from collaborators, partners, and linked sites. We currently house </a:t>
            </a:r>
            <a:r>
              <a:rPr lang="en-ZA" sz="1200" u="sng" dirty="0" smtClean="0">
                <a:solidFill>
                  <a:schemeClr val="tx2"/>
                </a:solidFill>
                <a:latin typeface="Arial" pitchFamily="34" charset="0"/>
                <a:cs typeface="Arial" pitchFamily="34" charset="0"/>
              </a:rPr>
              <a:t>15,617 meta-data </a:t>
            </a:r>
            <a:r>
              <a:rPr lang="en-ZA" sz="1200" dirty="0" smtClean="0">
                <a:solidFill>
                  <a:schemeClr val="tx1"/>
                </a:solidFill>
                <a:latin typeface="Arial" pitchFamily="34" charset="0"/>
                <a:cs typeface="Arial" pitchFamily="34" charset="0"/>
              </a:rPr>
              <a:t>records from </a:t>
            </a:r>
            <a:r>
              <a:rPr lang="en-ZA" sz="1200" u="sng" dirty="0" smtClean="0">
                <a:solidFill>
                  <a:schemeClr val="tx2"/>
                </a:solidFill>
                <a:latin typeface="Arial" pitchFamily="34" charset="0"/>
                <a:cs typeface="Arial" pitchFamily="34" charset="0"/>
              </a:rPr>
              <a:t>17 providers</a:t>
            </a:r>
            <a:r>
              <a:rPr lang="en-ZA" sz="1200" dirty="0" smtClean="0">
                <a:solidFill>
                  <a:schemeClr val="tx1"/>
                </a:solidFill>
                <a:latin typeface="Arial" pitchFamily="34" charset="0"/>
                <a:cs typeface="Arial" pitchFamily="34" charset="0"/>
              </a:rPr>
              <a:t>.</a:t>
            </a:r>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6651961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Revised Landing Pages: (D.2) Themes </a:t>
            </a:r>
            <a:endParaRPr lang="en-ZA" dirty="0"/>
          </a:p>
        </p:txBody>
      </p:sp>
      <p:sp>
        <p:nvSpPr>
          <p:cNvPr id="30" name="Rectangle 29"/>
          <p:cNvSpPr/>
          <p:nvPr/>
        </p:nvSpPr>
        <p:spPr>
          <a:xfrm>
            <a:off x="151092" y="764276"/>
            <a:ext cx="8747247" cy="470847"/>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ZA" sz="1400" dirty="0" smtClean="0"/>
              <a:t>SAEON can showcase themes and point out important data sets this way. Can link to node project pages – see examples later on. This is value addition: leading users to specific data sets that are more important</a:t>
            </a:r>
            <a:endParaRPr lang="en-ZA" sz="1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842" y="1404885"/>
            <a:ext cx="8230461"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35"/>
          <p:cNvSpPr txBox="1"/>
          <p:nvPr/>
        </p:nvSpPr>
        <p:spPr>
          <a:xfrm>
            <a:off x="407536" y="1500589"/>
            <a:ext cx="7890300" cy="461665"/>
          </a:xfrm>
          <a:prstGeom prst="rect">
            <a:avLst/>
          </a:prstGeom>
          <a:noFill/>
        </p:spPr>
        <p:txBody>
          <a:bodyPr wrap="square" rtlCol="0">
            <a:spAutoFit/>
          </a:bodyPr>
          <a:lstStyle/>
          <a:p>
            <a:r>
              <a:rPr lang="en-ZA" sz="2400" b="1" dirty="0" smtClean="0">
                <a:latin typeface="+mn-lt"/>
              </a:rPr>
              <a:t>Important SAEON Themes and Initiatives</a:t>
            </a:r>
            <a:endParaRPr lang="en-ZA" sz="2400" b="1" dirty="0">
              <a:latin typeface="+mn-lt"/>
            </a:endParaRPr>
          </a:p>
        </p:txBody>
      </p:sp>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7305" t="44267" r="17951" b="2148"/>
          <a:stretch/>
        </p:blipFill>
        <p:spPr bwMode="auto">
          <a:xfrm>
            <a:off x="357453" y="1977782"/>
            <a:ext cx="8377113" cy="432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Rectangle 46"/>
          <p:cNvSpPr/>
          <p:nvPr/>
        </p:nvSpPr>
        <p:spPr>
          <a:xfrm>
            <a:off x="151091" y="6298603"/>
            <a:ext cx="8747247" cy="470847"/>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ZA" sz="1400" dirty="0" smtClean="0"/>
              <a:t>These are examples only and content must be provided by node data managers and personnel. The content can be served from data - making  updates simpler and in some cases automatic.</a:t>
            </a:r>
            <a:endParaRPr lang="en-ZA" sz="1400" dirty="0"/>
          </a:p>
        </p:txBody>
      </p:sp>
    </p:spTree>
    <p:extLst>
      <p:ext uri="{BB962C8B-B14F-4D97-AF65-F5344CB8AC3E}">
        <p14:creationId xmlns:p14="http://schemas.microsoft.com/office/powerpoint/2010/main" val="5795216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Revised Landing Pages: (D.3) Tutorials</a:t>
            </a:r>
            <a:endParaRPr lang="en-ZA" dirty="0"/>
          </a:p>
        </p:txBody>
      </p:sp>
      <p:sp>
        <p:nvSpPr>
          <p:cNvPr id="17" name="Rectangle 16"/>
          <p:cNvSpPr/>
          <p:nvPr/>
        </p:nvSpPr>
        <p:spPr>
          <a:xfrm>
            <a:off x="5254263" y="3152620"/>
            <a:ext cx="3331041" cy="2843572"/>
          </a:xfrm>
          <a:prstGeom prst="rect">
            <a:avLst/>
          </a:prstGeom>
          <a:gradFill flip="none" rotWithShape="1">
            <a:gsLst>
              <a:gs pos="0">
                <a:schemeClr val="bg1">
                  <a:lumMod val="75000"/>
                </a:schemeClr>
              </a:gs>
              <a:gs pos="50000">
                <a:schemeClr val="bg1">
                  <a:lumMod val="9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ZA" sz="1200" dirty="0" smtClean="0">
                <a:solidFill>
                  <a:schemeClr val="tx1"/>
                </a:solidFill>
                <a:latin typeface="Arial" pitchFamily="34" charset="0"/>
                <a:cs typeface="Arial" pitchFamily="34" charset="0"/>
              </a:rPr>
              <a:t>Benefits of Registration</a:t>
            </a:r>
          </a:p>
          <a:p>
            <a:pPr algn="just"/>
            <a:endParaRPr lang="en-ZA" sz="1200" dirty="0" smtClean="0">
              <a:solidFill>
                <a:schemeClr val="tx1"/>
              </a:solidFill>
              <a:latin typeface="Arial" pitchFamily="34" charset="0"/>
              <a:cs typeface="Arial" pitchFamily="34" charset="0"/>
            </a:endParaRPr>
          </a:p>
          <a:p>
            <a:pPr algn="just"/>
            <a:r>
              <a:rPr lang="en-ZA" sz="1200" dirty="0" smtClean="0">
                <a:solidFill>
                  <a:schemeClr val="tx1"/>
                </a:solidFill>
                <a:latin typeface="Arial" pitchFamily="34" charset="0"/>
                <a:cs typeface="Arial" pitchFamily="34" charset="0"/>
              </a:rPr>
              <a:t>Uploading Data and Linking to Meta-Data</a:t>
            </a:r>
          </a:p>
          <a:p>
            <a:pPr algn="just"/>
            <a:endParaRPr lang="en-ZA" sz="1200" dirty="0" smtClean="0">
              <a:solidFill>
                <a:schemeClr val="tx1"/>
              </a:solidFill>
              <a:latin typeface="Arial" pitchFamily="34" charset="0"/>
              <a:cs typeface="Arial" pitchFamily="34" charset="0"/>
            </a:endParaRPr>
          </a:p>
          <a:p>
            <a:pPr algn="just"/>
            <a:r>
              <a:rPr lang="en-ZA" sz="1200" dirty="0" smtClean="0">
                <a:solidFill>
                  <a:schemeClr val="tx1"/>
                </a:solidFill>
                <a:latin typeface="Arial" pitchFamily="34" charset="0"/>
                <a:cs typeface="Arial" pitchFamily="34" charset="0"/>
              </a:rPr>
              <a:t>Guidance for Data Providers</a:t>
            </a:r>
          </a:p>
          <a:p>
            <a:pPr algn="just"/>
            <a:endParaRPr lang="en-ZA" sz="1200" dirty="0" smtClean="0">
              <a:solidFill>
                <a:schemeClr val="tx1"/>
              </a:solidFill>
              <a:latin typeface="Arial" pitchFamily="34" charset="0"/>
              <a:cs typeface="Arial" pitchFamily="34" charset="0"/>
            </a:endParaRPr>
          </a:p>
          <a:p>
            <a:pPr algn="just"/>
            <a:r>
              <a:rPr lang="en-ZA" sz="1200" dirty="0" smtClean="0">
                <a:solidFill>
                  <a:schemeClr val="tx1"/>
                </a:solidFill>
                <a:latin typeface="Arial" pitchFamily="34" charset="0"/>
                <a:cs typeface="Arial" pitchFamily="34" charset="0"/>
              </a:rPr>
              <a:t>Creating Good Meta-Data</a:t>
            </a:r>
          </a:p>
          <a:p>
            <a:pPr algn="just"/>
            <a:endParaRPr lang="en-ZA" sz="1200" dirty="0" smtClean="0">
              <a:solidFill>
                <a:schemeClr val="tx1"/>
              </a:solidFill>
              <a:latin typeface="Arial" pitchFamily="34" charset="0"/>
              <a:cs typeface="Arial" pitchFamily="34" charset="0"/>
            </a:endParaRPr>
          </a:p>
          <a:p>
            <a:pPr algn="just"/>
            <a:r>
              <a:rPr lang="en-ZA" sz="1200" dirty="0" smtClean="0">
                <a:solidFill>
                  <a:schemeClr val="tx1"/>
                </a:solidFill>
                <a:latin typeface="Arial" pitchFamily="34" charset="0"/>
                <a:cs typeface="Arial" pitchFamily="34" charset="0"/>
              </a:rPr>
              <a:t>SAEON Data Policy</a:t>
            </a:r>
          </a:p>
          <a:p>
            <a:pPr algn="just"/>
            <a:endParaRPr lang="en-ZA" sz="1200" dirty="0">
              <a:solidFill>
                <a:schemeClr val="tx1"/>
              </a:solidFill>
              <a:latin typeface="Arial" pitchFamily="34" charset="0"/>
              <a:cs typeface="Arial" pitchFamily="34" charset="0"/>
            </a:endParaRPr>
          </a:p>
          <a:p>
            <a:pPr algn="just"/>
            <a:r>
              <a:rPr lang="en-ZA" sz="1200" dirty="0" smtClean="0">
                <a:solidFill>
                  <a:schemeClr val="tx1"/>
                </a:solidFill>
                <a:latin typeface="Arial" pitchFamily="34" charset="0"/>
                <a:cs typeface="Arial" pitchFamily="34" charset="0"/>
              </a:rPr>
              <a:t>..etc.</a:t>
            </a:r>
          </a:p>
          <a:p>
            <a:pPr algn="just"/>
            <a:endParaRPr lang="en-ZA" sz="1200" dirty="0" smtClean="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sp>
        <p:nvSpPr>
          <p:cNvPr id="30" name="Rectangle 29"/>
          <p:cNvSpPr/>
          <p:nvPr/>
        </p:nvSpPr>
        <p:spPr>
          <a:xfrm>
            <a:off x="151093" y="764276"/>
            <a:ext cx="8679008" cy="470847"/>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ZA" sz="1400" dirty="0" smtClean="0"/>
              <a:t>For most users, the initial tutorial should probably focus on search capabilities. We can place all our slideshows and tutorials on YouTube (or similar)  as videos.</a:t>
            </a:r>
            <a:endParaRPr lang="en-ZA" sz="1400" dirty="0"/>
          </a:p>
        </p:txBody>
      </p:sp>
      <p:pic>
        <p:nvPicPr>
          <p:cNvPr id="2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037" t="49123" r="75017" b="44771"/>
          <a:stretch/>
        </p:blipFill>
        <p:spPr bwMode="auto">
          <a:xfrm>
            <a:off x="357454" y="6017526"/>
            <a:ext cx="8227850" cy="538330"/>
          </a:xfrm>
          <a:prstGeom prst="rect">
            <a:avLst/>
          </a:prstGeom>
          <a:gradFill flip="none" rotWithShape="1">
            <a:gsLst>
              <a:gs pos="0">
                <a:schemeClr val="bg1">
                  <a:lumMod val="75000"/>
                </a:schemeClr>
              </a:gs>
              <a:gs pos="50000">
                <a:schemeClr val="bg1">
                  <a:lumMod val="85000"/>
                </a:schemeClr>
              </a:gs>
              <a:gs pos="100000">
                <a:schemeClr val="bg1"/>
              </a:gs>
            </a:gsLst>
            <a:lin ang="16200000" scaled="1"/>
            <a:tileRect/>
          </a:gra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43670" y="6140358"/>
            <a:ext cx="7789105" cy="415498"/>
          </a:xfrm>
          <a:prstGeom prst="rect">
            <a:avLst/>
          </a:prstGeom>
        </p:spPr>
        <p:txBody>
          <a:bodyPr wrap="square">
            <a:spAutoFit/>
          </a:bodyPr>
          <a:lstStyle/>
          <a:p>
            <a:r>
              <a:rPr lang="en-ZA" sz="1050" dirty="0" smtClean="0"/>
              <a:t>The SAEON Data Portal supports a range of popular meta-data standards, and allows searches across multiple standards. We currently support EML 2.1.x, SANS 1878, ISO 19115/19319, Dublin Core, and FGDC. Extensions to follow: Darwin Core</a:t>
            </a:r>
            <a:endParaRPr lang="en-ZA" sz="105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426" y="6182094"/>
            <a:ext cx="293204" cy="293204"/>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842" y="1404885"/>
            <a:ext cx="8230461"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037" t="49123" r="75017" b="44771"/>
          <a:stretch/>
        </p:blipFill>
        <p:spPr bwMode="auto">
          <a:xfrm>
            <a:off x="5254262" y="2780721"/>
            <a:ext cx="3331041" cy="566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5363553" y="2887926"/>
            <a:ext cx="2060979" cy="338554"/>
          </a:xfrm>
          <a:prstGeom prst="rect">
            <a:avLst/>
          </a:prstGeom>
        </p:spPr>
        <p:txBody>
          <a:bodyPr wrap="square">
            <a:spAutoFit/>
          </a:bodyPr>
          <a:lstStyle/>
          <a:p>
            <a:pPr algn="just"/>
            <a:r>
              <a:rPr lang="en-ZA" sz="1600" b="1" dirty="0" smtClean="0">
                <a:solidFill>
                  <a:srgbClr val="0070C0"/>
                </a:solidFill>
              </a:rPr>
              <a:t>Other Tutorials</a:t>
            </a:r>
            <a:endParaRPr lang="en-ZA" sz="1600" b="1" dirty="0">
              <a:solidFill>
                <a:srgbClr val="0070C0"/>
              </a:solidFill>
            </a:endParaRPr>
          </a:p>
        </p:txBody>
      </p:sp>
      <p:sp>
        <p:nvSpPr>
          <p:cNvPr id="36" name="TextBox 35"/>
          <p:cNvSpPr txBox="1"/>
          <p:nvPr/>
        </p:nvSpPr>
        <p:spPr>
          <a:xfrm>
            <a:off x="393888" y="1500589"/>
            <a:ext cx="7890300" cy="461665"/>
          </a:xfrm>
          <a:prstGeom prst="rect">
            <a:avLst/>
          </a:prstGeom>
          <a:noFill/>
        </p:spPr>
        <p:txBody>
          <a:bodyPr wrap="square" rtlCol="0">
            <a:spAutoFit/>
          </a:bodyPr>
          <a:lstStyle/>
          <a:p>
            <a:r>
              <a:rPr lang="en-ZA" sz="2400" b="1" dirty="0" smtClean="0">
                <a:latin typeface="+mn-lt"/>
              </a:rPr>
              <a:t>How to …</a:t>
            </a:r>
            <a:endParaRPr lang="en-ZA" sz="2400" b="1" dirty="0">
              <a:latin typeface="+mn-lt"/>
            </a:endParaRPr>
          </a:p>
        </p:txBody>
      </p:sp>
      <p:sp>
        <p:nvSpPr>
          <p:cNvPr id="40" name="Rectangle 39"/>
          <p:cNvSpPr/>
          <p:nvPr/>
        </p:nvSpPr>
        <p:spPr>
          <a:xfrm>
            <a:off x="354843" y="2074810"/>
            <a:ext cx="8230460" cy="671900"/>
          </a:xfrm>
          <a:prstGeom prst="rect">
            <a:avLst/>
          </a:prstGeom>
          <a:gradFill flip="none" rotWithShape="1">
            <a:gsLst>
              <a:gs pos="0">
                <a:schemeClr val="bg1">
                  <a:lumMod val="75000"/>
                </a:schemeClr>
              </a:gs>
              <a:gs pos="50000">
                <a:schemeClr val="bg1">
                  <a:lumMod val="9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n-ZA" sz="1200" dirty="0" smtClean="0">
                <a:solidFill>
                  <a:schemeClr val="tx1"/>
                </a:solidFill>
                <a:latin typeface="Arial" pitchFamily="34" charset="0"/>
                <a:cs typeface="Arial" pitchFamily="34" charset="0"/>
              </a:rPr>
              <a:t>:</a:t>
            </a:r>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3729" y="2245351"/>
            <a:ext cx="304800" cy="304800"/>
          </a:xfrm>
          <a:prstGeom prst="rect">
            <a:avLst/>
          </a:prstGeom>
        </p:spPr>
      </p:pic>
      <p:sp>
        <p:nvSpPr>
          <p:cNvPr id="6" name="TextBox 5"/>
          <p:cNvSpPr txBox="1"/>
          <p:nvPr/>
        </p:nvSpPr>
        <p:spPr>
          <a:xfrm>
            <a:off x="735077" y="2239742"/>
            <a:ext cx="4814138" cy="369332"/>
          </a:xfrm>
          <a:prstGeom prst="rect">
            <a:avLst/>
          </a:prstGeom>
          <a:noFill/>
        </p:spPr>
        <p:txBody>
          <a:bodyPr wrap="none" rtlCol="0">
            <a:spAutoFit/>
          </a:bodyPr>
          <a:lstStyle/>
          <a:p>
            <a:r>
              <a:rPr lang="en-ZA" dirty="0" smtClean="0"/>
              <a:t>… Search for Data in the SAEON Data Portal</a:t>
            </a:r>
            <a:endParaRPr lang="en-ZA" dirty="0"/>
          </a:p>
        </p:txBody>
      </p:sp>
      <p:pic>
        <p:nvPicPr>
          <p:cNvPr id="7" name="vZ5O0TOP_XY?fs=1&amp;hl=en_US"/>
          <p:cNvPicPr>
            <a:picLocks noRot="1" noChangeAspect="1"/>
          </p:cNvPicPr>
          <p:nvPr>
            <a:videoFile r:link="rId1"/>
          </p:nvPr>
        </p:nvPicPr>
        <p:blipFill>
          <a:blip r:embed="rId7"/>
          <a:stretch>
            <a:fillRect/>
          </a:stretch>
        </p:blipFill>
        <p:spPr>
          <a:xfrm>
            <a:off x="352945" y="2780721"/>
            <a:ext cx="4792261" cy="3215471"/>
          </a:xfrm>
          <a:prstGeom prst="rect">
            <a:avLst/>
          </a:prstGeom>
        </p:spPr>
      </p:pic>
    </p:spTree>
    <p:extLst>
      <p:ext uri="{BB962C8B-B14F-4D97-AF65-F5344CB8AC3E}">
        <p14:creationId xmlns:p14="http://schemas.microsoft.com/office/powerpoint/2010/main" val="300940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154909" y="3152620"/>
            <a:ext cx="2702257" cy="2825101"/>
          </a:xfrm>
          <a:prstGeom prst="rect">
            <a:avLst/>
          </a:prstGeom>
          <a:gradFill flip="none" rotWithShape="1">
            <a:gsLst>
              <a:gs pos="0">
                <a:schemeClr val="accent2">
                  <a:lumMod val="60000"/>
                  <a:lumOff val="40000"/>
                </a:schemeClr>
              </a:gs>
              <a:gs pos="50000">
                <a:schemeClr val="accent2">
                  <a:lumMod val="20000"/>
                  <a:lumOff val="8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pic>
        <p:nvPicPr>
          <p:cNvPr id="2052"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69339" y="3226479"/>
            <a:ext cx="2761180" cy="2751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Rectangle 37"/>
          <p:cNvSpPr/>
          <p:nvPr/>
        </p:nvSpPr>
        <p:spPr>
          <a:xfrm rot="10800000">
            <a:off x="3153153" y="2780721"/>
            <a:ext cx="2733063" cy="566383"/>
          </a:xfrm>
          <a:prstGeom prst="rect">
            <a:avLst/>
          </a:prstGeom>
          <a:gradFill flip="none" rotWithShape="1">
            <a:gsLst>
              <a:gs pos="0">
                <a:schemeClr val="accent4">
                  <a:lumMod val="60000"/>
                  <a:lumOff val="40000"/>
                </a:schemeClr>
              </a:gs>
              <a:gs pos="50000">
                <a:schemeClr val="accent4">
                  <a:lumMod val="20000"/>
                  <a:lumOff val="80000"/>
                  <a:alpha val="90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endParaRPr lang="en-ZA" sz="1200" dirty="0">
              <a:solidFill>
                <a:schemeClr val="tx1"/>
              </a:solidFill>
              <a:latin typeface="Arial" pitchFamily="34" charset="0"/>
              <a:cs typeface="Arial" pitchFamily="34" charset="0"/>
            </a:endParaRPr>
          </a:p>
        </p:txBody>
      </p:sp>
      <p:sp>
        <p:nvSpPr>
          <p:cNvPr id="17" name="Rectangle 16"/>
          <p:cNvSpPr/>
          <p:nvPr/>
        </p:nvSpPr>
        <p:spPr>
          <a:xfrm>
            <a:off x="5930519" y="3152620"/>
            <a:ext cx="2641877" cy="2828722"/>
          </a:xfrm>
          <a:prstGeom prst="rect">
            <a:avLst/>
          </a:prstGeom>
          <a:gradFill flip="none" rotWithShape="1">
            <a:gsLst>
              <a:gs pos="0">
                <a:schemeClr val="accent5">
                  <a:lumMod val="60000"/>
                  <a:lumOff val="40000"/>
                </a:schemeClr>
              </a:gs>
              <a:gs pos="50000">
                <a:schemeClr val="accent5">
                  <a:lumMod val="20000"/>
                  <a:lumOff val="8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sp>
        <p:nvSpPr>
          <p:cNvPr id="28" name="Rectangle 27"/>
          <p:cNvSpPr/>
          <p:nvPr/>
        </p:nvSpPr>
        <p:spPr>
          <a:xfrm>
            <a:off x="7952119" y="4542291"/>
            <a:ext cx="209242" cy="264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839" y="2780606"/>
            <a:ext cx="2702261" cy="320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ZA" dirty="0" smtClean="0"/>
              <a:t>Revised Landing Pages: (D.4) Meta-Data</a:t>
            </a:r>
            <a:endParaRPr lang="en-ZA" dirty="0"/>
          </a:p>
        </p:txBody>
      </p:sp>
      <p:sp>
        <p:nvSpPr>
          <p:cNvPr id="11" name="Rectangle 10"/>
          <p:cNvSpPr/>
          <p:nvPr/>
        </p:nvSpPr>
        <p:spPr>
          <a:xfrm rot="10800000">
            <a:off x="324032" y="2780719"/>
            <a:ext cx="2733063" cy="566383"/>
          </a:xfrm>
          <a:prstGeom prst="rect">
            <a:avLst/>
          </a:prstGeom>
          <a:gradFill flip="none" rotWithShape="1">
            <a:gsLst>
              <a:gs pos="0">
                <a:schemeClr val="accent4">
                  <a:lumMod val="60000"/>
                  <a:lumOff val="40000"/>
                </a:schemeClr>
              </a:gs>
              <a:gs pos="50000">
                <a:schemeClr val="accent4">
                  <a:lumMod val="20000"/>
                  <a:lumOff val="80000"/>
                  <a:alpha val="90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endParaRPr lang="en-ZA" sz="1200" dirty="0">
              <a:solidFill>
                <a:schemeClr val="tx1"/>
              </a:solidFill>
              <a:latin typeface="Arial" pitchFamily="34" charset="0"/>
              <a:cs typeface="Arial" pitchFamily="34" charset="0"/>
            </a:endParaRPr>
          </a:p>
        </p:txBody>
      </p:sp>
      <p:sp>
        <p:nvSpPr>
          <p:cNvPr id="30" name="Rectangle 29"/>
          <p:cNvSpPr/>
          <p:nvPr/>
        </p:nvSpPr>
        <p:spPr>
          <a:xfrm>
            <a:off x="246629" y="805220"/>
            <a:ext cx="8434210" cy="470847"/>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ZA" sz="1400" dirty="0" smtClean="0"/>
              <a:t>Meta-data statistics are of interest to sponsors and providers too. We can add metrics from site usage data</a:t>
            </a:r>
            <a:endParaRPr lang="en-ZA" sz="1400" dirty="0"/>
          </a:p>
        </p:txBody>
      </p:sp>
      <p:pic>
        <p:nvPicPr>
          <p:cNvPr id="2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1037" t="49123" r="75017" b="44771"/>
          <a:stretch/>
        </p:blipFill>
        <p:spPr bwMode="auto">
          <a:xfrm>
            <a:off x="357454" y="6017526"/>
            <a:ext cx="8275322" cy="860950"/>
          </a:xfrm>
          <a:prstGeom prst="rect">
            <a:avLst/>
          </a:prstGeom>
          <a:gradFill flip="none" rotWithShape="1">
            <a:gsLst>
              <a:gs pos="0">
                <a:schemeClr val="bg1">
                  <a:lumMod val="75000"/>
                </a:schemeClr>
              </a:gs>
              <a:gs pos="50000">
                <a:schemeClr val="bg1">
                  <a:lumMod val="85000"/>
                </a:schemeClr>
              </a:gs>
              <a:gs pos="100000">
                <a:schemeClr val="bg1"/>
              </a:gs>
            </a:gsLst>
            <a:lin ang="16200000" scaled="1"/>
            <a:tileRect/>
          </a:gra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43670" y="6140358"/>
            <a:ext cx="7789105" cy="415498"/>
          </a:xfrm>
          <a:prstGeom prst="rect">
            <a:avLst/>
          </a:prstGeom>
        </p:spPr>
        <p:txBody>
          <a:bodyPr wrap="square">
            <a:spAutoFit/>
          </a:bodyPr>
          <a:lstStyle/>
          <a:p>
            <a:r>
              <a:rPr lang="en-ZA" sz="1050" dirty="0" smtClean="0"/>
              <a:t>The SAEON Data Portal maintains a meta-data repository that is shared between different initiatives. All initiatives contribute to the same meta-data repository and contributions are mutually searchable. </a:t>
            </a:r>
            <a:r>
              <a:rPr lang="en-ZA" sz="1050" u="sng" dirty="0" smtClean="0">
                <a:solidFill>
                  <a:schemeClr val="tx2"/>
                </a:solidFill>
              </a:rPr>
              <a:t>Click here </a:t>
            </a:r>
            <a:r>
              <a:rPr lang="en-ZA" sz="1050" dirty="0" smtClean="0"/>
              <a:t>to view individual repositories.</a:t>
            </a:r>
            <a:endParaRPr lang="en-ZA" sz="105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426" y="6182094"/>
            <a:ext cx="293204" cy="293204"/>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842" y="1404885"/>
            <a:ext cx="8230461"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817630" y="2887926"/>
            <a:ext cx="2239465" cy="338554"/>
          </a:xfrm>
          <a:prstGeom prst="rect">
            <a:avLst/>
          </a:prstGeom>
        </p:spPr>
        <p:txBody>
          <a:bodyPr wrap="square">
            <a:spAutoFit/>
          </a:bodyPr>
          <a:lstStyle/>
          <a:p>
            <a:pPr algn="just"/>
            <a:r>
              <a:rPr lang="en-ZA" sz="1600" b="1" dirty="0" smtClean="0">
                <a:solidFill>
                  <a:srgbClr val="7030A0"/>
                </a:solidFill>
              </a:rPr>
              <a:t>Meta-Data By Region</a:t>
            </a:r>
            <a:endParaRPr lang="en-ZA" sz="1600" b="1" dirty="0">
              <a:solidFill>
                <a:srgbClr val="7030A0"/>
              </a:solidFill>
            </a:endParaRPr>
          </a:p>
        </p:txBody>
      </p:sp>
      <p:sp>
        <p:nvSpPr>
          <p:cNvPr id="15" name="Rectangle 14"/>
          <p:cNvSpPr/>
          <p:nvPr/>
        </p:nvSpPr>
        <p:spPr>
          <a:xfrm>
            <a:off x="3604888" y="2887926"/>
            <a:ext cx="2146742" cy="338554"/>
          </a:xfrm>
          <a:prstGeom prst="rect">
            <a:avLst/>
          </a:prstGeom>
        </p:spPr>
        <p:txBody>
          <a:bodyPr wrap="none">
            <a:spAutoFit/>
          </a:bodyPr>
          <a:lstStyle/>
          <a:p>
            <a:pPr algn="just"/>
            <a:r>
              <a:rPr lang="en-ZA" sz="1600" b="1" dirty="0" smtClean="0">
                <a:solidFill>
                  <a:srgbClr val="C00000"/>
                </a:solidFill>
              </a:rPr>
              <a:t>Meta-Data by Biome</a:t>
            </a:r>
            <a:endParaRPr lang="en-ZA" sz="1600" b="1" dirty="0">
              <a:solidFill>
                <a:srgbClr val="C00000"/>
              </a:solidFill>
            </a:endParaRPr>
          </a:p>
        </p:txBody>
      </p:sp>
      <p:pic>
        <p:nvPicPr>
          <p:cNvPr id="32" name="Picture 3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5142" y="2896303"/>
            <a:ext cx="274634" cy="274634"/>
          </a:xfrm>
          <a:prstGeom prst="rect">
            <a:avLst/>
          </a:prstGeom>
        </p:spPr>
      </p:pic>
      <p:pic>
        <p:nvPicPr>
          <p:cNvPr id="33" name="Picture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1313" y="2901574"/>
            <a:ext cx="277765" cy="274634"/>
          </a:xfrm>
          <a:prstGeom prst="rect">
            <a:avLst/>
          </a:prstGeom>
        </p:spPr>
      </p:pic>
      <p:sp>
        <p:nvSpPr>
          <p:cNvPr id="36" name="TextBox 35"/>
          <p:cNvSpPr txBox="1"/>
          <p:nvPr/>
        </p:nvSpPr>
        <p:spPr>
          <a:xfrm>
            <a:off x="393888" y="1500589"/>
            <a:ext cx="7890300" cy="461665"/>
          </a:xfrm>
          <a:prstGeom prst="rect">
            <a:avLst/>
          </a:prstGeom>
          <a:noFill/>
        </p:spPr>
        <p:txBody>
          <a:bodyPr wrap="square" rtlCol="0">
            <a:spAutoFit/>
          </a:bodyPr>
          <a:lstStyle/>
          <a:p>
            <a:r>
              <a:rPr lang="en-ZA" sz="2400" b="1" dirty="0" smtClean="0">
                <a:latin typeface="+mn-lt"/>
              </a:rPr>
              <a:t>The SAEON Meta-Data Repository</a:t>
            </a:r>
            <a:endParaRPr lang="en-ZA" sz="2400" b="1" dirty="0">
              <a:latin typeface="+mn-lt"/>
            </a:endParaRPr>
          </a:p>
        </p:txBody>
      </p:sp>
      <p:sp>
        <p:nvSpPr>
          <p:cNvPr id="43" name="Rectangle 42"/>
          <p:cNvSpPr/>
          <p:nvPr/>
        </p:nvSpPr>
        <p:spPr>
          <a:xfrm>
            <a:off x="354842" y="2088804"/>
            <a:ext cx="8230461" cy="671900"/>
          </a:xfrm>
          <a:prstGeom prst="rect">
            <a:avLst/>
          </a:prstGeom>
          <a:gradFill flip="none" rotWithShape="1">
            <a:gsLst>
              <a:gs pos="0">
                <a:schemeClr val="bg1">
                  <a:lumMod val="75000"/>
                </a:schemeClr>
              </a:gs>
              <a:gs pos="50000">
                <a:schemeClr val="bg1">
                  <a:lumMod val="9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just"/>
            <a:r>
              <a:rPr lang="en-ZA" sz="1200" dirty="0" smtClean="0">
                <a:solidFill>
                  <a:schemeClr val="tx1"/>
                </a:solidFill>
                <a:latin typeface="Arial" pitchFamily="34" charset="0"/>
                <a:cs typeface="Arial" pitchFamily="34" charset="0"/>
              </a:rPr>
              <a:t>The SAEON Data Portal provides access to data through a meta-data repository aggregated from collaborators, partners, and linked sites. We currently house </a:t>
            </a:r>
            <a:r>
              <a:rPr lang="en-ZA" sz="1200" u="sng" dirty="0" smtClean="0">
                <a:solidFill>
                  <a:schemeClr val="tx2"/>
                </a:solidFill>
                <a:latin typeface="Arial" pitchFamily="34" charset="0"/>
                <a:cs typeface="Arial" pitchFamily="34" charset="0"/>
              </a:rPr>
              <a:t>15,617 meta-data </a:t>
            </a:r>
            <a:r>
              <a:rPr lang="en-ZA" sz="1200" dirty="0" smtClean="0">
                <a:solidFill>
                  <a:schemeClr val="tx1"/>
                </a:solidFill>
                <a:latin typeface="Arial" pitchFamily="34" charset="0"/>
                <a:cs typeface="Arial" pitchFamily="34" charset="0"/>
              </a:rPr>
              <a:t>records from </a:t>
            </a:r>
            <a:r>
              <a:rPr lang="en-ZA" sz="1200" u="sng" dirty="0" smtClean="0">
                <a:solidFill>
                  <a:schemeClr val="tx2"/>
                </a:solidFill>
                <a:latin typeface="Arial" pitchFamily="34" charset="0"/>
                <a:cs typeface="Arial" pitchFamily="34" charset="0"/>
              </a:rPr>
              <a:t>17 providers</a:t>
            </a:r>
            <a:r>
              <a:rPr lang="en-ZA" sz="1200" dirty="0" smtClean="0">
                <a:solidFill>
                  <a:schemeClr val="tx1"/>
                </a:solidFill>
                <a:latin typeface="Arial" pitchFamily="34" charset="0"/>
                <a:cs typeface="Arial" pitchFamily="34" charset="0"/>
              </a:rPr>
              <a:t>. The repository covers the whole of sub-Saharan Africa and surrounding ocean regions, with particular emphasis on Southern Africa.</a:t>
            </a:r>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pic>
        <p:nvPicPr>
          <p:cNvPr id="2053" name="Picture 5"/>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16871" y="3240128"/>
            <a:ext cx="2655525" cy="2757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Rectangle 40"/>
          <p:cNvSpPr/>
          <p:nvPr/>
        </p:nvSpPr>
        <p:spPr>
          <a:xfrm rot="10800000">
            <a:off x="5915113" y="2785377"/>
            <a:ext cx="2670892" cy="566383"/>
          </a:xfrm>
          <a:prstGeom prst="rect">
            <a:avLst/>
          </a:prstGeom>
          <a:gradFill flip="none" rotWithShape="1">
            <a:gsLst>
              <a:gs pos="0">
                <a:schemeClr val="accent4">
                  <a:lumMod val="60000"/>
                  <a:lumOff val="40000"/>
                </a:schemeClr>
              </a:gs>
              <a:gs pos="50000">
                <a:schemeClr val="accent4">
                  <a:lumMod val="20000"/>
                  <a:lumOff val="80000"/>
                  <a:alpha val="90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endParaRPr lang="en-ZA" sz="1200" dirty="0">
              <a:solidFill>
                <a:schemeClr val="tx1"/>
              </a:solidFill>
              <a:latin typeface="Arial" pitchFamily="34" charset="0"/>
              <a:cs typeface="Arial" pitchFamily="34" charset="0"/>
            </a:endParaRPr>
          </a:p>
        </p:txBody>
      </p:sp>
      <p:sp>
        <p:nvSpPr>
          <p:cNvPr id="16" name="Rectangle 15"/>
          <p:cNvSpPr/>
          <p:nvPr/>
        </p:nvSpPr>
        <p:spPr>
          <a:xfrm>
            <a:off x="6217264" y="2887926"/>
            <a:ext cx="2355132" cy="338554"/>
          </a:xfrm>
          <a:prstGeom prst="rect">
            <a:avLst/>
          </a:prstGeom>
        </p:spPr>
        <p:txBody>
          <a:bodyPr wrap="none">
            <a:spAutoFit/>
          </a:bodyPr>
          <a:lstStyle/>
          <a:p>
            <a:pPr algn="just"/>
            <a:r>
              <a:rPr lang="en-ZA" sz="1600" b="1" dirty="0" smtClean="0">
                <a:solidFill>
                  <a:srgbClr val="0070C0"/>
                </a:solidFill>
              </a:rPr>
              <a:t>Meta-Data by Initiative</a:t>
            </a:r>
            <a:endParaRPr lang="en-ZA" sz="1600" b="1" dirty="0">
              <a:solidFill>
                <a:srgbClr val="0070C0"/>
              </a:solidFill>
            </a:endParaRPr>
          </a:p>
        </p:txBody>
      </p:sp>
      <p:pic>
        <p:nvPicPr>
          <p:cNvPr id="31" name="Picture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21543" y="2901574"/>
            <a:ext cx="274634" cy="274634"/>
          </a:xfrm>
          <a:prstGeom prst="rect">
            <a:avLst/>
          </a:prstGeom>
        </p:spPr>
      </p:pic>
      <p:sp>
        <p:nvSpPr>
          <p:cNvPr id="5" name="Oval 4"/>
          <p:cNvSpPr/>
          <p:nvPr/>
        </p:nvSpPr>
        <p:spPr>
          <a:xfrm>
            <a:off x="1323833" y="3562066"/>
            <a:ext cx="859809" cy="395785"/>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ZA" sz="1400" dirty="0" smtClean="0"/>
              <a:t>214</a:t>
            </a:r>
            <a:endParaRPr lang="en-ZA" sz="1400" dirty="0"/>
          </a:p>
        </p:txBody>
      </p:sp>
      <p:sp>
        <p:nvSpPr>
          <p:cNvPr id="42" name="Oval 41"/>
          <p:cNvSpPr/>
          <p:nvPr/>
        </p:nvSpPr>
        <p:spPr>
          <a:xfrm>
            <a:off x="1323833" y="4983707"/>
            <a:ext cx="859809" cy="395785"/>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ZA" sz="1400" dirty="0" smtClean="0"/>
              <a:t>874</a:t>
            </a:r>
            <a:endParaRPr lang="en-ZA" sz="1400" dirty="0"/>
          </a:p>
        </p:txBody>
      </p:sp>
      <p:sp>
        <p:nvSpPr>
          <p:cNvPr id="44" name="Oval 43"/>
          <p:cNvSpPr/>
          <p:nvPr/>
        </p:nvSpPr>
        <p:spPr>
          <a:xfrm>
            <a:off x="2254319" y="4413875"/>
            <a:ext cx="859809" cy="395785"/>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ZA" sz="1400" dirty="0" smtClean="0"/>
              <a:t>212</a:t>
            </a:r>
            <a:endParaRPr lang="en-ZA" sz="1400" dirty="0"/>
          </a:p>
        </p:txBody>
      </p:sp>
      <p:sp>
        <p:nvSpPr>
          <p:cNvPr id="45" name="Oval 44"/>
          <p:cNvSpPr/>
          <p:nvPr/>
        </p:nvSpPr>
        <p:spPr>
          <a:xfrm>
            <a:off x="1507457" y="5577309"/>
            <a:ext cx="859809" cy="395785"/>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ZA" sz="1400" dirty="0" smtClean="0"/>
              <a:t>145</a:t>
            </a:r>
            <a:endParaRPr lang="en-ZA" sz="1400" dirty="0"/>
          </a:p>
        </p:txBody>
      </p:sp>
      <p:sp>
        <p:nvSpPr>
          <p:cNvPr id="46" name="Oval 45"/>
          <p:cNvSpPr/>
          <p:nvPr/>
        </p:nvSpPr>
        <p:spPr>
          <a:xfrm>
            <a:off x="436729" y="5233839"/>
            <a:ext cx="859809" cy="395785"/>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ZA" sz="1400" dirty="0" smtClean="0"/>
              <a:t>457</a:t>
            </a:r>
            <a:endParaRPr lang="en-ZA" sz="1400" dirty="0"/>
          </a:p>
        </p:txBody>
      </p:sp>
    </p:spTree>
    <p:extLst>
      <p:ext uri="{BB962C8B-B14F-4D97-AF65-F5344CB8AC3E}">
        <p14:creationId xmlns:p14="http://schemas.microsoft.com/office/powerpoint/2010/main" val="23000137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p:nvPr/>
        </p:nvSpPr>
        <p:spPr>
          <a:xfrm>
            <a:off x="357454" y="3157103"/>
            <a:ext cx="2702257" cy="2825101"/>
          </a:xfrm>
          <a:prstGeom prst="rect">
            <a:avLst/>
          </a:prstGeom>
          <a:gradFill flip="none" rotWithShape="1">
            <a:gsLst>
              <a:gs pos="0">
                <a:schemeClr val="accent4">
                  <a:lumMod val="60000"/>
                  <a:lumOff val="40000"/>
                </a:schemeClr>
              </a:gs>
              <a:gs pos="50000">
                <a:schemeClr val="accent4">
                  <a:lumMod val="20000"/>
                  <a:lumOff val="8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ZA" sz="1200" dirty="0" smtClean="0">
                <a:solidFill>
                  <a:schemeClr val="tx1"/>
                </a:solidFill>
                <a:latin typeface="Arial" pitchFamily="34" charset="0"/>
                <a:cs typeface="Arial" pitchFamily="34" charset="0"/>
              </a:rPr>
              <a:t>Users can create maps in a variety of ways:</a:t>
            </a:r>
          </a:p>
          <a:p>
            <a:pPr algn="just"/>
            <a:endParaRPr lang="en-ZA" sz="1200" dirty="0">
              <a:solidFill>
                <a:schemeClr val="tx1"/>
              </a:solidFill>
              <a:latin typeface="Arial" pitchFamily="34" charset="0"/>
              <a:cs typeface="Arial" pitchFamily="34" charset="0"/>
            </a:endParaRPr>
          </a:p>
          <a:p>
            <a:pPr marL="355600" indent="-355600" algn="just"/>
            <a:r>
              <a:rPr lang="en-ZA" sz="1200" dirty="0" smtClean="0">
                <a:solidFill>
                  <a:schemeClr val="tx1"/>
                </a:solidFill>
                <a:latin typeface="Arial" pitchFamily="34" charset="0"/>
                <a:cs typeface="Arial" pitchFamily="34" charset="0"/>
              </a:rPr>
              <a:t>        Start with a predefined backdrop and add to it:</a:t>
            </a:r>
          </a:p>
          <a:p>
            <a:pPr algn="just"/>
            <a:endParaRPr lang="en-ZA" sz="1200" dirty="0">
              <a:solidFill>
                <a:schemeClr val="tx1"/>
              </a:solidFill>
              <a:latin typeface="Arial" pitchFamily="34" charset="0"/>
              <a:cs typeface="Arial" pitchFamily="34" charset="0"/>
            </a:endParaRPr>
          </a:p>
          <a:p>
            <a:pPr marL="355600" algn="just"/>
            <a:r>
              <a:rPr lang="en-ZA" sz="1200" dirty="0" smtClean="0">
                <a:solidFill>
                  <a:schemeClr val="tx1"/>
                </a:solidFill>
                <a:latin typeface="Arial" pitchFamily="34" charset="0"/>
                <a:cs typeface="Arial" pitchFamily="34" charset="0"/>
              </a:rPr>
              <a:t>Search for map data and build on it:</a:t>
            </a:r>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marL="355600" algn="just"/>
            <a:r>
              <a:rPr lang="en-ZA" sz="1200" dirty="0" smtClean="0">
                <a:solidFill>
                  <a:schemeClr val="tx1"/>
                </a:solidFill>
                <a:latin typeface="Arial" pitchFamily="34" charset="0"/>
                <a:cs typeface="Arial" pitchFamily="34" charset="0"/>
              </a:rPr>
              <a:t>Preview a Web Map Service</a:t>
            </a:r>
          </a:p>
          <a:p>
            <a:pPr algn="just"/>
            <a:endParaRPr lang="en-ZA" sz="1200" dirty="0" smtClean="0">
              <a:solidFill>
                <a:schemeClr val="tx1"/>
              </a:solidFill>
              <a:latin typeface="Arial" pitchFamily="34" charset="0"/>
              <a:cs typeface="Arial" pitchFamily="34" charset="0"/>
            </a:endParaRPr>
          </a:p>
          <a:p>
            <a:pPr marL="355600" algn="just"/>
            <a:r>
              <a:rPr lang="en-ZA" sz="1200" dirty="0" smtClean="0">
                <a:solidFill>
                  <a:schemeClr val="tx1"/>
                </a:solidFill>
                <a:latin typeface="Arial" pitchFamily="34" charset="0"/>
                <a:cs typeface="Arial" pitchFamily="34" charset="0"/>
              </a:rPr>
              <a:t>Test Online Map Services</a:t>
            </a:r>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sp>
        <p:nvSpPr>
          <p:cNvPr id="12" name="Rectangle 11"/>
          <p:cNvSpPr/>
          <p:nvPr/>
        </p:nvSpPr>
        <p:spPr>
          <a:xfrm>
            <a:off x="3154909" y="3152620"/>
            <a:ext cx="2702257" cy="2825101"/>
          </a:xfrm>
          <a:prstGeom prst="rect">
            <a:avLst/>
          </a:prstGeom>
          <a:gradFill flip="none" rotWithShape="1">
            <a:gsLst>
              <a:gs pos="0">
                <a:schemeClr val="accent2">
                  <a:lumMod val="60000"/>
                  <a:lumOff val="40000"/>
                </a:schemeClr>
              </a:gs>
              <a:gs pos="50000">
                <a:schemeClr val="accent2">
                  <a:lumMod val="20000"/>
                  <a:lumOff val="8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ZA" sz="1200" dirty="0">
                <a:solidFill>
                  <a:schemeClr val="tx1"/>
                </a:solidFill>
                <a:latin typeface="Arial" pitchFamily="34" charset="0"/>
                <a:cs typeface="Arial" pitchFamily="34" charset="0"/>
              </a:rPr>
              <a:t>Users can </a:t>
            </a:r>
            <a:r>
              <a:rPr lang="en-ZA" sz="1200" dirty="0" smtClean="0">
                <a:solidFill>
                  <a:schemeClr val="tx1"/>
                </a:solidFill>
                <a:latin typeface="Arial" pitchFamily="34" charset="0"/>
                <a:cs typeface="Arial" pitchFamily="34" charset="0"/>
              </a:rPr>
              <a:t>create tables and charts from Web Feature Services.</a:t>
            </a:r>
          </a:p>
          <a:p>
            <a:pPr algn="just"/>
            <a:endParaRPr lang="en-ZA" sz="1200" dirty="0">
              <a:solidFill>
                <a:schemeClr val="tx1"/>
              </a:solidFill>
              <a:latin typeface="Arial" pitchFamily="34" charset="0"/>
              <a:cs typeface="Arial" pitchFamily="34" charset="0"/>
            </a:endParaRPr>
          </a:p>
          <a:p>
            <a:pPr marL="450850" algn="just"/>
            <a:r>
              <a:rPr lang="en-ZA" sz="1200" dirty="0" smtClean="0">
                <a:solidFill>
                  <a:schemeClr val="tx1"/>
                </a:solidFill>
                <a:latin typeface="Arial" pitchFamily="34" charset="0"/>
                <a:cs typeface="Arial" pitchFamily="34" charset="0"/>
              </a:rPr>
              <a:t>View Web Feature Data Services</a:t>
            </a:r>
          </a:p>
          <a:p>
            <a:pPr algn="just"/>
            <a:endParaRPr lang="en-ZA" sz="1200" dirty="0">
              <a:solidFill>
                <a:schemeClr val="tx1"/>
              </a:solidFill>
              <a:latin typeface="Arial" pitchFamily="34" charset="0"/>
              <a:cs typeface="Arial" pitchFamily="34" charset="0"/>
            </a:endParaRPr>
          </a:p>
          <a:p>
            <a:pPr marL="450850" algn="just"/>
            <a:r>
              <a:rPr lang="en-ZA" sz="1200" dirty="0" smtClean="0">
                <a:solidFill>
                  <a:schemeClr val="tx1"/>
                </a:solidFill>
                <a:latin typeface="Arial" pitchFamily="34" charset="0"/>
                <a:cs typeface="Arial" pitchFamily="34" charset="0"/>
              </a:rPr>
              <a:t>Example: Create a Chart</a:t>
            </a:r>
          </a:p>
          <a:p>
            <a:pPr marL="450850" algn="just"/>
            <a:endParaRPr lang="en-ZA" sz="1200" dirty="0">
              <a:solidFill>
                <a:schemeClr val="tx1"/>
              </a:solidFill>
              <a:latin typeface="Arial" pitchFamily="34" charset="0"/>
              <a:cs typeface="Arial" pitchFamily="34" charset="0"/>
            </a:endParaRPr>
          </a:p>
          <a:p>
            <a:pPr marL="450850" algn="just"/>
            <a:r>
              <a:rPr lang="en-ZA" sz="1200" dirty="0" smtClean="0">
                <a:solidFill>
                  <a:schemeClr val="tx1"/>
                </a:solidFill>
                <a:latin typeface="Arial" pitchFamily="34" charset="0"/>
                <a:cs typeface="Arial" pitchFamily="34" charset="0"/>
              </a:rPr>
              <a:t>Example: Create a Table</a:t>
            </a:r>
          </a:p>
          <a:p>
            <a:pPr marL="450850" algn="just"/>
            <a:endParaRPr lang="en-ZA" sz="1200" dirty="0">
              <a:solidFill>
                <a:schemeClr val="tx1"/>
              </a:solidFill>
              <a:latin typeface="Arial" pitchFamily="34" charset="0"/>
              <a:cs typeface="Arial" pitchFamily="34" charset="0"/>
            </a:endParaRPr>
          </a:p>
          <a:p>
            <a:pPr marL="450850" algn="just"/>
            <a:r>
              <a:rPr lang="en-ZA" sz="1200" dirty="0" smtClean="0">
                <a:solidFill>
                  <a:schemeClr val="tx1"/>
                </a:solidFill>
                <a:latin typeface="Arial" pitchFamily="34" charset="0"/>
                <a:cs typeface="Arial" pitchFamily="34" charset="0"/>
              </a:rPr>
              <a:t>Example: Create a Motion Chart</a:t>
            </a:r>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sp>
        <p:nvSpPr>
          <p:cNvPr id="38" name="Rectangle 37"/>
          <p:cNvSpPr/>
          <p:nvPr/>
        </p:nvSpPr>
        <p:spPr>
          <a:xfrm rot="10800000">
            <a:off x="3153153" y="2780721"/>
            <a:ext cx="2733063" cy="566383"/>
          </a:xfrm>
          <a:prstGeom prst="rect">
            <a:avLst/>
          </a:prstGeom>
          <a:gradFill flip="none" rotWithShape="1">
            <a:gsLst>
              <a:gs pos="0">
                <a:schemeClr val="bg1">
                  <a:lumMod val="75000"/>
                </a:schemeClr>
              </a:gs>
              <a:gs pos="50000">
                <a:schemeClr val="bg1">
                  <a:lumMod val="95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endParaRPr lang="en-ZA" sz="1200" dirty="0">
              <a:solidFill>
                <a:schemeClr val="tx1"/>
              </a:solidFill>
              <a:latin typeface="Arial" pitchFamily="34" charset="0"/>
              <a:cs typeface="Arial" pitchFamily="34" charset="0"/>
            </a:endParaRPr>
          </a:p>
        </p:txBody>
      </p:sp>
      <p:sp>
        <p:nvSpPr>
          <p:cNvPr id="17" name="Rectangle 16"/>
          <p:cNvSpPr/>
          <p:nvPr/>
        </p:nvSpPr>
        <p:spPr>
          <a:xfrm>
            <a:off x="5930519" y="3152620"/>
            <a:ext cx="2641877" cy="2828722"/>
          </a:xfrm>
          <a:prstGeom prst="rect">
            <a:avLst/>
          </a:prstGeom>
          <a:gradFill flip="none" rotWithShape="1">
            <a:gsLst>
              <a:gs pos="0">
                <a:schemeClr val="accent5">
                  <a:lumMod val="60000"/>
                  <a:lumOff val="40000"/>
                </a:schemeClr>
              </a:gs>
              <a:gs pos="50000">
                <a:schemeClr val="accent5">
                  <a:lumMod val="20000"/>
                  <a:lumOff val="8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ZA" sz="1200" dirty="0" smtClean="0">
                <a:solidFill>
                  <a:schemeClr val="tx1"/>
                </a:solidFill>
                <a:latin typeface="Arial" pitchFamily="34" charset="0"/>
                <a:cs typeface="Arial" pitchFamily="34" charset="0"/>
              </a:rPr>
              <a:t>Content pages can easily be made from data-driven sources..</a:t>
            </a:r>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marL="450850" algn="just"/>
            <a:r>
              <a:rPr lang="en-ZA" sz="1200" dirty="0" smtClean="0">
                <a:solidFill>
                  <a:schemeClr val="tx1"/>
                </a:solidFill>
                <a:latin typeface="Arial" pitchFamily="34" charset="0"/>
                <a:cs typeface="Arial" pitchFamily="34" charset="0"/>
              </a:rPr>
              <a:t>A single theme page</a:t>
            </a:r>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marL="450850" algn="just"/>
            <a:r>
              <a:rPr lang="en-ZA" sz="1200" dirty="0" smtClean="0">
                <a:solidFill>
                  <a:schemeClr val="tx1"/>
                </a:solidFill>
                <a:latin typeface="Arial" pitchFamily="34" charset="0"/>
                <a:cs typeface="Arial" pitchFamily="34" charset="0"/>
              </a:rPr>
              <a:t>A listing page</a:t>
            </a:r>
          </a:p>
          <a:p>
            <a:pPr marL="450850" algn="just"/>
            <a:endParaRPr lang="en-ZA" sz="1200" dirty="0">
              <a:solidFill>
                <a:schemeClr val="tx1"/>
              </a:solidFill>
              <a:latin typeface="Arial" pitchFamily="34" charset="0"/>
              <a:cs typeface="Arial" pitchFamily="34" charset="0"/>
            </a:endParaRPr>
          </a:p>
          <a:p>
            <a:pPr marL="450850" algn="just"/>
            <a:r>
              <a:rPr lang="en-ZA" sz="1200" dirty="0" smtClean="0">
                <a:solidFill>
                  <a:schemeClr val="tx1"/>
                </a:solidFill>
                <a:latin typeface="Arial" pitchFamily="34" charset="0"/>
                <a:cs typeface="Arial" pitchFamily="34" charset="0"/>
              </a:rPr>
              <a:t>Creating </a:t>
            </a:r>
            <a:r>
              <a:rPr lang="en-ZA" sz="1200" dirty="0" err="1" smtClean="0">
                <a:solidFill>
                  <a:schemeClr val="tx1"/>
                </a:solidFill>
                <a:latin typeface="Arial" pitchFamily="34" charset="0"/>
                <a:cs typeface="Arial" pitchFamily="34" charset="0"/>
              </a:rPr>
              <a:t>portlets</a:t>
            </a:r>
            <a:endParaRPr lang="en-ZA" sz="1200" dirty="0">
              <a:solidFill>
                <a:schemeClr val="tx1"/>
              </a:solidFill>
              <a:latin typeface="Arial" pitchFamily="34" charset="0"/>
              <a:cs typeface="Arial" pitchFamily="34" charset="0"/>
            </a:endParaRPr>
          </a:p>
          <a:p>
            <a:pPr marL="450850" algn="just"/>
            <a:endParaRPr lang="en-ZA" sz="1200" dirty="0">
              <a:solidFill>
                <a:schemeClr val="tx1"/>
              </a:solidFill>
              <a:latin typeface="Arial" pitchFamily="34" charset="0"/>
              <a:cs typeface="Arial" pitchFamily="34" charset="0"/>
            </a:endParaRPr>
          </a:p>
          <a:p>
            <a:pPr algn="just"/>
            <a:endParaRPr lang="en-ZA" sz="1200" dirty="0" smtClean="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a:p>
            <a:pPr algn="just"/>
            <a:endParaRPr lang="en-ZA" sz="1200" dirty="0" smtClean="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sp>
        <p:nvSpPr>
          <p:cNvPr id="28" name="Rectangle 27"/>
          <p:cNvSpPr/>
          <p:nvPr/>
        </p:nvSpPr>
        <p:spPr>
          <a:xfrm>
            <a:off x="7952119" y="4542291"/>
            <a:ext cx="209242" cy="264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p:nvPr>
        </p:nvSpPr>
        <p:spPr/>
        <p:txBody>
          <a:bodyPr/>
          <a:lstStyle/>
          <a:p>
            <a:r>
              <a:rPr lang="en-ZA" dirty="0" smtClean="0"/>
              <a:t>Revised Landing Pages: (D.5) Tools</a:t>
            </a:r>
            <a:endParaRPr lang="en-ZA" dirty="0"/>
          </a:p>
        </p:txBody>
      </p:sp>
      <p:sp>
        <p:nvSpPr>
          <p:cNvPr id="11" name="Rectangle 10"/>
          <p:cNvSpPr/>
          <p:nvPr/>
        </p:nvSpPr>
        <p:spPr>
          <a:xfrm rot="10800000">
            <a:off x="324032" y="2780719"/>
            <a:ext cx="2733063" cy="566383"/>
          </a:xfrm>
          <a:prstGeom prst="rect">
            <a:avLst/>
          </a:prstGeom>
          <a:gradFill flip="none" rotWithShape="1">
            <a:gsLst>
              <a:gs pos="0">
                <a:schemeClr val="bg1">
                  <a:lumMod val="75000"/>
                </a:schemeClr>
              </a:gs>
              <a:gs pos="50000">
                <a:schemeClr val="bg1">
                  <a:lumMod val="95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endParaRPr lang="en-ZA" sz="1200" dirty="0">
              <a:solidFill>
                <a:schemeClr val="tx1"/>
              </a:solidFill>
              <a:latin typeface="Arial" pitchFamily="34" charset="0"/>
              <a:cs typeface="Arial" pitchFamily="34" charset="0"/>
            </a:endParaRPr>
          </a:p>
        </p:txBody>
      </p:sp>
      <p:sp>
        <p:nvSpPr>
          <p:cNvPr id="30" name="Rectangle 29"/>
          <p:cNvSpPr/>
          <p:nvPr/>
        </p:nvSpPr>
        <p:spPr>
          <a:xfrm>
            <a:off x="151093" y="764276"/>
            <a:ext cx="8829134" cy="640609"/>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ZA" sz="1400" dirty="0" smtClean="0"/>
              <a:t>This is only available to users marked as content providers. The purpose is to provide tools and examples so that content providers can compose maps, charts, and tables using data sources available in the portal, and are able to embed these resources in template-based pages.</a:t>
            </a:r>
            <a:endParaRPr lang="en-ZA" sz="1400" dirty="0"/>
          </a:p>
        </p:txBody>
      </p:sp>
      <p:pic>
        <p:nvPicPr>
          <p:cNvPr id="2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037" t="49123" r="75017" b="44771"/>
          <a:stretch/>
        </p:blipFill>
        <p:spPr bwMode="auto">
          <a:xfrm>
            <a:off x="357454" y="6017526"/>
            <a:ext cx="8275322" cy="724468"/>
          </a:xfrm>
          <a:prstGeom prst="rect">
            <a:avLst/>
          </a:prstGeom>
          <a:gradFill flip="none" rotWithShape="1">
            <a:gsLst>
              <a:gs pos="0">
                <a:schemeClr val="bg1">
                  <a:lumMod val="75000"/>
                </a:schemeClr>
              </a:gs>
              <a:gs pos="50000">
                <a:schemeClr val="bg1">
                  <a:lumMod val="85000"/>
                </a:schemeClr>
              </a:gs>
              <a:gs pos="100000">
                <a:schemeClr val="bg1"/>
              </a:gs>
            </a:gsLst>
            <a:lin ang="16200000" scaled="1"/>
            <a:tileRect/>
          </a:gra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43670" y="6140358"/>
            <a:ext cx="7789105" cy="415498"/>
          </a:xfrm>
          <a:prstGeom prst="rect">
            <a:avLst/>
          </a:prstGeom>
        </p:spPr>
        <p:txBody>
          <a:bodyPr wrap="square">
            <a:spAutoFit/>
          </a:bodyPr>
          <a:lstStyle/>
          <a:p>
            <a:r>
              <a:rPr lang="en-ZA" sz="1050" dirty="0" smtClean="0"/>
              <a:t>The SAEON Data Portal also provides a </a:t>
            </a:r>
            <a:r>
              <a:rPr lang="en-ZA" sz="1050" b="1" u="sng" dirty="0" smtClean="0">
                <a:solidFill>
                  <a:schemeClr val="tx2"/>
                </a:solidFill>
              </a:rPr>
              <a:t>Data Capturing </a:t>
            </a:r>
            <a:r>
              <a:rPr lang="en-ZA" sz="1050" dirty="0" smtClean="0"/>
              <a:t>facility that can be used to capture field data in a user-definable, map-based interface. This facility can be used for </a:t>
            </a:r>
            <a:r>
              <a:rPr lang="en-ZA" sz="1050" b="1" u="sng" dirty="0" smtClean="0">
                <a:solidFill>
                  <a:schemeClr val="tx2"/>
                </a:solidFill>
              </a:rPr>
              <a:t>Citizen Science </a:t>
            </a:r>
            <a:r>
              <a:rPr lang="en-ZA" sz="1050" dirty="0" smtClean="0"/>
              <a:t> projects.</a:t>
            </a:r>
            <a:endParaRPr lang="en-ZA" sz="105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842" y="1404885"/>
            <a:ext cx="8230461"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817630" y="2887926"/>
            <a:ext cx="2239465" cy="338554"/>
          </a:xfrm>
          <a:prstGeom prst="rect">
            <a:avLst/>
          </a:prstGeom>
        </p:spPr>
        <p:txBody>
          <a:bodyPr wrap="square">
            <a:spAutoFit/>
          </a:bodyPr>
          <a:lstStyle/>
          <a:p>
            <a:pPr algn="just"/>
            <a:r>
              <a:rPr lang="en-ZA" sz="1600" b="1" dirty="0" smtClean="0">
                <a:solidFill>
                  <a:srgbClr val="7030A0"/>
                </a:solidFill>
              </a:rPr>
              <a:t>Creating Maps</a:t>
            </a:r>
            <a:endParaRPr lang="en-ZA" sz="1600" b="1" dirty="0">
              <a:solidFill>
                <a:srgbClr val="7030A0"/>
              </a:solidFill>
            </a:endParaRPr>
          </a:p>
        </p:txBody>
      </p:sp>
      <p:sp>
        <p:nvSpPr>
          <p:cNvPr id="15" name="Rectangle 14"/>
          <p:cNvSpPr/>
          <p:nvPr/>
        </p:nvSpPr>
        <p:spPr>
          <a:xfrm>
            <a:off x="3704693" y="2887926"/>
            <a:ext cx="1947136" cy="338554"/>
          </a:xfrm>
          <a:prstGeom prst="rect">
            <a:avLst/>
          </a:prstGeom>
        </p:spPr>
        <p:txBody>
          <a:bodyPr wrap="none">
            <a:spAutoFit/>
          </a:bodyPr>
          <a:lstStyle/>
          <a:p>
            <a:pPr algn="just"/>
            <a:r>
              <a:rPr lang="en-ZA" sz="1600" b="1" dirty="0" smtClean="0">
                <a:solidFill>
                  <a:srgbClr val="C00000"/>
                </a:solidFill>
              </a:rPr>
              <a:t>Charts and Tables</a:t>
            </a:r>
            <a:endParaRPr lang="en-ZA" sz="1600" b="1" dirty="0">
              <a:solidFill>
                <a:srgbClr val="C00000"/>
              </a:solidFill>
            </a:endParaRPr>
          </a:p>
        </p:txBody>
      </p:sp>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313" y="2901574"/>
            <a:ext cx="277765" cy="274634"/>
          </a:xfrm>
          <a:prstGeom prst="rect">
            <a:avLst/>
          </a:prstGeom>
        </p:spPr>
      </p:pic>
      <p:sp>
        <p:nvSpPr>
          <p:cNvPr id="36" name="TextBox 35"/>
          <p:cNvSpPr txBox="1"/>
          <p:nvPr/>
        </p:nvSpPr>
        <p:spPr>
          <a:xfrm>
            <a:off x="393888" y="1500589"/>
            <a:ext cx="7890300" cy="461665"/>
          </a:xfrm>
          <a:prstGeom prst="rect">
            <a:avLst/>
          </a:prstGeom>
          <a:noFill/>
        </p:spPr>
        <p:txBody>
          <a:bodyPr wrap="square" rtlCol="0">
            <a:spAutoFit/>
          </a:bodyPr>
          <a:lstStyle/>
          <a:p>
            <a:r>
              <a:rPr lang="en-ZA" sz="2400" b="1" dirty="0" smtClean="0">
                <a:latin typeface="+mn-lt"/>
              </a:rPr>
              <a:t>Content Provision Toolkits</a:t>
            </a:r>
            <a:endParaRPr lang="en-ZA" sz="2400" b="1" dirty="0">
              <a:latin typeface="+mn-lt"/>
            </a:endParaRPr>
          </a:p>
        </p:txBody>
      </p:sp>
      <p:sp>
        <p:nvSpPr>
          <p:cNvPr id="43" name="Rectangle 42"/>
          <p:cNvSpPr/>
          <p:nvPr/>
        </p:nvSpPr>
        <p:spPr>
          <a:xfrm>
            <a:off x="324032" y="2088804"/>
            <a:ext cx="8261271" cy="671900"/>
          </a:xfrm>
          <a:prstGeom prst="rect">
            <a:avLst/>
          </a:prstGeom>
          <a:gradFill flip="none" rotWithShape="1">
            <a:gsLst>
              <a:gs pos="0">
                <a:schemeClr val="bg1">
                  <a:lumMod val="75000"/>
                </a:schemeClr>
              </a:gs>
              <a:gs pos="50000">
                <a:schemeClr val="bg1">
                  <a:lumMod val="9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just"/>
            <a:r>
              <a:rPr lang="en-ZA" sz="1200" dirty="0" smtClean="0">
                <a:solidFill>
                  <a:schemeClr val="tx1"/>
                </a:solidFill>
                <a:latin typeface="Arial" pitchFamily="34" charset="0"/>
                <a:cs typeface="Arial" pitchFamily="34" charset="0"/>
              </a:rPr>
              <a:t>The SAEON Data Portal provides toolkits for the creation of content: maps, charts, tables, and pages based on templates. The maps, charts, pages, and tables can be linked to live data sets. Read more about the Application programming Interfaces available to do so through </a:t>
            </a:r>
            <a:r>
              <a:rPr lang="en-ZA" sz="1200" dirty="0" err="1" smtClean="0">
                <a:solidFill>
                  <a:schemeClr val="tx1"/>
                </a:solidFill>
                <a:latin typeface="Arial" pitchFamily="34" charset="0"/>
                <a:cs typeface="Arial" pitchFamily="34" charset="0"/>
              </a:rPr>
              <a:t>GeoRSS</a:t>
            </a:r>
            <a:r>
              <a:rPr lang="en-ZA" sz="1200" dirty="0" smtClean="0">
                <a:solidFill>
                  <a:schemeClr val="tx1"/>
                </a:solidFill>
                <a:latin typeface="Arial" pitchFamily="34" charset="0"/>
                <a:cs typeface="Arial" pitchFamily="34" charset="0"/>
              </a:rPr>
              <a:t> and ATOM/ JSON.</a:t>
            </a:r>
            <a:endParaRPr lang="en-ZA" sz="1200" dirty="0">
              <a:solidFill>
                <a:schemeClr val="tx1"/>
              </a:solidFill>
              <a:latin typeface="Arial" pitchFamily="34" charset="0"/>
              <a:cs typeface="Arial" pitchFamily="34" charset="0"/>
            </a:endParaRPr>
          </a:p>
          <a:p>
            <a:pPr algn="just"/>
            <a:endParaRPr lang="en-ZA" sz="1200" dirty="0">
              <a:solidFill>
                <a:schemeClr val="tx1"/>
              </a:solidFill>
              <a:latin typeface="Arial" pitchFamily="34" charset="0"/>
              <a:cs typeface="Arial" pitchFamily="34" charset="0"/>
            </a:endParaRPr>
          </a:p>
        </p:txBody>
      </p:sp>
      <p:sp>
        <p:nvSpPr>
          <p:cNvPr id="41" name="Rectangle 40"/>
          <p:cNvSpPr/>
          <p:nvPr/>
        </p:nvSpPr>
        <p:spPr>
          <a:xfrm rot="10800000">
            <a:off x="5915113" y="2785377"/>
            <a:ext cx="2670892" cy="566383"/>
          </a:xfrm>
          <a:prstGeom prst="rect">
            <a:avLst/>
          </a:prstGeom>
          <a:gradFill flip="none" rotWithShape="1">
            <a:gsLst>
              <a:gs pos="0">
                <a:schemeClr val="bg1">
                  <a:lumMod val="75000"/>
                </a:schemeClr>
              </a:gs>
              <a:gs pos="50000">
                <a:schemeClr val="bg1">
                  <a:lumMod val="95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endParaRPr lang="en-ZA" sz="1200" dirty="0">
              <a:solidFill>
                <a:schemeClr val="tx1"/>
              </a:solidFill>
              <a:latin typeface="Arial" pitchFamily="34" charset="0"/>
              <a:cs typeface="Arial" pitchFamily="34" charset="0"/>
            </a:endParaRPr>
          </a:p>
        </p:txBody>
      </p:sp>
      <p:sp>
        <p:nvSpPr>
          <p:cNvPr id="16" name="Rectangle 15"/>
          <p:cNvSpPr/>
          <p:nvPr/>
        </p:nvSpPr>
        <p:spPr>
          <a:xfrm>
            <a:off x="6585156" y="2887926"/>
            <a:ext cx="1619354" cy="338554"/>
          </a:xfrm>
          <a:prstGeom prst="rect">
            <a:avLst/>
          </a:prstGeom>
        </p:spPr>
        <p:txBody>
          <a:bodyPr wrap="none">
            <a:spAutoFit/>
          </a:bodyPr>
          <a:lstStyle/>
          <a:p>
            <a:pPr algn="just"/>
            <a:r>
              <a:rPr lang="en-ZA" sz="1600" b="1" dirty="0" smtClean="0">
                <a:solidFill>
                  <a:srgbClr val="0070C0"/>
                </a:solidFill>
              </a:rPr>
              <a:t>Content Pages</a:t>
            </a:r>
            <a:endParaRPr lang="en-ZA" sz="1600" b="1" dirty="0">
              <a:solidFill>
                <a:srgbClr val="0070C0"/>
              </a:solidFill>
            </a:endParaRP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2293" y="2924080"/>
            <a:ext cx="302400" cy="3024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94004" y="2911627"/>
            <a:ext cx="291152" cy="291152"/>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6223" y="6209355"/>
            <a:ext cx="277504" cy="277504"/>
          </a:xfrm>
          <a:prstGeom prst="rect">
            <a:avLst/>
          </a:prstGeom>
        </p:spPr>
      </p:pic>
      <p:pic>
        <p:nvPicPr>
          <p:cNvPr id="35" name="Picture 3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1119" y="3987044"/>
            <a:ext cx="277504" cy="277504"/>
          </a:xfrm>
          <a:prstGeom prst="rect">
            <a:avLst/>
          </a:prstGeom>
        </p:spPr>
      </p:pic>
      <p:pic>
        <p:nvPicPr>
          <p:cNvPr id="37" name="Picture 3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7524" y="4430901"/>
            <a:ext cx="277504" cy="277504"/>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7524" y="5318077"/>
            <a:ext cx="277504" cy="277504"/>
          </a:xfrm>
          <a:prstGeom prst="rect">
            <a:avLst/>
          </a:prstGeom>
        </p:spPr>
      </p:pic>
      <p:pic>
        <p:nvPicPr>
          <p:cNvPr id="3074"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1131" y="5011939"/>
            <a:ext cx="374548" cy="251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44205" y="4330851"/>
            <a:ext cx="334244" cy="334244"/>
          </a:xfrm>
          <a:prstGeom prst="rect">
            <a:avLst/>
          </a:prstGeom>
        </p:spPr>
      </p:pic>
      <p:pic>
        <p:nvPicPr>
          <p:cNvPr id="18" name="Picture 1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244082" y="5205421"/>
            <a:ext cx="334244" cy="334244"/>
          </a:xfrm>
          <a:prstGeom prst="rect">
            <a:avLst/>
          </a:prstGeom>
        </p:spPr>
      </p:pic>
      <p:pic>
        <p:nvPicPr>
          <p:cNvPr id="19" name="Picture 1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246545" y="4793203"/>
            <a:ext cx="334244" cy="334244"/>
          </a:xfrm>
          <a:prstGeom prst="rect">
            <a:avLst/>
          </a:prstGeom>
        </p:spPr>
      </p:pic>
      <p:pic>
        <p:nvPicPr>
          <p:cNvPr id="47" name="Picture 2"/>
          <p:cNvPicPr>
            <a:picLocks noChangeAspect="1" noChangeArrowheads="1"/>
          </p:cNvPicPr>
          <p:nvPr/>
        </p:nvPicPr>
        <p:blipFill>
          <a:blip r:embed="rId14">
            <a:duotone>
              <a:prstClr val="black"/>
              <a:schemeClr val="accent2">
                <a:tint val="45000"/>
                <a:satMod val="400000"/>
              </a:schemeClr>
            </a:duotone>
            <a:extLst>
              <a:ext uri="{BEBA8EAE-BF5A-486C-A8C5-ECC9F3942E4B}">
                <a14:imgProps xmlns:a14="http://schemas.microsoft.com/office/drawing/2010/main">
                  <a14:imgLayer r:embed="rId1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3244082" y="3924167"/>
            <a:ext cx="374548" cy="251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ounded Rectangle 19"/>
          <p:cNvSpPr/>
          <p:nvPr/>
        </p:nvSpPr>
        <p:spPr>
          <a:xfrm>
            <a:off x="6103158" y="4651447"/>
            <a:ext cx="288766" cy="245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1" name="Picture 2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108726" y="3898083"/>
            <a:ext cx="277630" cy="277630"/>
          </a:xfrm>
          <a:prstGeom prst="rect">
            <a:avLst/>
          </a:prstGeom>
        </p:spPr>
      </p:pic>
      <p:pic>
        <p:nvPicPr>
          <p:cNvPr id="22" name="Picture 2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108726" y="4243952"/>
            <a:ext cx="277630" cy="277630"/>
          </a:xfrm>
          <a:prstGeom prst="rect">
            <a:avLst/>
          </a:prstGeom>
        </p:spPr>
      </p:pic>
      <p:sp>
        <p:nvSpPr>
          <p:cNvPr id="23" name="TextBox 22"/>
          <p:cNvSpPr txBox="1"/>
          <p:nvPr/>
        </p:nvSpPr>
        <p:spPr>
          <a:xfrm>
            <a:off x="5930519" y="5263485"/>
            <a:ext cx="2641877" cy="718719"/>
          </a:xfrm>
          <a:prstGeom prst="rect">
            <a:avLst/>
          </a:prstGeom>
          <a:gradFill flip="none" rotWithShape="1">
            <a:gsLst>
              <a:gs pos="0">
                <a:schemeClr val="bg1">
                  <a:lumMod val="75000"/>
                </a:schemeClr>
              </a:gs>
              <a:gs pos="50000">
                <a:schemeClr val="bg1">
                  <a:lumMod val="95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just">
              <a:defRPr sz="1200"/>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r>
              <a:rPr lang="en-ZA" sz="1400" dirty="0" smtClean="0">
                <a:solidFill>
                  <a:schemeClr val="tx2"/>
                </a:solidFill>
              </a:rPr>
              <a:t>Data-driven APIs: </a:t>
            </a:r>
            <a:endParaRPr lang="en-ZA" sz="1400" dirty="0">
              <a:solidFill>
                <a:schemeClr val="tx2"/>
              </a:solidFill>
            </a:endParaRPr>
          </a:p>
          <a:p>
            <a:r>
              <a:rPr lang="en-ZA" sz="1400" u="sng" dirty="0" err="1">
                <a:solidFill>
                  <a:schemeClr val="tx2"/>
                </a:solidFill>
              </a:rPr>
              <a:t>GeoRSS</a:t>
            </a:r>
            <a:r>
              <a:rPr lang="en-ZA" sz="1400" dirty="0">
                <a:solidFill>
                  <a:schemeClr val="tx2"/>
                </a:solidFill>
              </a:rPr>
              <a:t> and </a:t>
            </a:r>
            <a:r>
              <a:rPr lang="en-ZA" sz="1400" u="sng" dirty="0">
                <a:solidFill>
                  <a:schemeClr val="tx2"/>
                </a:solidFill>
              </a:rPr>
              <a:t>Atom/ JSON</a:t>
            </a:r>
          </a:p>
        </p:txBody>
      </p:sp>
    </p:spTree>
    <p:extLst>
      <p:ext uri="{BB962C8B-B14F-4D97-AF65-F5344CB8AC3E}">
        <p14:creationId xmlns:p14="http://schemas.microsoft.com/office/powerpoint/2010/main" val="29811528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Revised Landing Pages: (D.6) Documentation</a:t>
            </a:r>
            <a:endParaRPr lang="en-ZA" dirty="0"/>
          </a:p>
        </p:txBody>
      </p:sp>
      <p:sp>
        <p:nvSpPr>
          <p:cNvPr id="30" name="Rectangle 29"/>
          <p:cNvSpPr/>
          <p:nvPr/>
        </p:nvSpPr>
        <p:spPr>
          <a:xfrm>
            <a:off x="151093" y="764276"/>
            <a:ext cx="8829134" cy="532261"/>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ZA" sz="1400" dirty="0" smtClean="0"/>
              <a:t>These documents are designed to assist users and providers and are supplementary to the tutorials. </a:t>
            </a:r>
            <a:endParaRPr lang="en-ZA" sz="1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842" y="1404885"/>
            <a:ext cx="8230461"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35"/>
          <p:cNvSpPr txBox="1"/>
          <p:nvPr/>
        </p:nvSpPr>
        <p:spPr>
          <a:xfrm>
            <a:off x="393888" y="1500589"/>
            <a:ext cx="7890300" cy="461665"/>
          </a:xfrm>
          <a:prstGeom prst="rect">
            <a:avLst/>
          </a:prstGeom>
          <a:noFill/>
        </p:spPr>
        <p:txBody>
          <a:bodyPr wrap="square" rtlCol="0">
            <a:spAutoFit/>
          </a:bodyPr>
          <a:lstStyle/>
          <a:p>
            <a:r>
              <a:rPr lang="en-ZA" sz="2400" b="1" dirty="0" smtClean="0">
                <a:latin typeface="+mn-lt"/>
              </a:rPr>
              <a:t>Useful Documents</a:t>
            </a:r>
            <a:endParaRPr lang="en-ZA" sz="2400" b="1" dirty="0">
              <a:latin typeface="+mn-lt"/>
            </a:endParaRPr>
          </a:p>
        </p:txBody>
      </p:sp>
      <p:pic>
        <p:nvPicPr>
          <p:cNvPr id="39"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7305" t="44267" r="17951" b="16459"/>
          <a:stretch/>
        </p:blipFill>
        <p:spPr bwMode="auto">
          <a:xfrm>
            <a:off x="357453" y="1977783"/>
            <a:ext cx="8377113" cy="3167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801503" y="2133431"/>
            <a:ext cx="6770151" cy="984885"/>
          </a:xfrm>
          <a:prstGeom prst="rect">
            <a:avLst/>
          </a:prstGeom>
          <a:solidFill>
            <a:schemeClr val="accent1">
              <a:lumMod val="20000"/>
              <a:lumOff val="80000"/>
            </a:schemeClr>
          </a:solidFill>
        </p:spPr>
        <p:txBody>
          <a:bodyPr wrap="square" rtlCol="0">
            <a:spAutoFit/>
          </a:bodyPr>
          <a:lstStyle/>
          <a:p>
            <a:r>
              <a:rPr lang="en-ZA" sz="1400" dirty="0" smtClean="0">
                <a:latin typeface="+mn-lt"/>
              </a:rPr>
              <a:t>Creating Quality Meta-Data</a:t>
            </a:r>
          </a:p>
          <a:p>
            <a:r>
              <a:rPr lang="en-ZA" sz="1100" dirty="0" smtClean="0">
                <a:latin typeface="+mn-lt"/>
              </a:rPr>
              <a:t>Guidance for meta-data providers. Read about using controlled vocabularies, the minimum content of a meta-data record, the standards that are available and what they’re good for, and which software to use if you want to create your own meta-data repository. Conventions and suggestions about good practices in respect of meta-data provision.</a:t>
            </a:r>
            <a:endParaRPr lang="en-ZA" sz="1100" dirty="0">
              <a:latin typeface="+mn-lt"/>
            </a:endParaRPr>
          </a:p>
        </p:txBody>
      </p:sp>
      <p:sp>
        <p:nvSpPr>
          <p:cNvPr id="40" name="TextBox 39"/>
          <p:cNvSpPr txBox="1"/>
          <p:nvPr/>
        </p:nvSpPr>
        <p:spPr>
          <a:xfrm>
            <a:off x="1787854" y="3176273"/>
            <a:ext cx="6770151" cy="962336"/>
          </a:xfrm>
          <a:prstGeom prst="rect">
            <a:avLst/>
          </a:prstGeom>
          <a:solidFill>
            <a:schemeClr val="accent1">
              <a:lumMod val="20000"/>
              <a:lumOff val="80000"/>
            </a:schemeClr>
          </a:solidFill>
        </p:spPr>
        <p:txBody>
          <a:bodyPr wrap="square" rtlCol="0">
            <a:noAutofit/>
          </a:bodyPr>
          <a:lstStyle/>
          <a:p>
            <a:r>
              <a:rPr lang="en-ZA" sz="1400" dirty="0" smtClean="0">
                <a:latin typeface="+mn-lt"/>
              </a:rPr>
              <a:t>Managing Data and Data Collections</a:t>
            </a:r>
          </a:p>
          <a:p>
            <a:r>
              <a:rPr lang="en-ZA" sz="1100" dirty="0" smtClean="0">
                <a:latin typeface="+mn-lt"/>
              </a:rPr>
              <a:t>Guidance for data providers. Options in respect of data formats, what to use for specific domains and types of data, appropriate software, conventions, and  discussion of the SAEON Data Policy. How to provide additional terms and conditions.</a:t>
            </a:r>
            <a:endParaRPr lang="en-ZA" sz="1100" dirty="0">
              <a:latin typeface="+mn-lt"/>
            </a:endParaRPr>
          </a:p>
        </p:txBody>
      </p:sp>
      <p:sp>
        <p:nvSpPr>
          <p:cNvPr id="42" name="TextBox 41"/>
          <p:cNvSpPr txBox="1"/>
          <p:nvPr/>
        </p:nvSpPr>
        <p:spPr>
          <a:xfrm>
            <a:off x="1787853" y="4239755"/>
            <a:ext cx="6770151" cy="809917"/>
          </a:xfrm>
          <a:prstGeom prst="rect">
            <a:avLst/>
          </a:prstGeom>
          <a:solidFill>
            <a:schemeClr val="accent1">
              <a:lumMod val="20000"/>
              <a:lumOff val="80000"/>
            </a:schemeClr>
          </a:solidFill>
        </p:spPr>
        <p:txBody>
          <a:bodyPr wrap="square" rtlCol="0">
            <a:noAutofit/>
          </a:bodyPr>
          <a:lstStyle/>
          <a:p>
            <a:r>
              <a:rPr lang="en-ZA" sz="1400" dirty="0" smtClean="0">
                <a:latin typeface="+mn-lt"/>
              </a:rPr>
              <a:t>Portal </a:t>
            </a:r>
            <a:r>
              <a:rPr lang="en-ZA" sz="1400" dirty="0" err="1" smtClean="0">
                <a:latin typeface="+mn-lt"/>
              </a:rPr>
              <a:t>RoadMap</a:t>
            </a:r>
            <a:endParaRPr lang="en-ZA" sz="1400" dirty="0" smtClean="0">
              <a:latin typeface="+mn-lt"/>
            </a:endParaRPr>
          </a:p>
          <a:p>
            <a:r>
              <a:rPr lang="en-ZA" sz="1100" dirty="0" smtClean="0">
                <a:latin typeface="+mn-lt"/>
              </a:rPr>
              <a:t>Guidance for systems developers and integrators. A discussion of the portal architecture, the future development programme, machine interfaces, and specifications for services and portal tools. </a:t>
            </a:r>
            <a:endParaRPr lang="en-ZA" sz="1100" dirty="0">
              <a:latin typeface="+mn-lt"/>
            </a:endParaRPr>
          </a:p>
        </p:txBody>
      </p:sp>
      <p:sp>
        <p:nvSpPr>
          <p:cNvPr id="5" name="TextBox 4"/>
          <p:cNvSpPr txBox="1"/>
          <p:nvPr/>
        </p:nvSpPr>
        <p:spPr>
          <a:xfrm>
            <a:off x="1801503" y="5581934"/>
            <a:ext cx="813043" cy="369332"/>
          </a:xfrm>
          <a:prstGeom prst="rect">
            <a:avLst/>
          </a:prstGeom>
          <a:noFill/>
        </p:spPr>
        <p:txBody>
          <a:bodyPr wrap="none" rtlCol="0">
            <a:spAutoFit/>
          </a:bodyPr>
          <a:lstStyle/>
          <a:p>
            <a:r>
              <a:rPr lang="en-ZA" dirty="0" err="1" smtClean="0"/>
              <a:t>Etc</a:t>
            </a:r>
            <a:r>
              <a:rPr lang="en-ZA" dirty="0" smtClean="0"/>
              <a:t> …</a:t>
            </a:r>
            <a:endParaRPr lang="en-ZA" dirty="0"/>
          </a:p>
        </p:txBody>
      </p:sp>
    </p:spTree>
    <p:extLst>
      <p:ext uri="{BB962C8B-B14F-4D97-AF65-F5344CB8AC3E}">
        <p14:creationId xmlns:p14="http://schemas.microsoft.com/office/powerpoint/2010/main" val="39828119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Revised Search Results: Meta-Data Listings</a:t>
            </a:r>
            <a:endParaRPr lang="en-ZA" dirty="0"/>
          </a:p>
        </p:txBody>
      </p:sp>
      <p:sp>
        <p:nvSpPr>
          <p:cNvPr id="30" name="Rectangle 29"/>
          <p:cNvSpPr/>
          <p:nvPr/>
        </p:nvSpPr>
        <p:spPr>
          <a:xfrm>
            <a:off x="151093" y="764276"/>
            <a:ext cx="8829134" cy="532261"/>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ZA" sz="1200" dirty="0" smtClean="0"/>
              <a:t>Listings need to be more concise. More information can be obtained by linking to a full meta-data record. By analysing the online resources offered with each record, we can attempt to distinguish links to websites, data downloads, and/or automatable previews. </a:t>
            </a:r>
            <a:endParaRPr lang="en-ZA" sz="1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842" y="1404885"/>
            <a:ext cx="8266339"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35"/>
          <p:cNvSpPr txBox="1"/>
          <p:nvPr/>
        </p:nvSpPr>
        <p:spPr>
          <a:xfrm>
            <a:off x="393888" y="1500589"/>
            <a:ext cx="7890300" cy="461665"/>
          </a:xfrm>
          <a:prstGeom prst="rect">
            <a:avLst/>
          </a:prstGeom>
          <a:noFill/>
        </p:spPr>
        <p:txBody>
          <a:bodyPr wrap="square" rtlCol="0">
            <a:spAutoFit/>
          </a:bodyPr>
          <a:lstStyle/>
          <a:p>
            <a:r>
              <a:rPr lang="en-ZA" sz="2400" b="1" dirty="0" smtClean="0">
                <a:latin typeface="+mn-lt"/>
              </a:rPr>
              <a:t>Search Result</a:t>
            </a:r>
            <a:endParaRPr lang="en-ZA" sz="2400" b="1" dirty="0">
              <a:latin typeface="+mn-lt"/>
            </a:endParaRPr>
          </a:p>
        </p:txBody>
      </p:sp>
      <p:sp>
        <p:nvSpPr>
          <p:cNvPr id="5" name="TextBox 4"/>
          <p:cNvSpPr txBox="1"/>
          <p:nvPr/>
        </p:nvSpPr>
        <p:spPr>
          <a:xfrm>
            <a:off x="1801503" y="5581934"/>
            <a:ext cx="813043" cy="369332"/>
          </a:xfrm>
          <a:prstGeom prst="rect">
            <a:avLst/>
          </a:prstGeom>
          <a:noFill/>
        </p:spPr>
        <p:txBody>
          <a:bodyPr wrap="none" rtlCol="0">
            <a:spAutoFit/>
          </a:bodyPr>
          <a:lstStyle/>
          <a:p>
            <a:r>
              <a:rPr lang="en-ZA" dirty="0" err="1" smtClean="0"/>
              <a:t>Etc</a:t>
            </a:r>
            <a:r>
              <a:rPr lang="en-ZA" dirty="0" smtClean="0"/>
              <a:t> …</a:t>
            </a:r>
            <a:endParaRPr lang="en-ZA" dirty="0"/>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14" t="10530" r="2078" b="15595"/>
          <a:stretch/>
        </p:blipFill>
        <p:spPr bwMode="auto">
          <a:xfrm>
            <a:off x="354842" y="2019301"/>
            <a:ext cx="8266339"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438275" y="3067050"/>
            <a:ext cx="1888659" cy="215444"/>
          </a:xfrm>
          <a:prstGeom prst="rect">
            <a:avLst/>
          </a:prstGeom>
          <a:noFill/>
        </p:spPr>
        <p:txBody>
          <a:bodyPr wrap="none" rtlCol="0">
            <a:spAutoFit/>
          </a:bodyPr>
          <a:lstStyle/>
          <a:p>
            <a:r>
              <a:rPr lang="en-ZA" sz="800" u="sng" dirty="0" smtClean="0">
                <a:solidFill>
                  <a:schemeClr val="tx2"/>
                </a:solidFill>
              </a:rPr>
              <a:t>SANBI Website </a:t>
            </a:r>
            <a:r>
              <a:rPr lang="en-ZA" sz="800" dirty="0" smtClean="0"/>
              <a:t>| </a:t>
            </a:r>
            <a:r>
              <a:rPr lang="en-ZA" sz="800" u="sng" dirty="0" smtClean="0">
                <a:solidFill>
                  <a:schemeClr val="tx2"/>
                </a:solidFill>
              </a:rPr>
              <a:t>Preview</a:t>
            </a:r>
            <a:r>
              <a:rPr lang="en-ZA" sz="800" dirty="0" smtClean="0"/>
              <a:t> | </a:t>
            </a:r>
            <a:r>
              <a:rPr lang="en-ZA" sz="800" u="sng" dirty="0" smtClean="0">
                <a:solidFill>
                  <a:schemeClr val="tx2"/>
                </a:solidFill>
              </a:rPr>
              <a:t>Download</a:t>
            </a:r>
            <a:endParaRPr lang="en-ZA" sz="800" u="sng" dirty="0">
              <a:solidFill>
                <a:schemeClr val="tx2"/>
              </a:solidFill>
            </a:endParaRPr>
          </a:p>
        </p:txBody>
      </p:sp>
    </p:spTree>
    <p:extLst>
      <p:ext uri="{BB962C8B-B14F-4D97-AF65-F5344CB8AC3E}">
        <p14:creationId xmlns:p14="http://schemas.microsoft.com/office/powerpoint/2010/main" val="3991894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Revised </a:t>
            </a:r>
            <a:r>
              <a:rPr lang="en-ZA" dirty="0" err="1" smtClean="0"/>
              <a:t>Portlets</a:t>
            </a:r>
            <a:r>
              <a:rPr lang="en-ZA" dirty="0" smtClean="0"/>
              <a:t>: (E) Searches</a:t>
            </a:r>
            <a:endParaRPr lang="en-ZA" dirty="0"/>
          </a:p>
        </p:txBody>
      </p:sp>
      <p:sp>
        <p:nvSpPr>
          <p:cNvPr id="14" name="Text Placeholder 13"/>
          <p:cNvSpPr>
            <a:spLocks noGrp="1"/>
          </p:cNvSpPr>
          <p:nvPr>
            <p:ph type="body" sz="quarter" idx="3"/>
          </p:nvPr>
        </p:nvSpPr>
        <p:spPr>
          <a:xfrm>
            <a:off x="4645025" y="1275801"/>
            <a:ext cx="4041775" cy="639762"/>
          </a:xfrm>
        </p:spPr>
        <p:txBody>
          <a:bodyPr/>
          <a:lstStyle/>
          <a:p>
            <a:r>
              <a:rPr lang="en-ZA" dirty="0" smtClean="0"/>
              <a:t>Links to Predefined and Custom Search Tools</a:t>
            </a:r>
            <a:endParaRPr lang="en-ZA" dirty="0"/>
          </a:p>
        </p:txBody>
      </p:sp>
      <p:sp>
        <p:nvSpPr>
          <p:cNvPr id="15" name="Content Placeholder 14"/>
          <p:cNvSpPr>
            <a:spLocks noGrp="1"/>
          </p:cNvSpPr>
          <p:nvPr>
            <p:ph sz="quarter" idx="4"/>
          </p:nvPr>
        </p:nvSpPr>
        <p:spPr>
          <a:xfrm>
            <a:off x="4645025" y="1915563"/>
            <a:ext cx="4041775" cy="3951288"/>
          </a:xfrm>
        </p:spPr>
        <p:txBody>
          <a:bodyPr/>
          <a:lstStyle/>
          <a:p>
            <a:r>
              <a:rPr lang="en-ZA" sz="1800" dirty="0" smtClean="0"/>
              <a:t>Custom Search (Advanced Search)</a:t>
            </a:r>
          </a:p>
          <a:p>
            <a:endParaRPr lang="en-ZA" sz="1800" dirty="0"/>
          </a:p>
          <a:p>
            <a:r>
              <a:rPr lang="en-ZA" sz="1800" dirty="0" smtClean="0"/>
              <a:t>Predefined search results for a number of dimensions</a:t>
            </a:r>
          </a:p>
          <a:p>
            <a:endParaRPr lang="en-ZA" sz="1800" dirty="0"/>
          </a:p>
          <a:p>
            <a:r>
              <a:rPr lang="en-ZA" sz="1800" dirty="0" smtClean="0"/>
              <a:t>These are always up to date</a:t>
            </a:r>
          </a:p>
          <a:p>
            <a:endParaRPr lang="en-ZA" sz="1800" dirty="0"/>
          </a:p>
          <a:p>
            <a:r>
              <a:rPr lang="en-ZA" sz="1800" dirty="0" smtClean="0"/>
              <a:t>Links to flagship project data sets</a:t>
            </a:r>
          </a:p>
          <a:p>
            <a:pPr lvl="1"/>
            <a:r>
              <a:rPr lang="en-ZA" sz="1400" dirty="0" smtClean="0"/>
              <a:t>ASCLME  and ACEP</a:t>
            </a:r>
          </a:p>
          <a:p>
            <a:pPr lvl="1"/>
            <a:r>
              <a:rPr lang="en-ZA" sz="1400" dirty="0" err="1" smtClean="0"/>
              <a:t>Tierberg</a:t>
            </a:r>
            <a:endParaRPr lang="en-ZA" sz="1400" dirty="0" smtClean="0"/>
          </a:p>
          <a:p>
            <a:pPr lvl="1"/>
            <a:r>
              <a:rPr lang="en-ZA" sz="1400" dirty="0" err="1" smtClean="0"/>
              <a:t>Jonkershoek</a:t>
            </a:r>
            <a:endParaRPr lang="en-ZA" sz="1400" dirty="0" smtClean="0"/>
          </a:p>
          <a:p>
            <a:pPr lvl="1"/>
            <a:r>
              <a:rPr lang="en-ZA" sz="1400" dirty="0" smtClean="0"/>
              <a:t>Etc..</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62" t="52642" r="81502" b="17710"/>
          <a:stretch/>
        </p:blipFill>
        <p:spPr bwMode="auto">
          <a:xfrm>
            <a:off x="524445" y="1785590"/>
            <a:ext cx="3575715" cy="3950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83753" y="2078545"/>
            <a:ext cx="1236236" cy="369332"/>
          </a:xfrm>
          <a:prstGeom prst="rect">
            <a:avLst/>
          </a:prstGeom>
          <a:solidFill>
            <a:srgbClr val="E4EDF8"/>
          </a:solidFill>
        </p:spPr>
        <p:txBody>
          <a:bodyPr wrap="none" rtlCol="0">
            <a:spAutoFit/>
          </a:bodyPr>
          <a:lstStyle/>
          <a:p>
            <a:r>
              <a:rPr lang="en-ZA" b="1" dirty="0" smtClean="0"/>
              <a:t>Find Data</a:t>
            </a:r>
            <a:endParaRPr lang="en-ZA" b="1" dirty="0"/>
          </a:p>
        </p:txBody>
      </p:sp>
      <p:sp>
        <p:nvSpPr>
          <p:cNvPr id="6" name="TextBox 5"/>
          <p:cNvSpPr txBox="1"/>
          <p:nvPr/>
        </p:nvSpPr>
        <p:spPr>
          <a:xfrm>
            <a:off x="762287" y="2658758"/>
            <a:ext cx="1919115" cy="338554"/>
          </a:xfrm>
          <a:prstGeom prst="rect">
            <a:avLst/>
          </a:prstGeom>
          <a:solidFill>
            <a:schemeClr val="bg1"/>
          </a:solidFill>
        </p:spPr>
        <p:txBody>
          <a:bodyPr wrap="none" rtlCol="0">
            <a:spAutoFit/>
          </a:bodyPr>
          <a:lstStyle/>
          <a:p>
            <a:r>
              <a:rPr lang="en-ZA" sz="1600" dirty="0" smtClean="0"/>
              <a:t>Custom Search ….</a:t>
            </a:r>
            <a:endParaRPr lang="en-ZA" sz="1600" dirty="0"/>
          </a:p>
        </p:txBody>
      </p:sp>
      <p:sp>
        <p:nvSpPr>
          <p:cNvPr id="16" name="TextBox 15"/>
          <p:cNvSpPr txBox="1"/>
          <p:nvPr/>
        </p:nvSpPr>
        <p:spPr>
          <a:xfrm>
            <a:off x="655094" y="6114206"/>
            <a:ext cx="8065826" cy="584775"/>
          </a:xfrm>
          <a:prstGeom prst="rect">
            <a:avLst/>
          </a:prstGeom>
          <a:noFill/>
        </p:spPr>
        <p:txBody>
          <a:bodyPr wrap="square" rtlCol="0">
            <a:spAutoFit/>
          </a:bodyPr>
          <a:lstStyle/>
          <a:p>
            <a:r>
              <a:rPr lang="en-ZA" sz="1600" i="1" dirty="0" smtClean="0"/>
              <a:t>All </a:t>
            </a:r>
            <a:r>
              <a:rPr lang="en-ZA" sz="1600" i="1" dirty="0" err="1" smtClean="0"/>
              <a:t>portlet</a:t>
            </a:r>
            <a:r>
              <a:rPr lang="en-ZA" sz="1600" i="1" dirty="0" smtClean="0"/>
              <a:t> entries must be supplied with a fairly comprehensive tooltip – say 100-150 words. Mouse-over must provide an immediate sense of what’s to follow</a:t>
            </a:r>
            <a:endParaRPr lang="en-ZA" sz="1600" i="1" dirty="0"/>
          </a:p>
        </p:txBody>
      </p:sp>
      <p:sp>
        <p:nvSpPr>
          <p:cNvPr id="17" name="TextBox 16"/>
          <p:cNvSpPr txBox="1"/>
          <p:nvPr/>
        </p:nvSpPr>
        <p:spPr>
          <a:xfrm>
            <a:off x="762287" y="3062761"/>
            <a:ext cx="1133188" cy="338554"/>
          </a:xfrm>
          <a:prstGeom prst="rect">
            <a:avLst/>
          </a:prstGeom>
          <a:solidFill>
            <a:schemeClr val="bg1"/>
          </a:solidFill>
        </p:spPr>
        <p:txBody>
          <a:bodyPr wrap="square" rtlCol="0">
            <a:spAutoFit/>
          </a:bodyPr>
          <a:lstStyle/>
          <a:p>
            <a:endParaRPr lang="en-ZA" sz="1600" dirty="0"/>
          </a:p>
        </p:txBody>
      </p:sp>
      <p:sp>
        <p:nvSpPr>
          <p:cNvPr id="18" name="TextBox 17"/>
          <p:cNvSpPr txBox="1"/>
          <p:nvPr/>
        </p:nvSpPr>
        <p:spPr>
          <a:xfrm>
            <a:off x="762286" y="3466764"/>
            <a:ext cx="3113677" cy="338554"/>
          </a:xfrm>
          <a:prstGeom prst="rect">
            <a:avLst/>
          </a:prstGeom>
          <a:solidFill>
            <a:schemeClr val="bg1"/>
          </a:solidFill>
        </p:spPr>
        <p:txBody>
          <a:bodyPr wrap="square" rtlCol="0">
            <a:spAutoFit/>
          </a:bodyPr>
          <a:lstStyle/>
          <a:p>
            <a:r>
              <a:rPr lang="en-ZA" sz="1600" dirty="0" smtClean="0"/>
              <a:t>By Region</a:t>
            </a:r>
            <a:endParaRPr lang="en-ZA" sz="1600" dirty="0"/>
          </a:p>
        </p:txBody>
      </p:sp>
      <p:sp>
        <p:nvSpPr>
          <p:cNvPr id="19" name="TextBox 18"/>
          <p:cNvSpPr txBox="1"/>
          <p:nvPr/>
        </p:nvSpPr>
        <p:spPr>
          <a:xfrm>
            <a:off x="762287" y="3870767"/>
            <a:ext cx="1061509" cy="338554"/>
          </a:xfrm>
          <a:prstGeom prst="rect">
            <a:avLst/>
          </a:prstGeom>
          <a:solidFill>
            <a:schemeClr val="bg1"/>
          </a:solidFill>
        </p:spPr>
        <p:txBody>
          <a:bodyPr wrap="none" rtlCol="0">
            <a:spAutoFit/>
          </a:bodyPr>
          <a:lstStyle/>
          <a:p>
            <a:r>
              <a:rPr lang="en-ZA" sz="1600" dirty="0" smtClean="0"/>
              <a:t>By Biome</a:t>
            </a:r>
            <a:endParaRPr lang="en-ZA" sz="1600" dirty="0"/>
          </a:p>
        </p:txBody>
      </p:sp>
      <p:sp>
        <p:nvSpPr>
          <p:cNvPr id="20" name="TextBox 19"/>
          <p:cNvSpPr txBox="1"/>
          <p:nvPr/>
        </p:nvSpPr>
        <p:spPr>
          <a:xfrm>
            <a:off x="762287" y="4274770"/>
            <a:ext cx="2100255" cy="338554"/>
          </a:xfrm>
          <a:prstGeom prst="rect">
            <a:avLst/>
          </a:prstGeom>
          <a:solidFill>
            <a:schemeClr val="bg1"/>
          </a:solidFill>
        </p:spPr>
        <p:txBody>
          <a:bodyPr wrap="none" rtlCol="0">
            <a:spAutoFit/>
          </a:bodyPr>
          <a:lstStyle/>
          <a:p>
            <a:r>
              <a:rPr lang="en-ZA" sz="1600" dirty="0" smtClean="0"/>
              <a:t>By </a:t>
            </a:r>
            <a:r>
              <a:rPr lang="en-ZA" sz="1600" dirty="0" err="1" smtClean="0"/>
              <a:t>DataSet</a:t>
            </a:r>
            <a:r>
              <a:rPr lang="en-ZA" sz="1600" dirty="0" smtClean="0"/>
              <a:t>/ Provider</a:t>
            </a:r>
            <a:endParaRPr lang="en-ZA" sz="1600" dirty="0"/>
          </a:p>
        </p:txBody>
      </p:sp>
      <p:sp>
        <p:nvSpPr>
          <p:cNvPr id="21" name="TextBox 20"/>
          <p:cNvSpPr txBox="1"/>
          <p:nvPr/>
        </p:nvSpPr>
        <p:spPr>
          <a:xfrm>
            <a:off x="762287" y="4678775"/>
            <a:ext cx="1115498" cy="338554"/>
          </a:xfrm>
          <a:prstGeom prst="rect">
            <a:avLst/>
          </a:prstGeom>
          <a:solidFill>
            <a:schemeClr val="bg1"/>
          </a:solidFill>
        </p:spPr>
        <p:txBody>
          <a:bodyPr wrap="none" rtlCol="0">
            <a:spAutoFit/>
          </a:bodyPr>
          <a:lstStyle/>
          <a:p>
            <a:r>
              <a:rPr lang="en-ZA" sz="1600" dirty="0" smtClean="0"/>
              <a:t>By Theme</a:t>
            </a:r>
            <a:endParaRPr lang="en-ZA" sz="1600" dirty="0"/>
          </a:p>
        </p:txBody>
      </p:sp>
      <p:sp>
        <p:nvSpPr>
          <p:cNvPr id="22" name="TextBox 21"/>
          <p:cNvSpPr txBox="1"/>
          <p:nvPr/>
        </p:nvSpPr>
        <p:spPr>
          <a:xfrm>
            <a:off x="791855" y="5030977"/>
            <a:ext cx="2529860" cy="338554"/>
          </a:xfrm>
          <a:prstGeom prst="rect">
            <a:avLst/>
          </a:prstGeom>
          <a:solidFill>
            <a:schemeClr val="bg1"/>
          </a:solidFill>
        </p:spPr>
        <p:txBody>
          <a:bodyPr wrap="none" rtlCol="0">
            <a:spAutoFit/>
          </a:bodyPr>
          <a:lstStyle/>
          <a:p>
            <a:r>
              <a:rPr lang="en-ZA" sz="1600" dirty="0" smtClean="0"/>
              <a:t>SAEON Flagship Projects</a:t>
            </a:r>
            <a:endParaRPr lang="en-ZA" sz="1600" dirty="0"/>
          </a:p>
        </p:txBody>
      </p:sp>
    </p:spTree>
    <p:extLst>
      <p:ext uri="{BB962C8B-B14F-4D97-AF65-F5344CB8AC3E}">
        <p14:creationId xmlns:p14="http://schemas.microsoft.com/office/powerpoint/2010/main" val="38889472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Revised </a:t>
            </a:r>
            <a:r>
              <a:rPr lang="en-ZA" dirty="0" err="1" smtClean="0"/>
              <a:t>Portlets</a:t>
            </a:r>
            <a:r>
              <a:rPr lang="en-ZA" dirty="0" smtClean="0"/>
              <a:t>: (E.1) Actions</a:t>
            </a:r>
            <a:endParaRPr lang="en-ZA" dirty="0"/>
          </a:p>
        </p:txBody>
      </p:sp>
      <p:sp>
        <p:nvSpPr>
          <p:cNvPr id="14" name="Text Placeholder 13"/>
          <p:cNvSpPr>
            <a:spLocks noGrp="1"/>
          </p:cNvSpPr>
          <p:nvPr>
            <p:ph type="body" sz="quarter" idx="3"/>
          </p:nvPr>
        </p:nvSpPr>
        <p:spPr>
          <a:xfrm>
            <a:off x="4645025" y="1275801"/>
            <a:ext cx="4041775" cy="639762"/>
          </a:xfrm>
        </p:spPr>
        <p:txBody>
          <a:bodyPr/>
          <a:lstStyle/>
          <a:p>
            <a:r>
              <a:rPr lang="en-ZA" sz="2000" dirty="0" smtClean="0"/>
              <a:t>Additional Actions Available to Logged-In Content Providers</a:t>
            </a:r>
            <a:endParaRPr lang="en-ZA" sz="2000" dirty="0"/>
          </a:p>
        </p:txBody>
      </p:sp>
      <p:sp>
        <p:nvSpPr>
          <p:cNvPr id="15" name="Content Placeholder 14"/>
          <p:cNvSpPr>
            <a:spLocks noGrp="1"/>
          </p:cNvSpPr>
          <p:nvPr>
            <p:ph sz="quarter" idx="4"/>
          </p:nvPr>
        </p:nvSpPr>
        <p:spPr>
          <a:xfrm>
            <a:off x="4645025" y="2078545"/>
            <a:ext cx="4041775" cy="3788306"/>
          </a:xfrm>
        </p:spPr>
        <p:txBody>
          <a:bodyPr/>
          <a:lstStyle/>
          <a:p>
            <a:r>
              <a:rPr lang="en-ZA" sz="2000" dirty="0" smtClean="0"/>
              <a:t>Upload Meta-Data</a:t>
            </a:r>
          </a:p>
          <a:p>
            <a:r>
              <a:rPr lang="en-ZA" sz="2000" dirty="0" smtClean="0"/>
              <a:t>Upload Data and Content</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62" t="52642" r="81502" b="34538"/>
          <a:stretch/>
        </p:blipFill>
        <p:spPr bwMode="auto">
          <a:xfrm>
            <a:off x="524445" y="1785590"/>
            <a:ext cx="3575715" cy="170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83753" y="2078545"/>
            <a:ext cx="1031051" cy="369332"/>
          </a:xfrm>
          <a:prstGeom prst="rect">
            <a:avLst/>
          </a:prstGeom>
          <a:solidFill>
            <a:srgbClr val="E4EDF8"/>
          </a:solidFill>
        </p:spPr>
        <p:txBody>
          <a:bodyPr wrap="none" rtlCol="0">
            <a:spAutoFit/>
          </a:bodyPr>
          <a:lstStyle/>
          <a:p>
            <a:r>
              <a:rPr lang="en-ZA" b="1" dirty="0" smtClean="0"/>
              <a:t>Actions</a:t>
            </a:r>
            <a:endParaRPr lang="en-ZA" b="1" dirty="0"/>
          </a:p>
        </p:txBody>
      </p:sp>
      <p:sp>
        <p:nvSpPr>
          <p:cNvPr id="6" name="TextBox 5"/>
          <p:cNvSpPr txBox="1"/>
          <p:nvPr/>
        </p:nvSpPr>
        <p:spPr>
          <a:xfrm>
            <a:off x="762287" y="2658758"/>
            <a:ext cx="1848583" cy="338554"/>
          </a:xfrm>
          <a:prstGeom prst="rect">
            <a:avLst/>
          </a:prstGeom>
          <a:solidFill>
            <a:schemeClr val="bg1"/>
          </a:solidFill>
        </p:spPr>
        <p:txBody>
          <a:bodyPr wrap="none" rtlCol="0">
            <a:spAutoFit/>
          </a:bodyPr>
          <a:lstStyle/>
          <a:p>
            <a:r>
              <a:rPr lang="en-ZA" sz="1600" dirty="0" smtClean="0"/>
              <a:t>Upload Meta-Data</a:t>
            </a:r>
            <a:endParaRPr lang="en-ZA" sz="1600" dirty="0"/>
          </a:p>
        </p:txBody>
      </p:sp>
      <p:sp>
        <p:nvSpPr>
          <p:cNvPr id="16" name="TextBox 15"/>
          <p:cNvSpPr txBox="1"/>
          <p:nvPr/>
        </p:nvSpPr>
        <p:spPr>
          <a:xfrm>
            <a:off x="655094" y="6114206"/>
            <a:ext cx="8065826" cy="584775"/>
          </a:xfrm>
          <a:prstGeom prst="rect">
            <a:avLst/>
          </a:prstGeom>
          <a:noFill/>
        </p:spPr>
        <p:txBody>
          <a:bodyPr wrap="square" rtlCol="0">
            <a:spAutoFit/>
          </a:bodyPr>
          <a:lstStyle/>
          <a:p>
            <a:r>
              <a:rPr lang="en-ZA" sz="1600" i="1" dirty="0" smtClean="0"/>
              <a:t>All </a:t>
            </a:r>
            <a:r>
              <a:rPr lang="en-ZA" sz="1600" i="1" dirty="0" err="1" smtClean="0"/>
              <a:t>portlet</a:t>
            </a:r>
            <a:r>
              <a:rPr lang="en-ZA" sz="1600" i="1" dirty="0" smtClean="0"/>
              <a:t> entries must be supplied with a fairly comprehensive tooltip – say 100-150 words. Mouse-over must provide an immediate sense of what’s to follow</a:t>
            </a:r>
            <a:endParaRPr lang="en-ZA" sz="1600" i="1" dirty="0"/>
          </a:p>
        </p:txBody>
      </p:sp>
      <p:sp>
        <p:nvSpPr>
          <p:cNvPr id="18" name="TextBox 17"/>
          <p:cNvSpPr txBox="1"/>
          <p:nvPr/>
        </p:nvSpPr>
        <p:spPr>
          <a:xfrm>
            <a:off x="762286" y="3054050"/>
            <a:ext cx="3113677" cy="338554"/>
          </a:xfrm>
          <a:prstGeom prst="rect">
            <a:avLst/>
          </a:prstGeom>
          <a:solidFill>
            <a:schemeClr val="bg1"/>
          </a:solidFill>
        </p:spPr>
        <p:txBody>
          <a:bodyPr wrap="square" rtlCol="0">
            <a:spAutoFit/>
          </a:bodyPr>
          <a:lstStyle/>
          <a:p>
            <a:r>
              <a:rPr lang="en-ZA" sz="1600" dirty="0" smtClean="0"/>
              <a:t>Upload Data and Content</a:t>
            </a:r>
            <a:endParaRPr lang="en-ZA" sz="1600" dirty="0"/>
          </a:p>
        </p:txBody>
      </p:sp>
      <p:pic>
        <p:nvPicPr>
          <p:cNvPr id="2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62" t="78862" r="81502" b="17710"/>
          <a:stretch/>
        </p:blipFill>
        <p:spPr bwMode="auto">
          <a:xfrm>
            <a:off x="524097" y="3493827"/>
            <a:ext cx="3575715" cy="45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2315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Styling: As presented above</a:t>
            </a:r>
            <a:endParaRPr lang="en-ZA" dirty="0"/>
          </a:p>
        </p:txBody>
      </p:sp>
      <p:sp>
        <p:nvSpPr>
          <p:cNvPr id="3" name="Content Placeholder 2"/>
          <p:cNvSpPr>
            <a:spLocks noGrp="1"/>
          </p:cNvSpPr>
          <p:nvPr>
            <p:ph idx="1"/>
          </p:nvPr>
        </p:nvSpPr>
        <p:spPr/>
        <p:txBody>
          <a:bodyPr/>
          <a:lstStyle/>
          <a:p>
            <a:endParaRPr lang="en-ZA"/>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 y="902525"/>
            <a:ext cx="9133363" cy="569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8140" y="2433822"/>
            <a:ext cx="5374230" cy="3502592"/>
          </a:xfrm>
          <a:prstGeom prst="rect">
            <a:avLst/>
          </a:prstGeom>
          <a:solidFill>
            <a:schemeClr val="bg1"/>
          </a:solidFill>
          <a:ln>
            <a:noFill/>
          </a:ln>
          <a:effec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834" y="2276475"/>
            <a:ext cx="1604777"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7310" y="3881438"/>
            <a:ext cx="1615370" cy="178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78308" y="2310191"/>
            <a:ext cx="1634226" cy="1804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78308" y="4048385"/>
            <a:ext cx="1634226" cy="988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9619" y="1629190"/>
            <a:ext cx="4975781" cy="668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8536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2524"/>
            <a:ext cx="9133363" cy="569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801502" y="2388358"/>
            <a:ext cx="5363571" cy="3835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Rounded Rectangle 22"/>
          <p:cNvSpPr/>
          <p:nvPr/>
        </p:nvSpPr>
        <p:spPr>
          <a:xfrm>
            <a:off x="3076574" y="2876550"/>
            <a:ext cx="1208398" cy="373892"/>
          </a:xfrm>
          <a:prstGeom prst="roundRect">
            <a:avLst/>
          </a:prstGeom>
          <a:solidFill>
            <a:schemeClr val="accent1">
              <a:lumMod val="20000"/>
              <a:lumOff val="80000"/>
            </a:schemeClr>
          </a:solidFill>
          <a:ln w="19050">
            <a:solidFill>
              <a:schemeClr val="accent1">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smtClean="0">
                <a:solidFill>
                  <a:schemeClr val="tx2"/>
                </a:solidFill>
              </a:rPr>
              <a:t>Topic 2</a:t>
            </a:r>
            <a:endParaRPr lang="en-ZA" sz="1400" b="1" dirty="0">
              <a:solidFill>
                <a:schemeClr val="tx2"/>
              </a:solidFill>
            </a:endParaRPr>
          </a:p>
        </p:txBody>
      </p:sp>
      <p:sp>
        <p:nvSpPr>
          <p:cNvPr id="2" name="Title 1"/>
          <p:cNvSpPr>
            <a:spLocks noGrp="1"/>
          </p:cNvSpPr>
          <p:nvPr>
            <p:ph type="title"/>
          </p:nvPr>
        </p:nvSpPr>
        <p:spPr/>
        <p:txBody>
          <a:bodyPr/>
          <a:lstStyle/>
          <a:p>
            <a:r>
              <a:rPr lang="en-ZA" dirty="0"/>
              <a:t>Alternative </a:t>
            </a:r>
            <a:r>
              <a:rPr lang="en-ZA" dirty="0" smtClean="0"/>
              <a:t>Styling 1: Multiple Topic Page</a:t>
            </a:r>
            <a:endParaRPr lang="en-ZA" dirty="0"/>
          </a:p>
        </p:txBody>
      </p:sp>
      <p:sp>
        <p:nvSpPr>
          <p:cNvPr id="11" name="Rounded Rectangle 10"/>
          <p:cNvSpPr/>
          <p:nvPr/>
        </p:nvSpPr>
        <p:spPr>
          <a:xfrm>
            <a:off x="1801502" y="2407408"/>
            <a:ext cx="5363571" cy="373892"/>
          </a:xfrm>
          <a:prstGeom prst="roundRect">
            <a:avLst/>
          </a:prstGeom>
          <a:solidFill>
            <a:schemeClr val="accent1">
              <a:lumMod val="20000"/>
              <a:lumOff val="80000"/>
            </a:schemeClr>
          </a:solidFill>
          <a:ln w="19050">
            <a:solidFill>
              <a:schemeClr val="accent1">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chemeClr val="tx2"/>
                </a:solidFill>
              </a:rPr>
              <a:t>This is a Heading  for the Page</a:t>
            </a:r>
            <a:endParaRPr lang="en-ZA" dirty="0">
              <a:solidFill>
                <a:schemeClr val="tx2"/>
              </a:solidFill>
            </a:endParaRPr>
          </a:p>
        </p:txBody>
      </p:sp>
      <p:sp>
        <p:nvSpPr>
          <p:cNvPr id="21" name="Rounded Rectangle 20"/>
          <p:cNvSpPr/>
          <p:nvPr/>
        </p:nvSpPr>
        <p:spPr>
          <a:xfrm>
            <a:off x="1801503" y="3171825"/>
            <a:ext cx="5363570" cy="2867025"/>
          </a:xfrm>
          <a:prstGeom prst="roundRect">
            <a:avLst>
              <a:gd name="adj" fmla="val 3035"/>
            </a:avLst>
          </a:prstGeom>
          <a:solidFill>
            <a:schemeClr val="bg1"/>
          </a:solidFill>
          <a:ln w="19050">
            <a:solidFill>
              <a:schemeClr val="accent1">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smtClean="0">
                <a:solidFill>
                  <a:schemeClr val="tx2"/>
                </a:solidFill>
              </a:rPr>
              <a:t>Topic 1 Body. </a:t>
            </a:r>
          </a:p>
          <a:p>
            <a:pPr algn="ctr"/>
            <a:r>
              <a:rPr lang="en-ZA" sz="1200" dirty="0" smtClean="0">
                <a:solidFill>
                  <a:schemeClr val="tx2"/>
                </a:solidFill>
              </a:rPr>
              <a:t>Tab contents are preloaded so that mouse-over and tab clicks display it instantly. One can slowly rotate between tabs if required.</a:t>
            </a:r>
            <a:endParaRPr lang="en-ZA" sz="1200" dirty="0">
              <a:solidFill>
                <a:schemeClr val="tx2"/>
              </a:solidFill>
            </a:endParaRPr>
          </a:p>
        </p:txBody>
      </p:sp>
      <p:sp>
        <p:nvSpPr>
          <p:cNvPr id="20" name="Rounded Rectangle 19"/>
          <p:cNvSpPr/>
          <p:nvPr/>
        </p:nvSpPr>
        <p:spPr>
          <a:xfrm>
            <a:off x="1801503" y="2867025"/>
            <a:ext cx="1208398" cy="373892"/>
          </a:xfrm>
          <a:prstGeom prst="roundRect">
            <a:avLst/>
          </a:prstGeom>
          <a:solidFill>
            <a:schemeClr val="bg1"/>
          </a:solidFill>
          <a:ln w="19050">
            <a:solidFill>
              <a:schemeClr val="accent1">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smtClean="0">
                <a:solidFill>
                  <a:schemeClr val="tx2"/>
                </a:solidFill>
              </a:rPr>
              <a:t>Topic 1</a:t>
            </a:r>
            <a:endParaRPr lang="en-ZA" sz="1400" b="1" dirty="0">
              <a:solidFill>
                <a:schemeClr val="tx2"/>
              </a:solidFill>
            </a:endParaRPr>
          </a:p>
        </p:txBody>
      </p:sp>
      <p:sp>
        <p:nvSpPr>
          <p:cNvPr id="12" name="Rectangle 11"/>
          <p:cNvSpPr/>
          <p:nvPr/>
        </p:nvSpPr>
        <p:spPr>
          <a:xfrm>
            <a:off x="1832098" y="3181350"/>
            <a:ext cx="1311151" cy="123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ounded Rectangle 23"/>
          <p:cNvSpPr/>
          <p:nvPr/>
        </p:nvSpPr>
        <p:spPr>
          <a:xfrm>
            <a:off x="1801501" y="6131683"/>
            <a:ext cx="5363571" cy="373892"/>
          </a:xfrm>
          <a:prstGeom prst="roundRect">
            <a:avLst/>
          </a:prstGeom>
          <a:solidFill>
            <a:schemeClr val="accent1">
              <a:lumMod val="20000"/>
              <a:lumOff val="80000"/>
            </a:schemeClr>
          </a:solidFill>
          <a:ln w="19050">
            <a:solidFill>
              <a:schemeClr val="accent1">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000" dirty="0" smtClean="0">
                <a:solidFill>
                  <a:schemeClr val="tx2"/>
                </a:solidFill>
              </a:rPr>
              <a:t>This is a footer for the page</a:t>
            </a:r>
            <a:endParaRPr lang="en-ZA" sz="1000" dirty="0">
              <a:solidFill>
                <a:schemeClr val="tx2"/>
              </a:solidFill>
            </a:endParaRPr>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619" y="1629190"/>
            <a:ext cx="4975781" cy="668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538" y="2276475"/>
            <a:ext cx="1604777"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014" y="3881438"/>
            <a:ext cx="1615370" cy="178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51012" y="2310191"/>
            <a:ext cx="1634226" cy="1804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51012" y="4048385"/>
            <a:ext cx="1634226" cy="988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99345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2524"/>
            <a:ext cx="9133363" cy="569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801502" y="2388358"/>
            <a:ext cx="5363571" cy="3835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p:nvPr>
        </p:nvSpPr>
        <p:spPr/>
        <p:txBody>
          <a:bodyPr/>
          <a:lstStyle/>
          <a:p>
            <a:r>
              <a:rPr lang="en-ZA" dirty="0"/>
              <a:t>Alternative </a:t>
            </a:r>
            <a:r>
              <a:rPr lang="en-ZA" dirty="0" smtClean="0"/>
              <a:t>Styling 1: Listing Page</a:t>
            </a:r>
            <a:endParaRPr lang="en-ZA" dirty="0"/>
          </a:p>
        </p:txBody>
      </p:sp>
      <p:sp>
        <p:nvSpPr>
          <p:cNvPr id="11" name="Rounded Rectangle 10"/>
          <p:cNvSpPr/>
          <p:nvPr/>
        </p:nvSpPr>
        <p:spPr>
          <a:xfrm>
            <a:off x="1801502" y="2407408"/>
            <a:ext cx="5363571" cy="373892"/>
          </a:xfrm>
          <a:prstGeom prst="roundRect">
            <a:avLst/>
          </a:prstGeom>
          <a:solidFill>
            <a:schemeClr val="accent1">
              <a:lumMod val="20000"/>
              <a:lumOff val="80000"/>
            </a:schemeClr>
          </a:solidFill>
          <a:ln w="19050">
            <a:solidFill>
              <a:schemeClr val="accent1">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chemeClr val="tx2"/>
                </a:solidFill>
              </a:rPr>
              <a:t>This is a Heading  for the Page</a:t>
            </a:r>
            <a:endParaRPr lang="en-ZA" dirty="0">
              <a:solidFill>
                <a:schemeClr val="tx2"/>
              </a:solidFill>
            </a:endParaRPr>
          </a:p>
        </p:txBody>
      </p:sp>
      <p:sp>
        <p:nvSpPr>
          <p:cNvPr id="21" name="Rounded Rectangle 20"/>
          <p:cNvSpPr/>
          <p:nvPr/>
        </p:nvSpPr>
        <p:spPr>
          <a:xfrm>
            <a:off x="1801503" y="2876551"/>
            <a:ext cx="5363570" cy="578780"/>
          </a:xfrm>
          <a:prstGeom prst="roundRect">
            <a:avLst>
              <a:gd name="adj" fmla="val 11264"/>
            </a:avLst>
          </a:prstGeom>
          <a:solidFill>
            <a:schemeClr val="bg1"/>
          </a:solidFill>
          <a:ln w="19050">
            <a:solidFill>
              <a:schemeClr val="accent1">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4375"/>
            <a:r>
              <a:rPr lang="en-ZA" sz="1200" b="1" dirty="0" smtClean="0">
                <a:solidFill>
                  <a:schemeClr val="tx2"/>
                </a:solidFill>
              </a:rPr>
              <a:t>Listing 1 Header</a:t>
            </a:r>
            <a:r>
              <a:rPr lang="en-ZA" sz="1200" dirty="0" smtClean="0">
                <a:solidFill>
                  <a:schemeClr val="tx2"/>
                </a:solidFill>
              </a:rPr>
              <a:t> </a:t>
            </a:r>
          </a:p>
          <a:p>
            <a:pPr marL="714375"/>
            <a:r>
              <a:rPr lang="en-ZA" sz="1200" dirty="0" smtClean="0">
                <a:solidFill>
                  <a:schemeClr val="tx2"/>
                </a:solidFill>
              </a:rPr>
              <a:t>These entries link to portal services (search results, projects database, etc.)</a:t>
            </a:r>
            <a:endParaRPr lang="en-ZA" sz="1200" dirty="0">
              <a:solidFill>
                <a:schemeClr val="tx2"/>
              </a:solidFill>
            </a:endParaRPr>
          </a:p>
        </p:txBody>
      </p:sp>
      <p:sp>
        <p:nvSpPr>
          <p:cNvPr id="24" name="Rounded Rectangle 23"/>
          <p:cNvSpPr/>
          <p:nvPr/>
        </p:nvSpPr>
        <p:spPr>
          <a:xfrm>
            <a:off x="1801501" y="6131683"/>
            <a:ext cx="5363571" cy="373892"/>
          </a:xfrm>
          <a:prstGeom prst="roundRect">
            <a:avLst/>
          </a:prstGeom>
          <a:solidFill>
            <a:schemeClr val="accent1">
              <a:lumMod val="20000"/>
              <a:lumOff val="80000"/>
            </a:schemeClr>
          </a:solidFill>
          <a:ln w="19050">
            <a:solidFill>
              <a:schemeClr val="accent1">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000" dirty="0" smtClean="0">
                <a:solidFill>
                  <a:schemeClr val="tx2"/>
                </a:solidFill>
              </a:rPr>
              <a:t>This is a footer for the page</a:t>
            </a:r>
            <a:endParaRPr lang="en-ZA" sz="1000" dirty="0">
              <a:solidFill>
                <a:schemeClr val="tx2"/>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9756" y="2926557"/>
            <a:ext cx="710803" cy="473869"/>
          </a:xfrm>
          <a:prstGeom prst="rect">
            <a:avLst/>
          </a:prstGeom>
        </p:spPr>
      </p:pic>
      <p:sp>
        <p:nvSpPr>
          <p:cNvPr id="13" name="Rounded Rectangle 12"/>
          <p:cNvSpPr/>
          <p:nvPr/>
        </p:nvSpPr>
        <p:spPr>
          <a:xfrm>
            <a:off x="1801503" y="3552826"/>
            <a:ext cx="5363570" cy="578780"/>
          </a:xfrm>
          <a:prstGeom prst="roundRect">
            <a:avLst>
              <a:gd name="adj" fmla="val 11264"/>
            </a:avLst>
          </a:prstGeom>
          <a:solidFill>
            <a:schemeClr val="bg1"/>
          </a:solidFill>
          <a:ln w="19050">
            <a:solidFill>
              <a:schemeClr val="accent1">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4375"/>
            <a:r>
              <a:rPr lang="en-ZA" sz="1200" b="1" dirty="0" smtClean="0">
                <a:solidFill>
                  <a:schemeClr val="tx2"/>
                </a:solidFill>
              </a:rPr>
              <a:t>Listing 2 Header</a:t>
            </a:r>
            <a:r>
              <a:rPr lang="en-ZA" sz="1200" dirty="0" smtClean="0">
                <a:solidFill>
                  <a:schemeClr val="tx2"/>
                </a:solidFill>
              </a:rPr>
              <a:t> </a:t>
            </a:r>
          </a:p>
          <a:p>
            <a:pPr marL="714375"/>
            <a:r>
              <a:rPr lang="en-ZA" sz="1200" dirty="0" smtClean="0">
                <a:solidFill>
                  <a:schemeClr val="tx2"/>
                </a:solidFill>
              </a:rPr>
              <a:t>These entries link to portal services (search results, projects database, etc.)</a:t>
            </a:r>
            <a:endParaRPr lang="en-ZA" sz="1200" dirty="0">
              <a:solidFill>
                <a:schemeClr val="tx2"/>
              </a:solidFill>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9756" y="3602832"/>
            <a:ext cx="710803" cy="473869"/>
          </a:xfrm>
          <a:prstGeom prst="rect">
            <a:avLst/>
          </a:prstGeom>
        </p:spPr>
      </p:pic>
      <p:sp>
        <p:nvSpPr>
          <p:cNvPr id="15" name="Rounded Rectangle 14"/>
          <p:cNvSpPr/>
          <p:nvPr/>
        </p:nvSpPr>
        <p:spPr>
          <a:xfrm>
            <a:off x="1801503" y="4217331"/>
            <a:ext cx="5363570" cy="578780"/>
          </a:xfrm>
          <a:prstGeom prst="roundRect">
            <a:avLst>
              <a:gd name="adj" fmla="val 11264"/>
            </a:avLst>
          </a:prstGeom>
          <a:solidFill>
            <a:schemeClr val="bg1"/>
          </a:solidFill>
          <a:ln w="19050">
            <a:solidFill>
              <a:schemeClr val="accent1">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4375"/>
            <a:r>
              <a:rPr lang="en-ZA" sz="1200" b="1" dirty="0" smtClean="0">
                <a:solidFill>
                  <a:schemeClr val="tx2"/>
                </a:solidFill>
              </a:rPr>
              <a:t>…</a:t>
            </a:r>
            <a:endParaRPr lang="en-ZA" sz="1200" dirty="0">
              <a:solidFill>
                <a:schemeClr val="tx2"/>
              </a:solidFill>
            </a:endParaRPr>
          </a:p>
        </p:txBody>
      </p:sp>
      <p:pic>
        <p:nvPicPr>
          <p:cNvPr id="1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619" y="1629190"/>
            <a:ext cx="4975781" cy="668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538" y="2276475"/>
            <a:ext cx="1604777"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014" y="3881438"/>
            <a:ext cx="1615370" cy="178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51012" y="2310191"/>
            <a:ext cx="1634226" cy="1804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51012" y="4048385"/>
            <a:ext cx="1634226" cy="988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36423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2524"/>
            <a:ext cx="9133363" cy="569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801502" y="2388358"/>
            <a:ext cx="5363571" cy="3835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Rounded Rectangle 22"/>
          <p:cNvSpPr/>
          <p:nvPr/>
        </p:nvSpPr>
        <p:spPr>
          <a:xfrm>
            <a:off x="3076574" y="2876550"/>
            <a:ext cx="1208398" cy="373892"/>
          </a:xfrm>
          <a:prstGeom prst="roundRect">
            <a:avLst/>
          </a:prstGeom>
          <a:solidFill>
            <a:srgbClr val="E0E7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smtClean="0">
                <a:solidFill>
                  <a:schemeClr val="tx2"/>
                </a:solidFill>
              </a:rPr>
              <a:t>Topic 2</a:t>
            </a:r>
            <a:endParaRPr lang="en-ZA" sz="1400" b="1" dirty="0">
              <a:solidFill>
                <a:schemeClr val="tx2"/>
              </a:solidFill>
            </a:endParaRPr>
          </a:p>
        </p:txBody>
      </p:sp>
      <p:sp>
        <p:nvSpPr>
          <p:cNvPr id="2" name="Title 1"/>
          <p:cNvSpPr>
            <a:spLocks noGrp="1"/>
          </p:cNvSpPr>
          <p:nvPr>
            <p:ph type="title"/>
          </p:nvPr>
        </p:nvSpPr>
        <p:spPr/>
        <p:txBody>
          <a:bodyPr/>
          <a:lstStyle/>
          <a:p>
            <a:r>
              <a:rPr lang="en-ZA" dirty="0"/>
              <a:t>Alternative </a:t>
            </a:r>
            <a:r>
              <a:rPr lang="en-ZA" dirty="0" smtClean="0"/>
              <a:t>Styling 2: Multiple Topic Page</a:t>
            </a:r>
            <a:endParaRPr lang="en-ZA" dirty="0"/>
          </a:p>
        </p:txBody>
      </p:sp>
      <p:sp>
        <p:nvSpPr>
          <p:cNvPr id="11" name="Rectangle 10"/>
          <p:cNvSpPr/>
          <p:nvPr/>
        </p:nvSpPr>
        <p:spPr>
          <a:xfrm>
            <a:off x="1801502" y="2407408"/>
            <a:ext cx="5363571" cy="373892"/>
          </a:xfrm>
          <a:prstGeom prst="rect">
            <a:avLst/>
          </a:prstGeom>
          <a:solidFill>
            <a:schemeClr val="accent1">
              <a:lumMod val="20000"/>
              <a:lumOff val="8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dirty="0" smtClean="0">
                <a:solidFill>
                  <a:schemeClr val="tx2"/>
                </a:solidFill>
              </a:rPr>
              <a:t>This is a Heading  for the Page</a:t>
            </a:r>
            <a:endParaRPr lang="en-ZA" dirty="0">
              <a:solidFill>
                <a:schemeClr val="tx2"/>
              </a:solidFill>
            </a:endParaRPr>
          </a:p>
        </p:txBody>
      </p:sp>
      <p:sp>
        <p:nvSpPr>
          <p:cNvPr id="21" name="Rounded Rectangle 20"/>
          <p:cNvSpPr/>
          <p:nvPr/>
        </p:nvSpPr>
        <p:spPr>
          <a:xfrm>
            <a:off x="1801503" y="3171825"/>
            <a:ext cx="5363570" cy="2867025"/>
          </a:xfrm>
          <a:prstGeom prst="roundRect">
            <a:avLst>
              <a:gd name="adj" fmla="val 3035"/>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200" dirty="0" smtClean="0">
              <a:solidFill>
                <a:schemeClr val="tx2"/>
              </a:solidFill>
            </a:endParaRPr>
          </a:p>
          <a:p>
            <a:pPr algn="ctr"/>
            <a:endParaRPr lang="en-ZA" sz="1200" dirty="0">
              <a:solidFill>
                <a:schemeClr val="tx2"/>
              </a:solidFill>
            </a:endParaRPr>
          </a:p>
          <a:p>
            <a:pPr algn="ctr"/>
            <a:endParaRPr lang="en-ZA" sz="1200" dirty="0" smtClean="0">
              <a:solidFill>
                <a:schemeClr val="tx2"/>
              </a:solidFill>
            </a:endParaRPr>
          </a:p>
          <a:p>
            <a:pPr algn="ctr"/>
            <a:endParaRPr lang="en-ZA" sz="1200" dirty="0">
              <a:solidFill>
                <a:schemeClr val="tx2"/>
              </a:solidFill>
            </a:endParaRPr>
          </a:p>
          <a:p>
            <a:pPr algn="ctr"/>
            <a:r>
              <a:rPr lang="en-ZA" sz="1200" dirty="0" smtClean="0">
                <a:solidFill>
                  <a:schemeClr val="tx2"/>
                </a:solidFill>
              </a:rPr>
              <a:t>Topic 1 Body. </a:t>
            </a:r>
          </a:p>
          <a:p>
            <a:pPr algn="ctr"/>
            <a:r>
              <a:rPr lang="en-ZA" sz="1200" dirty="0" smtClean="0">
                <a:solidFill>
                  <a:schemeClr val="tx2"/>
                </a:solidFill>
              </a:rPr>
              <a:t>Tab contents are preloaded so that mouse-over and tab clicks display it instantly. One can slowly rotate between tabs if required. Screen areas have subtle demarcations.</a:t>
            </a:r>
            <a:endParaRPr lang="en-ZA" sz="1200" dirty="0">
              <a:solidFill>
                <a:schemeClr val="tx2"/>
              </a:solidFill>
            </a:endParaRPr>
          </a:p>
        </p:txBody>
      </p:sp>
      <p:sp>
        <p:nvSpPr>
          <p:cNvPr id="20" name="Rounded Rectangle 19"/>
          <p:cNvSpPr/>
          <p:nvPr/>
        </p:nvSpPr>
        <p:spPr>
          <a:xfrm>
            <a:off x="1801503" y="2867025"/>
            <a:ext cx="1208398" cy="373892"/>
          </a:xfrm>
          <a:prstGeom prst="roundRect">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smtClean="0">
                <a:solidFill>
                  <a:schemeClr val="tx2"/>
                </a:solidFill>
              </a:rPr>
              <a:t>Topic 1</a:t>
            </a:r>
            <a:endParaRPr lang="en-ZA" sz="1400" b="1" dirty="0">
              <a:solidFill>
                <a:schemeClr val="tx2"/>
              </a:solidFill>
            </a:endParaRPr>
          </a:p>
        </p:txBody>
      </p:sp>
      <p:sp>
        <p:nvSpPr>
          <p:cNvPr id="12" name="Rectangle 11"/>
          <p:cNvSpPr/>
          <p:nvPr/>
        </p:nvSpPr>
        <p:spPr>
          <a:xfrm>
            <a:off x="1832098" y="3181350"/>
            <a:ext cx="1311151" cy="123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p:cNvSpPr/>
          <p:nvPr/>
        </p:nvSpPr>
        <p:spPr>
          <a:xfrm>
            <a:off x="1801501" y="6131683"/>
            <a:ext cx="5363571" cy="373892"/>
          </a:xfrm>
          <a:prstGeom prst="rect">
            <a:avLst/>
          </a:prstGeom>
          <a:solidFill>
            <a:schemeClr val="accent1">
              <a:lumMod val="20000"/>
              <a:lumOff val="8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000" dirty="0" smtClean="0">
                <a:solidFill>
                  <a:schemeClr val="tx2"/>
                </a:solidFill>
              </a:rPr>
              <a:t>This is a footer for the page</a:t>
            </a:r>
            <a:endParaRPr lang="en-ZA" sz="1000" dirty="0">
              <a:solidFill>
                <a:schemeClr val="tx2"/>
              </a:solidFill>
            </a:endParaRPr>
          </a:p>
        </p:txBody>
      </p:sp>
      <p:pic>
        <p:nvPicPr>
          <p:cNvPr id="1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619" y="1629190"/>
            <a:ext cx="4975781" cy="668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538" y="2276475"/>
            <a:ext cx="1604777"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014" y="3881438"/>
            <a:ext cx="1615370" cy="178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51012" y="2310191"/>
            <a:ext cx="1634226" cy="1804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51012" y="4048385"/>
            <a:ext cx="1634226" cy="988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86265" y="3343275"/>
            <a:ext cx="1524000" cy="1143000"/>
          </a:xfrm>
          <a:prstGeom prst="rect">
            <a:avLst/>
          </a:prstGeom>
        </p:spPr>
      </p:pic>
      <p:sp>
        <p:nvSpPr>
          <p:cNvPr id="6" name="Rectangle 5"/>
          <p:cNvSpPr/>
          <p:nvPr/>
        </p:nvSpPr>
        <p:spPr>
          <a:xfrm>
            <a:off x="1886265" y="3343275"/>
            <a:ext cx="1524000" cy="1143000"/>
          </a:xfrm>
          <a:prstGeom prst="rect">
            <a:avLst/>
          </a:prstGeom>
          <a:gradFill>
            <a:gsLst>
              <a:gs pos="50000">
                <a:schemeClr val="bg1">
                  <a:alpha val="39000"/>
                </a:schemeClr>
              </a:gs>
              <a:gs pos="0">
                <a:srgbClr val="ECF1F7">
                  <a:alpha val="0"/>
                </a:srgbClr>
              </a:gs>
              <a:gs pos="0">
                <a:schemeClr val="accent1">
                  <a:lumMod val="20000"/>
                  <a:lumOff val="80000"/>
                  <a:shade val="67500"/>
                  <a:satMod val="115000"/>
                  <a:alpha val="0"/>
                </a:schemeClr>
              </a:gs>
              <a:gs pos="100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7485026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2524"/>
            <a:ext cx="9133363" cy="569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801502" y="2388358"/>
            <a:ext cx="5363571" cy="3835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p:nvPr>
        </p:nvSpPr>
        <p:spPr/>
        <p:txBody>
          <a:bodyPr/>
          <a:lstStyle/>
          <a:p>
            <a:r>
              <a:rPr lang="en-ZA" dirty="0"/>
              <a:t>Alternative </a:t>
            </a:r>
            <a:r>
              <a:rPr lang="en-ZA" dirty="0" smtClean="0"/>
              <a:t>Styling 1: Listing Page</a:t>
            </a:r>
            <a:endParaRPr lang="en-ZA" dirty="0"/>
          </a:p>
        </p:txBody>
      </p:sp>
      <p:sp>
        <p:nvSpPr>
          <p:cNvPr id="11" name="Rectangle 10"/>
          <p:cNvSpPr/>
          <p:nvPr/>
        </p:nvSpPr>
        <p:spPr>
          <a:xfrm>
            <a:off x="1801502" y="2407408"/>
            <a:ext cx="5363571" cy="373892"/>
          </a:xfrm>
          <a:prstGeom prst="rect">
            <a:avLst/>
          </a:prstGeom>
          <a:solidFill>
            <a:schemeClr val="accent1">
              <a:lumMod val="20000"/>
              <a:lumOff val="8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dirty="0" smtClean="0">
                <a:solidFill>
                  <a:schemeClr val="tx2"/>
                </a:solidFill>
              </a:rPr>
              <a:t>This is a Heading  for the Page</a:t>
            </a:r>
            <a:endParaRPr lang="en-ZA" dirty="0">
              <a:solidFill>
                <a:schemeClr val="tx2"/>
              </a:solidFill>
            </a:endParaRPr>
          </a:p>
        </p:txBody>
      </p:sp>
      <p:sp>
        <p:nvSpPr>
          <p:cNvPr id="21" name="Rounded Rectangle 20"/>
          <p:cNvSpPr/>
          <p:nvPr/>
        </p:nvSpPr>
        <p:spPr>
          <a:xfrm>
            <a:off x="1801503" y="2876551"/>
            <a:ext cx="5363570" cy="578780"/>
          </a:xfrm>
          <a:prstGeom prst="roundRect">
            <a:avLst>
              <a:gd name="adj" fmla="val 11264"/>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4375"/>
            <a:r>
              <a:rPr lang="en-ZA" sz="1200" b="1" dirty="0" smtClean="0">
                <a:solidFill>
                  <a:schemeClr val="tx2"/>
                </a:solidFill>
              </a:rPr>
              <a:t>Listing 1 Header</a:t>
            </a:r>
            <a:r>
              <a:rPr lang="en-ZA" sz="1200" dirty="0" smtClean="0">
                <a:solidFill>
                  <a:schemeClr val="tx2"/>
                </a:solidFill>
              </a:rPr>
              <a:t> </a:t>
            </a:r>
          </a:p>
          <a:p>
            <a:pPr marL="714375"/>
            <a:r>
              <a:rPr lang="en-ZA" sz="1200" dirty="0" smtClean="0">
                <a:solidFill>
                  <a:schemeClr val="tx2"/>
                </a:solidFill>
              </a:rPr>
              <a:t>These entries link to portal services (search results, projects database, etc.)</a:t>
            </a:r>
            <a:endParaRPr lang="en-ZA" sz="1200" dirty="0">
              <a:solidFill>
                <a:schemeClr val="tx2"/>
              </a:solidFill>
            </a:endParaRPr>
          </a:p>
        </p:txBody>
      </p:sp>
      <p:sp>
        <p:nvSpPr>
          <p:cNvPr id="24" name="Rectangle 23"/>
          <p:cNvSpPr/>
          <p:nvPr/>
        </p:nvSpPr>
        <p:spPr>
          <a:xfrm>
            <a:off x="1801501" y="6131683"/>
            <a:ext cx="5363571" cy="373892"/>
          </a:xfrm>
          <a:prstGeom prst="rect">
            <a:avLst/>
          </a:prstGeom>
          <a:solidFill>
            <a:schemeClr val="accent1">
              <a:lumMod val="20000"/>
              <a:lumOff val="8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000" dirty="0" smtClean="0">
                <a:solidFill>
                  <a:schemeClr val="tx2"/>
                </a:solidFill>
              </a:rPr>
              <a:t>This is a footer for the page</a:t>
            </a:r>
            <a:endParaRPr lang="en-ZA" sz="1000" dirty="0">
              <a:solidFill>
                <a:schemeClr val="tx2"/>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9756" y="2926557"/>
            <a:ext cx="710803" cy="473869"/>
          </a:xfrm>
          <a:prstGeom prst="rect">
            <a:avLst/>
          </a:prstGeom>
        </p:spPr>
      </p:pic>
      <p:sp>
        <p:nvSpPr>
          <p:cNvPr id="13" name="Rounded Rectangle 12"/>
          <p:cNvSpPr/>
          <p:nvPr/>
        </p:nvSpPr>
        <p:spPr>
          <a:xfrm>
            <a:off x="1801503" y="3552826"/>
            <a:ext cx="5363570" cy="578780"/>
          </a:xfrm>
          <a:prstGeom prst="roundRect">
            <a:avLst>
              <a:gd name="adj" fmla="val 11264"/>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4375"/>
            <a:r>
              <a:rPr lang="en-ZA" sz="1200" b="1" dirty="0" smtClean="0">
                <a:solidFill>
                  <a:schemeClr val="tx2"/>
                </a:solidFill>
              </a:rPr>
              <a:t>Listing 2 Header</a:t>
            </a:r>
            <a:r>
              <a:rPr lang="en-ZA" sz="1200" dirty="0" smtClean="0">
                <a:solidFill>
                  <a:schemeClr val="tx2"/>
                </a:solidFill>
              </a:rPr>
              <a:t> </a:t>
            </a:r>
          </a:p>
          <a:p>
            <a:pPr marL="714375"/>
            <a:r>
              <a:rPr lang="en-ZA" sz="1200" dirty="0" smtClean="0">
                <a:solidFill>
                  <a:schemeClr val="tx2"/>
                </a:solidFill>
              </a:rPr>
              <a:t>These entries link to portal services (search results, projects database, etc.)</a:t>
            </a:r>
            <a:endParaRPr lang="en-ZA" sz="1200" dirty="0">
              <a:solidFill>
                <a:schemeClr val="tx2"/>
              </a:solidFill>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9756" y="3602832"/>
            <a:ext cx="710803" cy="473869"/>
          </a:xfrm>
          <a:prstGeom prst="rect">
            <a:avLst/>
          </a:prstGeom>
        </p:spPr>
      </p:pic>
      <p:sp>
        <p:nvSpPr>
          <p:cNvPr id="15" name="Rounded Rectangle 14"/>
          <p:cNvSpPr/>
          <p:nvPr/>
        </p:nvSpPr>
        <p:spPr>
          <a:xfrm>
            <a:off x="1801503" y="4217331"/>
            <a:ext cx="5363570" cy="578780"/>
          </a:xfrm>
          <a:prstGeom prst="roundRect">
            <a:avLst>
              <a:gd name="adj" fmla="val 11264"/>
            </a:avLst>
          </a:prstGeom>
          <a:solidFill>
            <a:schemeClr val="bg1"/>
          </a:solidFill>
          <a:ln w="190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4375"/>
            <a:r>
              <a:rPr lang="en-ZA" sz="1200" b="1" dirty="0" smtClean="0">
                <a:solidFill>
                  <a:schemeClr val="tx2"/>
                </a:solidFill>
              </a:rPr>
              <a:t>…</a:t>
            </a:r>
            <a:endParaRPr lang="en-ZA" sz="1200" dirty="0">
              <a:solidFill>
                <a:schemeClr val="tx2"/>
              </a:solidFill>
            </a:endParaRPr>
          </a:p>
        </p:txBody>
      </p:sp>
      <p:pic>
        <p:nvPicPr>
          <p:cNvPr id="1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619" y="1629190"/>
            <a:ext cx="4975781" cy="668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538" y="2276475"/>
            <a:ext cx="1604777"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014" y="3881438"/>
            <a:ext cx="1615370" cy="178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51012" y="2310191"/>
            <a:ext cx="1634226" cy="1804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51012" y="4048385"/>
            <a:ext cx="1634226" cy="988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09233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ZA" dirty="0" smtClean="0"/>
              <a:t>User Roles</a:t>
            </a:r>
            <a:endParaRPr lang="en-ZA" dirty="0"/>
          </a:p>
        </p:txBody>
      </p:sp>
      <p:sp>
        <p:nvSpPr>
          <p:cNvPr id="5" name="Subtitle 4"/>
          <p:cNvSpPr>
            <a:spLocks noGrp="1"/>
          </p:cNvSpPr>
          <p:nvPr>
            <p:ph type="subTitle" idx="1"/>
          </p:nvPr>
        </p:nvSpPr>
        <p:spPr/>
        <p:txBody>
          <a:bodyPr/>
          <a:lstStyle/>
          <a:p>
            <a:endParaRPr lang="en-ZA"/>
          </a:p>
        </p:txBody>
      </p:sp>
    </p:spTree>
    <p:extLst>
      <p:ext uri="{BB962C8B-B14F-4D97-AF65-F5344CB8AC3E}">
        <p14:creationId xmlns:p14="http://schemas.microsoft.com/office/powerpoint/2010/main" val="7575922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General Users</a:t>
            </a:r>
            <a:endParaRPr lang="en-ZA" dirty="0"/>
          </a:p>
        </p:txBody>
      </p:sp>
      <p:sp>
        <p:nvSpPr>
          <p:cNvPr id="3" name="Content Placeholder 2"/>
          <p:cNvSpPr>
            <a:spLocks noGrp="1"/>
          </p:cNvSpPr>
          <p:nvPr>
            <p:ph idx="1"/>
          </p:nvPr>
        </p:nvSpPr>
        <p:spPr>
          <a:xfrm>
            <a:off x="443552" y="1026994"/>
            <a:ext cx="8229600" cy="4525963"/>
          </a:xfrm>
        </p:spPr>
        <p:txBody>
          <a:bodyPr/>
          <a:lstStyle/>
          <a:p>
            <a:r>
              <a:rPr lang="en-ZA" sz="2800" dirty="0" smtClean="0"/>
              <a:t>These users are the general scientific community and need not log in.</a:t>
            </a:r>
          </a:p>
          <a:p>
            <a:r>
              <a:rPr lang="en-ZA" sz="2800" dirty="0" smtClean="0"/>
              <a:t>Use Cases:</a:t>
            </a:r>
          </a:p>
          <a:p>
            <a:pPr lvl="1"/>
            <a:r>
              <a:rPr lang="en-ZA" sz="2400" dirty="0" smtClean="0"/>
              <a:t>Searches </a:t>
            </a:r>
            <a:r>
              <a:rPr lang="en-ZA" sz="2400" dirty="0"/>
              <a:t>for data using </a:t>
            </a:r>
            <a:r>
              <a:rPr lang="en-ZA" sz="2400" dirty="0" smtClean="0"/>
              <a:t>a graphical user interface and receives a summary meta-data listing.</a:t>
            </a:r>
          </a:p>
          <a:p>
            <a:pPr lvl="1"/>
            <a:r>
              <a:rPr lang="en-ZA" sz="2400" dirty="0" smtClean="0"/>
              <a:t>View extended meta-data records on demand.</a:t>
            </a:r>
          </a:p>
          <a:p>
            <a:pPr lvl="1"/>
            <a:r>
              <a:rPr lang="en-ZA" sz="2400" dirty="0" smtClean="0"/>
              <a:t>Download automated  data sources on demand, or gain access to instructions to obtain meta-data.</a:t>
            </a:r>
          </a:p>
          <a:p>
            <a:pPr lvl="1"/>
            <a:r>
              <a:rPr lang="en-ZA" sz="2400" dirty="0" smtClean="0"/>
              <a:t>Download meta-data if required.</a:t>
            </a:r>
          </a:p>
          <a:p>
            <a:pPr lvl="1"/>
            <a:r>
              <a:rPr lang="en-ZA" sz="2400" dirty="0"/>
              <a:t>View theme pages and links to important data collections, documentation, and meta-data collections. Summary views of important resources (contributors, scope of meta-data records available, etc</a:t>
            </a:r>
            <a:r>
              <a:rPr lang="en-ZA" sz="2400" dirty="0" smtClean="0"/>
              <a:t>.). See ‘Resource Pages’.</a:t>
            </a:r>
            <a:endParaRPr lang="en-ZA" sz="2400" dirty="0"/>
          </a:p>
          <a:p>
            <a:pPr lvl="1"/>
            <a:endParaRPr lang="en-ZA" sz="2400" dirty="0" smtClean="0"/>
          </a:p>
          <a:p>
            <a:pPr marL="0" indent="0">
              <a:buNone/>
            </a:pPr>
            <a:endParaRPr lang="en-ZA" sz="2800" dirty="0"/>
          </a:p>
        </p:txBody>
      </p:sp>
    </p:spTree>
    <p:extLst>
      <p:ext uri="{BB962C8B-B14F-4D97-AF65-F5344CB8AC3E}">
        <p14:creationId xmlns:p14="http://schemas.microsoft.com/office/powerpoint/2010/main" val="33768264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SAEON Collaborator</a:t>
            </a:r>
            <a:endParaRPr lang="en-ZA" dirty="0"/>
          </a:p>
        </p:txBody>
      </p:sp>
      <p:sp>
        <p:nvSpPr>
          <p:cNvPr id="3" name="Content Placeholder 2"/>
          <p:cNvSpPr>
            <a:spLocks noGrp="1"/>
          </p:cNvSpPr>
          <p:nvPr>
            <p:ph idx="1"/>
          </p:nvPr>
        </p:nvSpPr>
        <p:spPr>
          <a:xfrm>
            <a:off x="457200" y="914400"/>
            <a:ext cx="8229600" cy="5943600"/>
          </a:xfrm>
        </p:spPr>
        <p:txBody>
          <a:bodyPr/>
          <a:lstStyle/>
          <a:p>
            <a:r>
              <a:rPr lang="en-ZA" sz="2000" dirty="0" smtClean="0"/>
              <a:t>Usually a member of a ‘Community of Practice’.</a:t>
            </a:r>
          </a:p>
          <a:p>
            <a:r>
              <a:rPr lang="en-ZA" sz="2000" dirty="0" smtClean="0"/>
              <a:t>Usually contributes one or more data sets and attendant meta-data records.</a:t>
            </a:r>
          </a:p>
          <a:p>
            <a:r>
              <a:rPr lang="en-ZA" sz="2000" dirty="0" smtClean="0"/>
              <a:t>Typical use cases:</a:t>
            </a:r>
          </a:p>
          <a:p>
            <a:pPr lvl="1"/>
            <a:r>
              <a:rPr lang="en-ZA" sz="1800" dirty="0" smtClean="0"/>
              <a:t>Upload a data set to the portal and manually create a linked meta-data record for it.</a:t>
            </a:r>
          </a:p>
          <a:p>
            <a:pPr lvl="1"/>
            <a:r>
              <a:rPr lang="en-ZA" sz="1800" dirty="0" smtClean="0"/>
              <a:t>Upload a data set to the portal and link it to a meta-data record maintained in an operational meta-data repository.</a:t>
            </a:r>
          </a:p>
          <a:p>
            <a:pPr lvl="1"/>
            <a:r>
              <a:rPr lang="en-ZA" sz="1800" dirty="0" smtClean="0"/>
              <a:t>Maintain a meta-data record and a linked data set in a different environment and upload the meta-data record to the SAEON Data Portal.</a:t>
            </a:r>
          </a:p>
          <a:p>
            <a:pPr lvl="1"/>
            <a:r>
              <a:rPr lang="en-ZA" sz="1800" dirty="0"/>
              <a:t>Maintain a meta-data record and a linked data set in a different environment and </a:t>
            </a:r>
            <a:r>
              <a:rPr lang="en-ZA" sz="1800" dirty="0" smtClean="0"/>
              <a:t>expose this to a harvester with the assistance of a SAEON Data Manager.</a:t>
            </a:r>
          </a:p>
          <a:p>
            <a:pPr lvl="1"/>
            <a:r>
              <a:rPr lang="en-ZA" sz="1800" dirty="0" smtClean="0"/>
              <a:t>Store predefined searches in Favourites for re-use.</a:t>
            </a:r>
          </a:p>
          <a:p>
            <a:pPr lvl="1"/>
            <a:r>
              <a:rPr lang="en-ZA" sz="1800" dirty="0" smtClean="0"/>
              <a:t>Upload data and documents for selective collaboration (i.e. published to a specific community or set of users.)</a:t>
            </a:r>
          </a:p>
          <a:p>
            <a:pPr lvl="1"/>
            <a:r>
              <a:rPr lang="en-ZA" sz="1800" dirty="0"/>
              <a:t>Use cases associated with </a:t>
            </a:r>
            <a:r>
              <a:rPr lang="en-ZA" sz="1800" dirty="0" smtClean="0"/>
              <a:t>‘General Users</a:t>
            </a:r>
            <a:r>
              <a:rPr lang="en-ZA" sz="1800" dirty="0"/>
              <a:t>’.</a:t>
            </a:r>
          </a:p>
          <a:p>
            <a:pPr lvl="1"/>
            <a:endParaRPr lang="en-ZA" sz="1800" dirty="0" smtClean="0"/>
          </a:p>
          <a:p>
            <a:pPr lvl="1"/>
            <a:endParaRPr lang="en-ZA" sz="1800" dirty="0" smtClean="0"/>
          </a:p>
        </p:txBody>
      </p:sp>
    </p:spTree>
    <p:extLst>
      <p:ext uri="{BB962C8B-B14F-4D97-AF65-F5344CB8AC3E}">
        <p14:creationId xmlns:p14="http://schemas.microsoft.com/office/powerpoint/2010/main" val="25664026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SAEON Data Manager</a:t>
            </a:r>
            <a:endParaRPr lang="en-ZA" dirty="0"/>
          </a:p>
        </p:txBody>
      </p:sp>
      <p:sp>
        <p:nvSpPr>
          <p:cNvPr id="3" name="Content Placeholder 2"/>
          <p:cNvSpPr>
            <a:spLocks noGrp="1"/>
          </p:cNvSpPr>
          <p:nvPr>
            <p:ph idx="1"/>
          </p:nvPr>
        </p:nvSpPr>
        <p:spPr>
          <a:xfrm>
            <a:off x="457200" y="1037230"/>
            <a:ext cx="8229600" cy="5088933"/>
          </a:xfrm>
        </p:spPr>
        <p:txBody>
          <a:bodyPr/>
          <a:lstStyle/>
          <a:p>
            <a:r>
              <a:rPr lang="en-ZA" sz="2800" dirty="0" smtClean="0"/>
              <a:t>Typical role that manages one or more repositories on behalf of SAEON.</a:t>
            </a:r>
          </a:p>
          <a:p>
            <a:r>
              <a:rPr lang="en-ZA" sz="2800" dirty="0"/>
              <a:t>Highly likely that these users will also manage operational meta-data repositories in </a:t>
            </a:r>
            <a:r>
              <a:rPr lang="en-ZA" sz="2800" dirty="0" err="1"/>
              <a:t>MetaCAT</a:t>
            </a:r>
            <a:r>
              <a:rPr lang="en-ZA" sz="2800" dirty="0"/>
              <a:t>, </a:t>
            </a:r>
            <a:r>
              <a:rPr lang="en-ZA" sz="2800" dirty="0" err="1"/>
              <a:t>GeoNetworks</a:t>
            </a:r>
            <a:r>
              <a:rPr lang="en-ZA" sz="2800" dirty="0"/>
              <a:t>, or other similar applications</a:t>
            </a:r>
            <a:r>
              <a:rPr lang="en-ZA" sz="2800" dirty="0" smtClean="0"/>
              <a:t>.</a:t>
            </a:r>
          </a:p>
          <a:p>
            <a:r>
              <a:rPr lang="en-ZA" sz="2800" dirty="0" smtClean="0"/>
              <a:t>Use cases:</a:t>
            </a:r>
          </a:p>
          <a:p>
            <a:pPr lvl="1"/>
            <a:r>
              <a:rPr lang="en-ZA" sz="2400" dirty="0" smtClean="0"/>
              <a:t>Able to create repositories, repository information pages, and harvesters associated with the repository.</a:t>
            </a:r>
          </a:p>
          <a:p>
            <a:pPr lvl="1"/>
            <a:r>
              <a:rPr lang="en-ZA" sz="2400" dirty="0" smtClean="0"/>
              <a:t>Can create and maintain one or more theme pages linked to predefined searches and map/ chart/ table representations of important data sets.</a:t>
            </a:r>
          </a:p>
          <a:p>
            <a:pPr lvl="1"/>
            <a:r>
              <a:rPr lang="en-ZA" sz="2400" dirty="0" smtClean="0"/>
              <a:t>All use cases associated with other user roles</a:t>
            </a:r>
            <a:endParaRPr lang="en-ZA" sz="2400" dirty="0"/>
          </a:p>
        </p:txBody>
      </p:sp>
    </p:spTree>
    <p:extLst>
      <p:ext uri="{BB962C8B-B14F-4D97-AF65-F5344CB8AC3E}">
        <p14:creationId xmlns:p14="http://schemas.microsoft.com/office/powerpoint/2010/main" val="2893798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p:txBody>
          <a:bodyPr wrap="square" numCol="1" anchorCtr="0" compatLnSpc="1">
            <a:prstTxWarp prst="textNoShape">
              <a:avLst/>
            </a:prstTxWarp>
          </a:bodyPr>
          <a:lstStyle/>
          <a:p>
            <a:r>
              <a:rPr lang="en-ZA" dirty="0" smtClean="0"/>
              <a:t>Membership</a:t>
            </a:r>
          </a:p>
        </p:txBody>
      </p:sp>
      <p:sp>
        <p:nvSpPr>
          <p:cNvPr id="4" name="Content Placeholder 3"/>
          <p:cNvSpPr>
            <a:spLocks noGrp="1"/>
          </p:cNvSpPr>
          <p:nvPr>
            <p:ph idx="1"/>
          </p:nvPr>
        </p:nvSpPr>
        <p:spPr>
          <a:xfrm>
            <a:off x="457200" y="1052513"/>
            <a:ext cx="8229600" cy="5256212"/>
          </a:xfrm>
        </p:spPr>
        <p:txBody>
          <a:bodyPr rtlCol="0">
            <a:normAutofit fontScale="77500" lnSpcReduction="20000"/>
          </a:bodyPr>
          <a:lstStyle/>
          <a:p>
            <a:pPr fontAlgn="auto">
              <a:spcAft>
                <a:spcPts val="0"/>
              </a:spcAft>
              <a:defRPr/>
            </a:pPr>
            <a:r>
              <a:rPr lang="en-ZA" sz="2400" dirty="0" smtClean="0"/>
              <a:t>Users can typically self-register in the portal. After doing so, these users have very limited privileges: restricted to editing content and adding items to their own personal work areas.</a:t>
            </a:r>
          </a:p>
          <a:p>
            <a:pPr fontAlgn="auto">
              <a:spcAft>
                <a:spcPts val="0"/>
              </a:spcAft>
              <a:defRPr/>
            </a:pPr>
            <a:r>
              <a:rPr lang="en-ZA" sz="2400" dirty="0" smtClean="0"/>
              <a:t>An extended registration page allows:</a:t>
            </a:r>
          </a:p>
          <a:p>
            <a:pPr lvl="1" fontAlgn="auto">
              <a:spcAft>
                <a:spcPts val="0"/>
              </a:spcAft>
              <a:defRPr/>
            </a:pPr>
            <a:r>
              <a:rPr lang="en-ZA" sz="2000" dirty="0" smtClean="0"/>
              <a:t>Portal to gather more information from users.</a:t>
            </a:r>
          </a:p>
          <a:p>
            <a:pPr lvl="1" fontAlgn="auto">
              <a:spcAft>
                <a:spcPts val="0"/>
              </a:spcAft>
              <a:defRPr/>
            </a:pPr>
            <a:r>
              <a:rPr lang="en-ZA" sz="2000" dirty="0" smtClean="0"/>
              <a:t>Allow users to select and agree to one or more ‘Conditions of Use’ documents. In concept, one can exist for each Custodian.</a:t>
            </a:r>
          </a:p>
          <a:p>
            <a:pPr lvl="1" fontAlgn="auto">
              <a:spcAft>
                <a:spcPts val="0"/>
              </a:spcAft>
              <a:defRPr/>
            </a:pPr>
            <a:r>
              <a:rPr lang="en-ZA" sz="2000" dirty="0" smtClean="0"/>
              <a:t>Allow user accounts to be queried through a service in respect of whether conditions of use have been agreed to.</a:t>
            </a:r>
          </a:p>
          <a:p>
            <a:pPr fontAlgn="auto">
              <a:spcAft>
                <a:spcPts val="0"/>
              </a:spcAft>
              <a:defRPr/>
            </a:pPr>
            <a:r>
              <a:rPr lang="en-ZA" sz="2400" dirty="0" smtClean="0"/>
              <a:t>User statistics need to be collected:</a:t>
            </a:r>
          </a:p>
          <a:p>
            <a:pPr lvl="1" fontAlgn="auto">
              <a:spcAft>
                <a:spcPts val="0"/>
              </a:spcAft>
              <a:defRPr/>
            </a:pPr>
            <a:r>
              <a:rPr lang="en-ZA" sz="2000" dirty="0" smtClean="0"/>
              <a:t>Pages visited</a:t>
            </a:r>
          </a:p>
          <a:p>
            <a:pPr lvl="1" fontAlgn="auto">
              <a:spcAft>
                <a:spcPts val="0"/>
              </a:spcAft>
              <a:defRPr/>
            </a:pPr>
            <a:r>
              <a:rPr lang="en-ZA" sz="2000" dirty="0" smtClean="0"/>
              <a:t>Data downloads</a:t>
            </a:r>
          </a:p>
          <a:p>
            <a:pPr lvl="1" fontAlgn="auto">
              <a:spcAft>
                <a:spcPts val="0"/>
              </a:spcAft>
              <a:defRPr/>
            </a:pPr>
            <a:r>
              <a:rPr lang="en-ZA" sz="2000" dirty="0" smtClean="0"/>
              <a:t>Login statistics</a:t>
            </a:r>
          </a:p>
          <a:p>
            <a:pPr lvl="1" fontAlgn="auto">
              <a:spcAft>
                <a:spcPts val="0"/>
              </a:spcAft>
              <a:defRPr/>
            </a:pPr>
            <a:r>
              <a:rPr lang="en-ZA" sz="2000" dirty="0" smtClean="0"/>
              <a:t>Location and affiliation of users</a:t>
            </a:r>
          </a:p>
          <a:p>
            <a:pPr fontAlgn="auto">
              <a:spcAft>
                <a:spcPts val="0"/>
              </a:spcAft>
              <a:defRPr/>
            </a:pPr>
            <a:r>
              <a:rPr lang="en-ZA" sz="2400" dirty="0" smtClean="0"/>
              <a:t>Controlled Vocabularies and Lookups:</a:t>
            </a:r>
          </a:p>
          <a:p>
            <a:pPr lvl="1" fontAlgn="auto">
              <a:spcAft>
                <a:spcPts val="0"/>
              </a:spcAft>
              <a:defRPr/>
            </a:pPr>
            <a:r>
              <a:rPr lang="en-ZA" sz="2000" dirty="0" smtClean="0"/>
              <a:t>Some object relationships are not strongly enforced, but data quality can be improved through drop-downs and controlled vocabularies.</a:t>
            </a:r>
          </a:p>
          <a:p>
            <a:pPr lvl="1" fontAlgn="auto">
              <a:spcAft>
                <a:spcPts val="0"/>
              </a:spcAft>
              <a:defRPr/>
            </a:pPr>
            <a:r>
              <a:rPr lang="en-ZA" sz="2000" dirty="0" smtClean="0"/>
              <a:t>These can be configured in the portal and must be used as input for drop-downs and selectors.</a:t>
            </a:r>
          </a:p>
          <a:p>
            <a:pPr lvl="1" fontAlgn="auto">
              <a:spcAft>
                <a:spcPts val="0"/>
              </a:spcAft>
              <a:defRPr/>
            </a:pPr>
            <a:r>
              <a:rPr lang="en-ZA" sz="2000" dirty="0" smtClean="0"/>
              <a:t>Specific examples: lists of organisations (weakly enforced) and types of organisation (more strongly enforced).</a:t>
            </a:r>
          </a:p>
        </p:txBody>
      </p:sp>
    </p:spTree>
    <p:extLst>
      <p:ext uri="{BB962C8B-B14F-4D97-AF65-F5344CB8AC3E}">
        <p14:creationId xmlns:p14="http://schemas.microsoft.com/office/powerpoint/2010/main" val="30432902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8150</TotalTime>
  <Words>2722</Words>
  <Application>Microsoft Office PowerPoint</Application>
  <PresentationFormat>On-screen Show (4:3)</PresentationFormat>
  <Paragraphs>332</Paragraphs>
  <Slides>28</Slides>
  <Notes>0</Notes>
  <HiddenSlides>0</HiddenSlides>
  <MMClips>1</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SAEON Data Portal Revision</vt:lpstr>
      <vt:lpstr>Rationale</vt:lpstr>
      <vt:lpstr>Design Considerations</vt:lpstr>
      <vt:lpstr>Adjusted Site Layout</vt:lpstr>
      <vt:lpstr>Existing Landing Page</vt:lpstr>
      <vt:lpstr>Revised High-Level Site Map</vt:lpstr>
      <vt:lpstr>Revised Portlets: (A) Navigation</vt:lpstr>
      <vt:lpstr>Revised Portlets: (B) Partners</vt:lpstr>
      <vt:lpstr>Revised Tabs: (C) Alternative Views</vt:lpstr>
      <vt:lpstr>Revised Landing Pages: (D.1) Home </vt:lpstr>
      <vt:lpstr>Revised Landing Pages: (D.2) Themes </vt:lpstr>
      <vt:lpstr>Revised Landing Pages: (D.3) Tutorials</vt:lpstr>
      <vt:lpstr>Revised Landing Pages: (D.4) Meta-Data</vt:lpstr>
      <vt:lpstr>Revised Landing Pages: (D.5) Tools</vt:lpstr>
      <vt:lpstr>Revised Landing Pages: (D.6) Documentation</vt:lpstr>
      <vt:lpstr>Revised Search Results: Meta-Data Listings</vt:lpstr>
      <vt:lpstr>Revised Portlets: (E) Searches</vt:lpstr>
      <vt:lpstr>Revised Portlets: (E.1) Actions</vt:lpstr>
      <vt:lpstr>Styling: As presented above</vt:lpstr>
      <vt:lpstr>Alternative Styling 1: Multiple Topic Page</vt:lpstr>
      <vt:lpstr>Alternative Styling 1: Listing Page</vt:lpstr>
      <vt:lpstr>Alternative Styling 2: Multiple Topic Page</vt:lpstr>
      <vt:lpstr>Alternative Styling 1: Listing Page</vt:lpstr>
      <vt:lpstr>User Roles</vt:lpstr>
      <vt:lpstr>General Users</vt:lpstr>
      <vt:lpstr>SAEON Collaborator</vt:lpstr>
      <vt:lpstr>SAEON Data Manager</vt:lpstr>
      <vt:lpstr>Membership</vt:lpstr>
    </vt:vector>
  </TitlesOfParts>
  <Company>Home 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WimHugo</dc:creator>
  <cp:lastModifiedBy>WimHugo</cp:lastModifiedBy>
  <cp:revision>248</cp:revision>
  <dcterms:created xsi:type="dcterms:W3CDTF">2010-06-07T07:28:06Z</dcterms:created>
  <dcterms:modified xsi:type="dcterms:W3CDTF">2011-03-25T11:38:01Z</dcterms:modified>
</cp:coreProperties>
</file>