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64" r:id="rId6"/>
    <p:sldId id="265" r:id="rId7"/>
    <p:sldId id="257" r:id="rId8"/>
    <p:sldId id="258" r:id="rId9"/>
    <p:sldId id="262" r:id="rId10"/>
    <p:sldId id="25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4772-F5D2-4544-8CA6-0FF47213016B}" type="datetimeFigureOut">
              <a:rPr lang="en-ZA" smtClean="0"/>
              <a:t>2011/01/29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4C0B-5128-43F8-BB61-52DE822231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91197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4772-F5D2-4544-8CA6-0FF47213016B}" type="datetimeFigureOut">
              <a:rPr lang="en-ZA" smtClean="0"/>
              <a:t>2011/01/29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4C0B-5128-43F8-BB61-52DE822231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70888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4772-F5D2-4544-8CA6-0FF47213016B}" type="datetimeFigureOut">
              <a:rPr lang="en-ZA" smtClean="0"/>
              <a:t>2011/01/29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4C0B-5128-43F8-BB61-52DE822231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8662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4772-F5D2-4544-8CA6-0FF47213016B}" type="datetimeFigureOut">
              <a:rPr lang="en-ZA" smtClean="0"/>
              <a:t>2011/01/29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4C0B-5128-43F8-BB61-52DE822231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52518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4772-F5D2-4544-8CA6-0FF47213016B}" type="datetimeFigureOut">
              <a:rPr lang="en-ZA" smtClean="0"/>
              <a:t>2011/01/29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4C0B-5128-43F8-BB61-52DE822231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6374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4772-F5D2-4544-8CA6-0FF47213016B}" type="datetimeFigureOut">
              <a:rPr lang="en-ZA" smtClean="0"/>
              <a:t>2011/01/29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4C0B-5128-43F8-BB61-52DE822231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8378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4772-F5D2-4544-8CA6-0FF47213016B}" type="datetimeFigureOut">
              <a:rPr lang="en-ZA" smtClean="0"/>
              <a:t>2011/01/29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4C0B-5128-43F8-BB61-52DE822231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96509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4772-F5D2-4544-8CA6-0FF47213016B}" type="datetimeFigureOut">
              <a:rPr lang="en-ZA" smtClean="0"/>
              <a:t>2011/01/29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4C0B-5128-43F8-BB61-52DE822231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11546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4772-F5D2-4544-8CA6-0FF47213016B}" type="datetimeFigureOut">
              <a:rPr lang="en-ZA" smtClean="0"/>
              <a:t>2011/01/29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4C0B-5128-43F8-BB61-52DE822231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8924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4772-F5D2-4544-8CA6-0FF47213016B}" type="datetimeFigureOut">
              <a:rPr lang="en-ZA" smtClean="0"/>
              <a:t>2011/01/29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4C0B-5128-43F8-BB61-52DE822231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2951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4772-F5D2-4544-8CA6-0FF47213016B}" type="datetimeFigureOut">
              <a:rPr lang="en-ZA" smtClean="0"/>
              <a:t>2011/01/29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4C0B-5128-43F8-BB61-52DE822231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1716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94772-F5D2-4544-8CA6-0FF47213016B}" type="datetimeFigureOut">
              <a:rPr lang="en-ZA" smtClean="0"/>
              <a:t>2011/01/29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54C0B-5128-43F8-BB61-52DE822231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0704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337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76067"/>
            <a:ext cx="4572000" cy="3429000"/>
          </a:xfrm>
          <a:prstGeom prst="roundRect">
            <a:avLst>
              <a:gd name="adj" fmla="val 4918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549" r="67127" b="50388"/>
          <a:stretch/>
        </p:blipFill>
        <p:spPr bwMode="auto">
          <a:xfrm>
            <a:off x="1187624" y="1484784"/>
            <a:ext cx="3536164" cy="185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860032" y="1257722"/>
            <a:ext cx="3779912" cy="35394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ZA" sz="1400" b="1" dirty="0"/>
              <a:t>SAEOS (The South African Earth Observation Strategy) directly supports the access to and visualization of data dealing with the societal benefit areas identified by GEO. </a:t>
            </a:r>
            <a:endParaRPr lang="en-ZA" sz="1400" b="1" dirty="0" smtClean="0"/>
          </a:p>
          <a:p>
            <a:pPr algn="just"/>
            <a:endParaRPr lang="en-ZA" sz="1400" b="1" dirty="0"/>
          </a:p>
          <a:p>
            <a:pPr algn="just"/>
            <a:r>
              <a:rPr lang="en-ZA" sz="1400" i="1" dirty="0" smtClean="0"/>
              <a:t>Funded </a:t>
            </a:r>
            <a:r>
              <a:rPr lang="en-ZA" sz="1400" i="1" dirty="0"/>
              <a:t>by the Department of Science and Technology (DST), a platform is being created to serve as a centralised 'catalogue of catalogues', providing access to a </a:t>
            </a:r>
            <a:r>
              <a:rPr lang="en-ZA" sz="1400" i="1" dirty="0" smtClean="0"/>
              <a:t>growing array </a:t>
            </a:r>
            <a:r>
              <a:rPr lang="en-ZA" sz="1400" i="1" dirty="0"/>
              <a:t>of scientific data and knowledge in and about </a:t>
            </a:r>
            <a:r>
              <a:rPr lang="en-ZA" sz="1400" i="1" dirty="0" smtClean="0"/>
              <a:t>South Africa.</a:t>
            </a:r>
          </a:p>
          <a:p>
            <a:pPr algn="just"/>
            <a:r>
              <a:rPr lang="en-ZA" sz="1400" dirty="0"/>
              <a:t/>
            </a:r>
            <a:br>
              <a:rPr lang="en-ZA" sz="1400" dirty="0"/>
            </a:br>
            <a:r>
              <a:rPr lang="en-ZA" sz="1400" dirty="0"/>
              <a:t>Through strong partnerships, and in collaboration with the South African Environmental Observation Network (SAEON), SAEOS provides both a sustainable technical platform and long-term data and preservation of such data.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483" y="3625860"/>
            <a:ext cx="3679469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Societal Benefit Areas …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094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9513" y="1257722"/>
            <a:ext cx="8460431" cy="3539430"/>
            <a:chOff x="179513" y="1257722"/>
            <a:chExt cx="8460431" cy="3539430"/>
          </a:xfrm>
        </p:grpSpPr>
        <p:sp>
          <p:nvSpPr>
            <p:cNvPr id="4" name="Rectangle 3"/>
            <p:cNvSpPr/>
            <p:nvPr/>
          </p:nvSpPr>
          <p:spPr>
            <a:xfrm>
              <a:off x="4860032" y="1257722"/>
              <a:ext cx="3779912" cy="35394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en-ZA" sz="1400" b="1" dirty="0"/>
                <a:t>SAEOS (The South African Earth Observation Strategy) directly supports the access to and visualization of data dealing with the societal benefit areas identified by GEO. </a:t>
              </a:r>
              <a:endParaRPr lang="en-ZA" sz="1400" b="1" dirty="0" smtClean="0"/>
            </a:p>
            <a:p>
              <a:pPr algn="just"/>
              <a:endParaRPr lang="en-ZA" sz="1400" b="1" dirty="0"/>
            </a:p>
            <a:p>
              <a:pPr algn="just"/>
              <a:r>
                <a:rPr lang="en-ZA" sz="1400" i="1" dirty="0" smtClean="0"/>
                <a:t>Funded </a:t>
              </a:r>
              <a:r>
                <a:rPr lang="en-ZA" sz="1400" i="1" dirty="0"/>
                <a:t>by the Department of Science and Technology (DST), a platform is being created to serve as a centralised 'catalogue of catalogues', providing access to a </a:t>
              </a:r>
              <a:r>
                <a:rPr lang="en-ZA" sz="1400" i="1" dirty="0" smtClean="0"/>
                <a:t>growing array </a:t>
              </a:r>
              <a:r>
                <a:rPr lang="en-ZA" sz="1400" i="1" dirty="0"/>
                <a:t>of scientific data and knowledge in and about </a:t>
              </a:r>
              <a:r>
                <a:rPr lang="en-ZA" sz="1400" i="1" dirty="0" smtClean="0"/>
                <a:t>South Africa.</a:t>
              </a:r>
            </a:p>
            <a:p>
              <a:pPr algn="just"/>
              <a:r>
                <a:rPr lang="en-ZA" sz="1400" dirty="0"/>
                <a:t/>
              </a:r>
              <a:br>
                <a:rPr lang="en-ZA" sz="1400" dirty="0"/>
              </a:br>
              <a:r>
                <a:rPr lang="en-ZA" sz="1400" dirty="0"/>
                <a:t>Through strong partnerships, and in collaboration with the South African Environmental Observation Network (SAEON), SAEOS provides both a sustainable technical platform and long-term data and preservation of such data. </a:t>
              </a:r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5400000">
              <a:off x="751014" y="697259"/>
              <a:ext cx="3428999" cy="4572002"/>
            </a:xfrm>
            <a:prstGeom prst="roundRect">
              <a:avLst>
                <a:gd name="adj" fmla="val 4815"/>
              </a:avLst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573213" y="3554752"/>
              <a:ext cx="1778372" cy="523220"/>
            </a:xfrm>
            <a:prstGeom prst="rect">
              <a:avLst/>
            </a:prstGeom>
            <a:solidFill>
              <a:schemeClr val="tx1">
                <a:alpha val="33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ZA" sz="2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Catalogues</a:t>
              </a:r>
              <a:endParaRPr lang="en-Z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534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79512" y="1257722"/>
            <a:ext cx="8460432" cy="3539430"/>
            <a:chOff x="179512" y="1257722"/>
            <a:chExt cx="8460432" cy="3539430"/>
          </a:xfrm>
        </p:grpSpPr>
        <p:sp>
          <p:nvSpPr>
            <p:cNvPr id="4" name="Rectangle 3"/>
            <p:cNvSpPr/>
            <p:nvPr/>
          </p:nvSpPr>
          <p:spPr>
            <a:xfrm>
              <a:off x="4860032" y="1257722"/>
              <a:ext cx="3779912" cy="35394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en-ZA" sz="1400" b="1" dirty="0"/>
                <a:t>SAEOS (The South African Earth Observation Strategy) directly supports the access to and visualization of data dealing with the societal benefit areas identified by GEO. </a:t>
              </a:r>
              <a:endParaRPr lang="en-ZA" sz="1400" b="1" dirty="0" smtClean="0"/>
            </a:p>
            <a:p>
              <a:pPr algn="just"/>
              <a:endParaRPr lang="en-ZA" sz="1400" b="1" dirty="0"/>
            </a:p>
            <a:p>
              <a:pPr algn="just"/>
              <a:r>
                <a:rPr lang="en-ZA" sz="1400" i="1" dirty="0" smtClean="0"/>
                <a:t>Funded </a:t>
              </a:r>
              <a:r>
                <a:rPr lang="en-ZA" sz="1400" i="1" dirty="0"/>
                <a:t>by the Department of Science and Technology (DST), a platform is being created to serve as a centralised 'catalogue of catalogues', providing access to a </a:t>
              </a:r>
              <a:r>
                <a:rPr lang="en-ZA" sz="1400" i="1" dirty="0" smtClean="0"/>
                <a:t>growing array </a:t>
              </a:r>
              <a:r>
                <a:rPr lang="en-ZA" sz="1400" i="1" dirty="0"/>
                <a:t>of scientific data and knowledge in and about </a:t>
              </a:r>
              <a:r>
                <a:rPr lang="en-ZA" sz="1400" i="1" dirty="0" smtClean="0"/>
                <a:t>South Africa.</a:t>
              </a:r>
            </a:p>
            <a:p>
              <a:pPr algn="just"/>
              <a:r>
                <a:rPr lang="en-ZA" sz="1400" dirty="0"/>
                <a:t/>
              </a:r>
              <a:br>
                <a:rPr lang="en-ZA" sz="1400" dirty="0"/>
              </a:br>
              <a:r>
                <a:rPr lang="en-ZA" sz="1400" dirty="0"/>
                <a:t>Through strong partnerships, and in collaboration with the South African Environmental Observation Network (SAEON), SAEOS provides both a sustainable technical platform and long-term data and preservation of such data. </a:t>
              </a:r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512" y="1268760"/>
              <a:ext cx="4572000" cy="3429000"/>
            </a:xfrm>
            <a:prstGeom prst="roundRect">
              <a:avLst>
                <a:gd name="adj" fmla="val 4815"/>
              </a:avLst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429736" y="1911702"/>
              <a:ext cx="2415341" cy="523220"/>
            </a:xfrm>
            <a:prstGeom prst="rect">
              <a:avLst/>
            </a:prstGeom>
            <a:solidFill>
              <a:schemeClr val="tx1">
                <a:alpha val="33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ZA" sz="2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GEOSS Services</a:t>
              </a:r>
              <a:endParaRPr lang="en-Z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228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9512" y="1257722"/>
            <a:ext cx="8460432" cy="3539430"/>
            <a:chOff x="179512" y="1257722"/>
            <a:chExt cx="8460432" cy="3539430"/>
          </a:xfrm>
        </p:grpSpPr>
        <p:sp>
          <p:nvSpPr>
            <p:cNvPr id="4" name="Rectangle 3"/>
            <p:cNvSpPr/>
            <p:nvPr/>
          </p:nvSpPr>
          <p:spPr>
            <a:xfrm>
              <a:off x="4860032" y="1257722"/>
              <a:ext cx="3779912" cy="35394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en-ZA" sz="1400" b="1" dirty="0"/>
                <a:t>SAEOS (The South African Earth Observation Strategy) directly supports the access to and visualization of data dealing with the societal benefit areas identified by GEO. </a:t>
              </a:r>
              <a:endParaRPr lang="en-ZA" sz="1400" b="1" dirty="0" smtClean="0"/>
            </a:p>
            <a:p>
              <a:pPr algn="just"/>
              <a:endParaRPr lang="en-ZA" sz="1400" b="1" dirty="0"/>
            </a:p>
            <a:p>
              <a:pPr algn="just"/>
              <a:r>
                <a:rPr lang="en-ZA" sz="1400" i="1" dirty="0" smtClean="0"/>
                <a:t>Funded </a:t>
              </a:r>
              <a:r>
                <a:rPr lang="en-ZA" sz="1400" i="1" dirty="0"/>
                <a:t>by the Department of Science and Technology (DST), a platform is being created to serve as a centralised 'catalogue of catalogues', providing access to a </a:t>
              </a:r>
              <a:r>
                <a:rPr lang="en-ZA" sz="1400" i="1" dirty="0" smtClean="0"/>
                <a:t>growing array </a:t>
              </a:r>
              <a:r>
                <a:rPr lang="en-ZA" sz="1400" i="1" dirty="0"/>
                <a:t>of scientific data and knowledge in and about </a:t>
              </a:r>
              <a:r>
                <a:rPr lang="en-ZA" sz="1400" i="1" dirty="0" smtClean="0"/>
                <a:t>South Africa.</a:t>
              </a:r>
            </a:p>
            <a:p>
              <a:pPr algn="just"/>
              <a:r>
                <a:rPr lang="en-ZA" sz="1400" dirty="0"/>
                <a:t/>
              </a:r>
              <a:br>
                <a:rPr lang="en-ZA" sz="1400" dirty="0"/>
              </a:br>
              <a:r>
                <a:rPr lang="en-ZA" sz="1400" dirty="0"/>
                <a:t>Through strong partnerships, and in collaboration with the South African Environmental Observation Network (SAEON), SAEOS provides both a sustainable technical platform and long-term data and preservation of such data. </a:t>
              </a:r>
            </a:p>
          </p:txBody>
        </p:sp>
        <p:pic>
          <p:nvPicPr>
            <p:cNvPr id="8" name="Picture 2" descr="http://lh6.ggpht.com/_KHgcEZZGumI/SUAxUIHtM5I/AAAAAAAAAk8/BEyquVH7ax8/Graphic%20023.jpg"/>
            <p:cNvPicPr>
              <a:picLocks noChangeAspect="1" noChangeArrowheads="1"/>
            </p:cNvPicPr>
            <p:nvPr/>
          </p:nvPicPr>
          <p:blipFill>
            <a:blip r:embed="rId2" cstate="print"/>
            <a:srcRect t="50001"/>
            <a:stretch>
              <a:fillRect/>
            </a:stretch>
          </p:blipFill>
          <p:spPr bwMode="auto">
            <a:xfrm>
              <a:off x="179512" y="1296144"/>
              <a:ext cx="4572064" cy="3429000"/>
            </a:xfrm>
            <a:prstGeom prst="roundRect">
              <a:avLst>
                <a:gd name="adj" fmla="val 5301"/>
              </a:avLst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679578" y="3326401"/>
              <a:ext cx="2156681" cy="523220"/>
            </a:xfrm>
            <a:prstGeom prst="rect">
              <a:avLst/>
            </a:prstGeom>
            <a:solidFill>
              <a:schemeClr val="tx1">
                <a:alpha val="33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ZA" sz="2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Data Samples</a:t>
              </a:r>
              <a:endParaRPr lang="en-Z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624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79511" y="1257722"/>
            <a:ext cx="8460433" cy="3539430"/>
            <a:chOff x="179511" y="1257722"/>
            <a:chExt cx="8460433" cy="3539430"/>
          </a:xfrm>
        </p:grpSpPr>
        <p:sp>
          <p:nvSpPr>
            <p:cNvPr id="4" name="Rectangle 3"/>
            <p:cNvSpPr/>
            <p:nvPr/>
          </p:nvSpPr>
          <p:spPr>
            <a:xfrm>
              <a:off x="4860032" y="1257722"/>
              <a:ext cx="3779912" cy="35394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en-ZA" sz="1400" b="1" dirty="0"/>
                <a:t>SAEOS (The South African Earth Observation Strategy) directly supports the access to and visualization of data dealing with the societal benefit areas identified by GEO. </a:t>
              </a:r>
              <a:endParaRPr lang="en-ZA" sz="1400" b="1" dirty="0" smtClean="0"/>
            </a:p>
            <a:p>
              <a:pPr algn="just"/>
              <a:endParaRPr lang="en-ZA" sz="1400" b="1" dirty="0"/>
            </a:p>
            <a:p>
              <a:pPr algn="just"/>
              <a:r>
                <a:rPr lang="en-ZA" sz="1400" i="1" dirty="0" smtClean="0"/>
                <a:t>Funded </a:t>
              </a:r>
              <a:r>
                <a:rPr lang="en-ZA" sz="1400" i="1" dirty="0"/>
                <a:t>by the Department of Science and Technology (DST), a platform is being created to serve as a centralised 'catalogue of catalogues', providing access to a </a:t>
              </a:r>
              <a:r>
                <a:rPr lang="en-ZA" sz="1400" i="1" dirty="0" smtClean="0"/>
                <a:t>growing array </a:t>
              </a:r>
              <a:r>
                <a:rPr lang="en-ZA" sz="1400" i="1" dirty="0"/>
                <a:t>of scientific data and knowledge in and about </a:t>
              </a:r>
              <a:r>
                <a:rPr lang="en-ZA" sz="1400" i="1" dirty="0" smtClean="0"/>
                <a:t>South Africa.</a:t>
              </a:r>
            </a:p>
            <a:p>
              <a:pPr algn="just"/>
              <a:r>
                <a:rPr lang="en-ZA" sz="1400" dirty="0"/>
                <a:t/>
              </a:r>
              <a:br>
                <a:rPr lang="en-ZA" sz="1400" dirty="0"/>
              </a:br>
              <a:r>
                <a:rPr lang="en-ZA" sz="1400" dirty="0"/>
                <a:t>Through strong partnerships, and in collaboration with the South African Environmental Observation Network (SAEON), SAEOS provides both a sustainable technical platform and long-term data and preservation of such data. </a:t>
              </a:r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5400000">
              <a:off x="751012" y="724644"/>
              <a:ext cx="3428999" cy="4572001"/>
            </a:xfrm>
            <a:prstGeom prst="roundRect">
              <a:avLst>
                <a:gd name="adj" fmla="val 5238"/>
              </a:avLst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232" t="14097" r="24371" b="28634"/>
            <a:stretch>
              <a:fillRect/>
            </a:stretch>
          </p:blipFill>
          <p:spPr bwMode="auto">
            <a:xfrm>
              <a:off x="179512" y="1296145"/>
              <a:ext cx="4572032" cy="26432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1179643" y="4010789"/>
              <a:ext cx="3330655" cy="523220"/>
            </a:xfrm>
            <a:prstGeom prst="rect">
              <a:avLst/>
            </a:prstGeom>
            <a:solidFill>
              <a:schemeClr val="tx1">
                <a:alpha val="33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ZA" sz="2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Platform Architecture</a:t>
              </a:r>
              <a:endParaRPr lang="en-Z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701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lh6.ggpht.com/_KHgcEZZGumI/SUAxUIHtM5I/AAAAAAAAAk8/BEyquVH7ax8/Graphic%20023.jpg"/>
          <p:cNvPicPr>
            <a:picLocks noChangeAspect="1" noChangeArrowheads="1"/>
          </p:cNvPicPr>
          <p:nvPr/>
        </p:nvPicPr>
        <p:blipFill>
          <a:blip r:embed="rId2" cstate="print"/>
          <a:srcRect t="50001"/>
          <a:stretch>
            <a:fillRect/>
          </a:stretch>
        </p:blipFill>
        <p:spPr bwMode="auto">
          <a:xfrm>
            <a:off x="-4572064" y="3429000"/>
            <a:ext cx="4572064" cy="3429000"/>
          </a:xfrm>
          <a:prstGeom prst="roundRect">
            <a:avLst>
              <a:gd name="adj" fmla="val 5301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oundRect">
            <a:avLst>
              <a:gd name="adj" fmla="val 4918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14348" y="1000108"/>
            <a:ext cx="3679469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Societal Benefit Areas …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143500" y="-571501"/>
            <a:ext cx="3428999" cy="4572002"/>
          </a:xfrm>
          <a:prstGeom prst="roundRect">
            <a:avLst>
              <a:gd name="adj" fmla="val 4815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929190" y="2285992"/>
            <a:ext cx="1778372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Catalogues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oundRect">
            <a:avLst>
              <a:gd name="adj" fmla="val 4815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85720" y="4071942"/>
            <a:ext cx="2415341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GEOSS Services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5143500" y="2857502"/>
            <a:ext cx="3428999" cy="4572001"/>
          </a:xfrm>
          <a:prstGeom prst="roundRect">
            <a:avLst>
              <a:gd name="adj" fmla="val 5238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500694" y="5929330"/>
            <a:ext cx="3330655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Platform Architecture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4572000" y="0"/>
            <a:ext cx="4572000" cy="3429000"/>
          </a:xfrm>
          <a:prstGeom prst="roundRect">
            <a:avLst>
              <a:gd name="adj" fmla="val 5238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-4071998" y="5500702"/>
            <a:ext cx="2156681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Samples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488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71475"/>
            <a:ext cx="9086850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795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1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71501" y="-571501"/>
            <a:ext cx="3428999" cy="4572001"/>
          </a:xfrm>
          <a:prstGeom prst="roundRect">
            <a:avLst>
              <a:gd name="adj" fmla="val 5238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232" t="14097" r="24371" b="28634"/>
          <a:stretch>
            <a:fillRect/>
          </a:stretch>
        </p:blipFill>
        <p:spPr bwMode="auto">
          <a:xfrm>
            <a:off x="1" y="0"/>
            <a:ext cx="4572032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000132" y="2714644"/>
            <a:ext cx="3330655" cy="523220"/>
          </a:xfrm>
          <a:prstGeom prst="rect">
            <a:avLst/>
          </a:prstGeom>
          <a:solidFill>
            <a:schemeClr val="tx1">
              <a:alpha val="33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Platform Architecture</a:t>
            </a:r>
            <a:endParaRPr lang="en-Z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600574" y="3500438"/>
            <a:ext cx="4543426" cy="3357562"/>
          </a:xfrm>
          <a:prstGeom prst="roundRect">
            <a:avLst>
              <a:gd name="adj" fmla="val 4131"/>
            </a:avLst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307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374</Words>
  <Application>Microsoft Office PowerPoint</Application>
  <PresentationFormat>On-screen Show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WimHugo</dc:creator>
  <cp:lastModifiedBy>WimHugo</cp:lastModifiedBy>
  <cp:revision>4</cp:revision>
  <dcterms:created xsi:type="dcterms:W3CDTF">2011-01-29T20:41:12Z</dcterms:created>
  <dcterms:modified xsi:type="dcterms:W3CDTF">2011-01-29T21:47:58Z</dcterms:modified>
</cp:coreProperties>
</file>