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9" r:id="rId2"/>
    <p:sldId id="260" r:id="rId3"/>
    <p:sldId id="258" r:id="rId4"/>
    <p:sldId id="256" r:id="rId5"/>
    <p:sldId id="261" r:id="rId6"/>
    <p:sldId id="262" r:id="rId7"/>
    <p:sldId id="263" r:id="rId8"/>
    <p:sldId id="264" r:id="rId9"/>
    <p:sldId id="265" r:id="rId10"/>
    <p:sldId id="267" r:id="rId11"/>
    <p:sldId id="268" r:id="rId12"/>
    <p:sldId id="283" r:id="rId13"/>
    <p:sldId id="266" r:id="rId14"/>
    <p:sldId id="269" r:id="rId15"/>
    <p:sldId id="273" r:id="rId16"/>
    <p:sldId id="270" r:id="rId17"/>
    <p:sldId id="278" r:id="rId18"/>
    <p:sldId id="279" r:id="rId19"/>
    <p:sldId id="285" r:id="rId20"/>
    <p:sldId id="280" r:id="rId21"/>
    <p:sldId id="271" r:id="rId22"/>
    <p:sldId id="272" r:id="rId23"/>
    <p:sldId id="274" r:id="rId24"/>
    <p:sldId id="275" r:id="rId25"/>
    <p:sldId id="276" r:id="rId26"/>
    <p:sldId id="277" r:id="rId27"/>
    <p:sldId id="281" r:id="rId28"/>
    <p:sldId id="282" r:id="rId29"/>
    <p:sldId id="284"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29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AE6D28E8-2B01-4727-8DC1-EB8D16B2C17F}" type="datetimeFigureOut">
              <a:rPr lang="en-US"/>
              <a:pPr>
                <a:defRPr/>
              </a:pPr>
              <a:t>7/26/2010</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Z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9A680FFE-6DE8-4474-84D7-F4BD4DCB9E1D}" type="slidenum">
              <a:rPr lang="en-ZA"/>
              <a:pPr>
                <a:defRPr/>
              </a:pPr>
              <a:t>‹#›</a:t>
            </a:fld>
            <a:endParaRPr lang="en-ZA"/>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ZA"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E540A2F-2C34-480C-BE8A-272272962CD4}" type="slidenum">
              <a:rPr lang="en-ZA"/>
              <a:pPr fontAlgn="base">
                <a:spcBef>
                  <a:spcPct val="0"/>
                </a:spcBef>
                <a:spcAft>
                  <a:spcPct val="0"/>
                </a:spcAft>
              </a:pPr>
              <a:t>4</a:t>
            </a:fld>
            <a:endParaRPr lang="en-Z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lvl1pPr>
              <a:defRPr/>
            </a:lvl1pPr>
          </a:lstStyle>
          <a:p>
            <a:pPr>
              <a:defRPr/>
            </a:pPr>
            <a:fld id="{CE7B6C5C-2E86-4CAC-8E6F-956FEFF9240E}" type="datetimeFigureOut">
              <a:rPr lang="en-US"/>
              <a:pPr>
                <a:defRPr/>
              </a:pPr>
              <a:t>7/26/2010</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BB4FB166-DECA-485C-97FF-EA24AD5E849F}" type="slidenum">
              <a:rPr lang="en-ZA"/>
              <a:pPr>
                <a:defRPr/>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8AA520F5-C31E-4EEC-A694-D3FF86452EC8}" type="datetimeFigureOut">
              <a:rPr lang="en-US"/>
              <a:pPr>
                <a:defRPr/>
              </a:pPr>
              <a:t>7/26/2010</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F4D4F5F2-ED3A-441B-B55D-16CF0BEDC903}" type="slidenum">
              <a:rPr lang="en-ZA"/>
              <a:pPr>
                <a:defRPr/>
              </a:pPr>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8754804-2565-4C75-AC6C-6419FEEA7726}" type="datetimeFigureOut">
              <a:rPr lang="en-US"/>
              <a:pPr>
                <a:defRPr/>
              </a:pPr>
              <a:t>7/26/2010</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61F57346-5BF7-4BC4-AC16-83367F132C06}" type="slidenum">
              <a:rPr lang="en-ZA"/>
              <a:pPr>
                <a:defRPr/>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3"/>
          <p:cNvSpPr>
            <a:spLocks noGrp="1"/>
          </p:cNvSpPr>
          <p:nvPr>
            <p:ph type="dt" sz="half" idx="10"/>
          </p:nvPr>
        </p:nvSpPr>
        <p:spPr/>
        <p:txBody>
          <a:bodyPr/>
          <a:lstStyle>
            <a:lvl1pPr>
              <a:defRPr/>
            </a:lvl1pPr>
          </a:lstStyle>
          <a:p>
            <a:pPr>
              <a:defRPr/>
            </a:pPr>
            <a:fld id="{4FED6C9B-3F9E-4FB6-B87C-4E753B2EE70C}" type="datetimeFigureOut">
              <a:rPr lang="en-US"/>
              <a:pPr>
                <a:defRPr/>
              </a:pPr>
              <a:t>7/26/2010</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2BB8ADB4-7534-49F5-A84C-9319FD77913A}" type="slidenum">
              <a:rPr lang="en-ZA"/>
              <a:pPr>
                <a:defRPr/>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3"/>
          <p:cNvSpPr>
            <a:spLocks noGrp="1"/>
          </p:cNvSpPr>
          <p:nvPr>
            <p:ph type="dt" sz="half" idx="10"/>
          </p:nvPr>
        </p:nvSpPr>
        <p:spPr/>
        <p:txBody>
          <a:bodyPr/>
          <a:lstStyle>
            <a:lvl1pPr>
              <a:defRPr/>
            </a:lvl1pPr>
          </a:lstStyle>
          <a:p>
            <a:pPr>
              <a:defRPr/>
            </a:pPr>
            <a:fld id="{076F2F02-9187-40D5-B7F3-593DDF3C2B41}" type="datetimeFigureOut">
              <a:rPr lang="en-US"/>
              <a:pPr>
                <a:defRPr/>
              </a:pPr>
              <a:t>7/26/2010</a:t>
            </a:fld>
            <a:endParaRPr lang="en-ZA"/>
          </a:p>
        </p:txBody>
      </p:sp>
      <p:sp>
        <p:nvSpPr>
          <p:cNvPr id="8" name="Footer Placeholder 4"/>
          <p:cNvSpPr>
            <a:spLocks noGrp="1"/>
          </p:cNvSpPr>
          <p:nvPr>
            <p:ph type="ftr" sz="quarter" idx="11"/>
          </p:nvPr>
        </p:nvSpPr>
        <p:spPr/>
        <p:txBody>
          <a:bodyPr/>
          <a:lstStyle>
            <a:lvl1pPr>
              <a:defRPr/>
            </a:lvl1pPr>
          </a:lstStyle>
          <a:p>
            <a:pPr>
              <a:defRPr/>
            </a:pPr>
            <a:endParaRPr lang="en-ZA"/>
          </a:p>
        </p:txBody>
      </p:sp>
      <p:sp>
        <p:nvSpPr>
          <p:cNvPr id="9" name="Slide Number Placeholder 5"/>
          <p:cNvSpPr>
            <a:spLocks noGrp="1"/>
          </p:cNvSpPr>
          <p:nvPr>
            <p:ph type="sldNum" sz="quarter" idx="12"/>
          </p:nvPr>
        </p:nvSpPr>
        <p:spPr/>
        <p:txBody>
          <a:bodyPr/>
          <a:lstStyle>
            <a:lvl1pPr>
              <a:defRPr/>
            </a:lvl1pPr>
          </a:lstStyle>
          <a:p>
            <a:pPr>
              <a:defRPr/>
            </a:pPr>
            <a:fld id="{AFC5CA0E-5138-41B6-BB2F-D8696F93E801}" type="slidenum">
              <a:rPr lang="en-ZA"/>
              <a:pPr>
                <a:defRPr/>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3"/>
          <p:cNvSpPr>
            <a:spLocks noGrp="1"/>
          </p:cNvSpPr>
          <p:nvPr>
            <p:ph type="dt" sz="half" idx="10"/>
          </p:nvPr>
        </p:nvSpPr>
        <p:spPr/>
        <p:txBody>
          <a:bodyPr/>
          <a:lstStyle>
            <a:lvl1pPr>
              <a:defRPr/>
            </a:lvl1pPr>
          </a:lstStyle>
          <a:p>
            <a:pPr>
              <a:defRPr/>
            </a:pPr>
            <a:fld id="{26125E1A-40A9-4FEE-84DD-D67EE02E12E9}" type="datetimeFigureOut">
              <a:rPr lang="en-US"/>
              <a:pPr>
                <a:defRPr/>
              </a:pPr>
              <a:t>7/26/2010</a:t>
            </a:fld>
            <a:endParaRPr lang="en-ZA"/>
          </a:p>
        </p:txBody>
      </p:sp>
      <p:sp>
        <p:nvSpPr>
          <p:cNvPr id="4" name="Footer Placeholder 4"/>
          <p:cNvSpPr>
            <a:spLocks noGrp="1"/>
          </p:cNvSpPr>
          <p:nvPr>
            <p:ph type="ftr" sz="quarter" idx="11"/>
          </p:nvPr>
        </p:nvSpPr>
        <p:spPr/>
        <p:txBody>
          <a:bodyPr/>
          <a:lstStyle>
            <a:lvl1pPr>
              <a:defRPr/>
            </a:lvl1pPr>
          </a:lstStyle>
          <a:p>
            <a:pPr>
              <a:defRPr/>
            </a:pPr>
            <a:endParaRPr lang="en-ZA"/>
          </a:p>
        </p:txBody>
      </p:sp>
      <p:sp>
        <p:nvSpPr>
          <p:cNvPr id="5" name="Slide Number Placeholder 5"/>
          <p:cNvSpPr>
            <a:spLocks noGrp="1"/>
          </p:cNvSpPr>
          <p:nvPr>
            <p:ph type="sldNum" sz="quarter" idx="12"/>
          </p:nvPr>
        </p:nvSpPr>
        <p:spPr/>
        <p:txBody>
          <a:bodyPr/>
          <a:lstStyle>
            <a:lvl1pPr>
              <a:defRPr/>
            </a:lvl1pPr>
          </a:lstStyle>
          <a:p>
            <a:pPr>
              <a:defRPr/>
            </a:pPr>
            <a:fld id="{52858CBE-77C9-42B3-A486-90DCBCF98CBC}" type="slidenum">
              <a:rPr lang="en-ZA"/>
              <a:pPr>
                <a:defRPr/>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5639F7B-378E-4A06-8EA3-EA937D82D969}" type="datetimeFigureOut">
              <a:rPr lang="en-US"/>
              <a:pPr>
                <a:defRPr/>
              </a:pPr>
              <a:t>7/26/2010</a:t>
            </a:fld>
            <a:endParaRPr lang="en-ZA"/>
          </a:p>
        </p:txBody>
      </p:sp>
      <p:sp>
        <p:nvSpPr>
          <p:cNvPr id="3" name="Footer Placeholder 4"/>
          <p:cNvSpPr>
            <a:spLocks noGrp="1"/>
          </p:cNvSpPr>
          <p:nvPr>
            <p:ph type="ftr" sz="quarter" idx="11"/>
          </p:nvPr>
        </p:nvSpPr>
        <p:spPr/>
        <p:txBody>
          <a:bodyPr/>
          <a:lstStyle>
            <a:lvl1pPr>
              <a:defRPr/>
            </a:lvl1pPr>
          </a:lstStyle>
          <a:p>
            <a:pPr>
              <a:defRPr/>
            </a:pPr>
            <a:endParaRPr lang="en-ZA"/>
          </a:p>
        </p:txBody>
      </p:sp>
      <p:sp>
        <p:nvSpPr>
          <p:cNvPr id="4" name="Slide Number Placeholder 5"/>
          <p:cNvSpPr>
            <a:spLocks noGrp="1"/>
          </p:cNvSpPr>
          <p:nvPr>
            <p:ph type="sldNum" sz="quarter" idx="12"/>
          </p:nvPr>
        </p:nvSpPr>
        <p:spPr/>
        <p:txBody>
          <a:bodyPr/>
          <a:lstStyle>
            <a:lvl1pPr>
              <a:defRPr/>
            </a:lvl1pPr>
          </a:lstStyle>
          <a:p>
            <a:pPr>
              <a:defRPr/>
            </a:pPr>
            <a:fld id="{3EAFCF2E-E762-4BCE-84AC-7041B82C2E9D}" type="slidenum">
              <a:rPr lang="en-ZA"/>
              <a:pPr>
                <a:defRPr/>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0728A08-2AA5-4930-82CC-D8974ED06708}" type="datetimeFigureOut">
              <a:rPr lang="en-US"/>
              <a:pPr>
                <a:defRPr/>
              </a:pPr>
              <a:t>7/26/2010</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C7042806-68F8-40D7-91E1-2B0B06B91A33}" type="slidenum">
              <a:rPr lang="en-ZA"/>
              <a:pPr>
                <a:defRPr/>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A93FC1D-2804-4080-A879-660FB0EAB870}" type="datetimeFigureOut">
              <a:rPr lang="en-US"/>
              <a:pPr>
                <a:defRPr/>
              </a:pPr>
              <a:t>7/26/2010</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65C86B49-F17C-4C66-A61F-1618316AFCBD}" type="slidenum">
              <a:rPr lang="en-ZA"/>
              <a:pPr>
                <a:defRPr/>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E440F923-1452-4CDF-8DCF-A64186C4980F}" type="datetimeFigureOut">
              <a:rPr lang="en-US"/>
              <a:pPr>
                <a:defRPr/>
              </a:pPr>
              <a:t>7/26/2010</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6314AE43-56E9-4B4F-BAA6-669B5BED4424}" type="slidenum">
              <a:rPr lang="en-ZA"/>
              <a:pPr>
                <a:defRPr/>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5286FFDC-0F0D-413E-83DD-36D4DB414BE2}" type="datetimeFigureOut">
              <a:rPr lang="en-US"/>
              <a:pPr>
                <a:defRPr/>
              </a:pPr>
              <a:t>7/26/2010</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E487BEF8-427E-47B4-B89C-D2B3751D6239}" type="slidenum">
              <a:rPr lang="en-ZA"/>
              <a:pPr>
                <a:defRPr/>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692150"/>
          </a:xfrm>
          <a:prstGeom prst="rect">
            <a:avLst/>
          </a:prstGeom>
          <a:solidFill>
            <a:schemeClr val="bg2">
              <a:lumMod val="90000"/>
            </a:schemeClr>
          </a:solidFill>
        </p:spPr>
        <p:txBody>
          <a:bodyPr vert="horz" lIns="91440" tIns="45720" rIns="91440" bIns="45720" rtlCol="0" anchor="ctr">
            <a:normAutofit/>
          </a:bodyPr>
          <a:lstStyle/>
          <a:p>
            <a:r>
              <a:rPr lang="en-US" smtClean="0"/>
              <a:t>Click to edit Master title style</a:t>
            </a:r>
            <a:endParaRPr lang="en-ZA"/>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34612EF8-6445-41BC-BCEF-5375AE2B5153}" type="datetimeFigureOut">
              <a:rPr lang="en-US"/>
              <a:pPr>
                <a:defRPr/>
              </a:pPr>
              <a:t>7/26/2010</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4649F03E-CB5B-4B3C-B2CE-82B1B7C3B25B}" type="slidenum">
              <a:rPr lang="en-ZA"/>
              <a:pPr>
                <a:defRPr/>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3600" kern="1200">
          <a:solidFill>
            <a:schemeClr val="tx1"/>
          </a:solidFill>
          <a:latin typeface="+mj-lt"/>
          <a:ea typeface="+mj-ea"/>
          <a:cs typeface="+mj-cs"/>
        </a:defRPr>
      </a:lvl1pPr>
      <a:lvl2pPr algn="ctr" rtl="0" fontAlgn="base">
        <a:spcBef>
          <a:spcPct val="0"/>
        </a:spcBef>
        <a:spcAft>
          <a:spcPct val="0"/>
        </a:spcAft>
        <a:defRPr sz="3600">
          <a:solidFill>
            <a:schemeClr val="tx1"/>
          </a:solidFill>
          <a:latin typeface="Calibri" pitchFamily="34" charset="0"/>
        </a:defRPr>
      </a:lvl2pPr>
      <a:lvl3pPr algn="ctr" rtl="0" fontAlgn="base">
        <a:spcBef>
          <a:spcPct val="0"/>
        </a:spcBef>
        <a:spcAft>
          <a:spcPct val="0"/>
        </a:spcAft>
        <a:defRPr sz="3600">
          <a:solidFill>
            <a:schemeClr val="tx1"/>
          </a:solidFill>
          <a:latin typeface="Calibri" pitchFamily="34" charset="0"/>
        </a:defRPr>
      </a:lvl3pPr>
      <a:lvl4pPr algn="ctr" rtl="0" fontAlgn="base">
        <a:spcBef>
          <a:spcPct val="0"/>
        </a:spcBef>
        <a:spcAft>
          <a:spcPct val="0"/>
        </a:spcAft>
        <a:defRPr sz="3600">
          <a:solidFill>
            <a:schemeClr val="tx1"/>
          </a:solidFill>
          <a:latin typeface="Calibri" pitchFamily="34" charset="0"/>
        </a:defRPr>
      </a:lvl4pPr>
      <a:lvl5pPr algn="ctr" rtl="0" fontAlgn="base">
        <a:spcBef>
          <a:spcPct val="0"/>
        </a:spcBef>
        <a:spcAft>
          <a:spcPct val="0"/>
        </a:spcAft>
        <a:defRPr sz="3600">
          <a:solidFill>
            <a:schemeClr val="tx1"/>
          </a:solidFill>
          <a:latin typeface="Calibri" pitchFamily="34" charset="0"/>
        </a:defRPr>
      </a:lvl5pPr>
      <a:lvl6pPr marL="457200" algn="ctr" rtl="0" fontAlgn="base">
        <a:spcBef>
          <a:spcPct val="0"/>
        </a:spcBef>
        <a:spcAft>
          <a:spcPct val="0"/>
        </a:spcAft>
        <a:defRPr sz="3600">
          <a:solidFill>
            <a:schemeClr val="tx1"/>
          </a:solidFill>
          <a:latin typeface="Calibri" pitchFamily="34" charset="0"/>
        </a:defRPr>
      </a:lvl6pPr>
      <a:lvl7pPr marL="914400" algn="ctr" rtl="0" fontAlgn="base">
        <a:spcBef>
          <a:spcPct val="0"/>
        </a:spcBef>
        <a:spcAft>
          <a:spcPct val="0"/>
        </a:spcAft>
        <a:defRPr sz="3600">
          <a:solidFill>
            <a:schemeClr val="tx1"/>
          </a:solidFill>
          <a:latin typeface="Calibri" pitchFamily="34" charset="0"/>
        </a:defRPr>
      </a:lvl7pPr>
      <a:lvl8pPr marL="1371600" algn="ctr" rtl="0" fontAlgn="base">
        <a:spcBef>
          <a:spcPct val="0"/>
        </a:spcBef>
        <a:spcAft>
          <a:spcPct val="0"/>
        </a:spcAft>
        <a:defRPr sz="3600">
          <a:solidFill>
            <a:schemeClr val="tx1"/>
          </a:solidFill>
          <a:latin typeface="Calibri" pitchFamily="34" charset="0"/>
        </a:defRPr>
      </a:lvl8pPr>
      <a:lvl9pPr marL="1828800" algn="ctr" rtl="0" fontAlgn="base">
        <a:spcBef>
          <a:spcPct val="0"/>
        </a:spcBef>
        <a:spcAft>
          <a:spcPct val="0"/>
        </a:spcAft>
        <a:defRPr sz="36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bwMode="auto">
          <a:xfrm>
            <a:off x="685800" y="2593975"/>
            <a:ext cx="7772400" cy="1470025"/>
          </a:xfrm>
        </p:spPr>
        <p:txBody>
          <a:bodyPr wrap="square" numCol="1" anchorCtr="0" compatLnSpc="1">
            <a:prstTxWarp prst="textNoShape">
              <a:avLst/>
            </a:prstTxWarp>
          </a:bodyPr>
          <a:lstStyle/>
          <a:p>
            <a:r>
              <a:rPr lang="en-ZA" smtClean="0"/>
              <a:t>Citizen Science Extensions</a:t>
            </a:r>
            <a:br>
              <a:rPr lang="en-ZA" smtClean="0"/>
            </a:br>
            <a:r>
              <a:rPr lang="en-ZA" smtClean="0"/>
              <a:t>to the SAEON Data Portal</a:t>
            </a:r>
          </a:p>
        </p:txBody>
      </p:sp>
      <p:sp>
        <p:nvSpPr>
          <p:cNvPr id="3" name="Subtitle 2"/>
          <p:cNvSpPr>
            <a:spLocks noGrp="1"/>
          </p:cNvSpPr>
          <p:nvPr>
            <p:ph type="subTitle" idx="1"/>
          </p:nvPr>
        </p:nvSpPr>
        <p:spPr>
          <a:xfrm>
            <a:off x="1371600" y="4181475"/>
            <a:ext cx="6400800" cy="1752600"/>
          </a:xfrm>
        </p:spPr>
        <p:txBody>
          <a:bodyPr rtlCol="0">
            <a:normAutofit/>
          </a:bodyPr>
          <a:lstStyle/>
          <a:p>
            <a:pPr fontAlgn="auto">
              <a:spcAft>
                <a:spcPts val="0"/>
              </a:spcAft>
              <a:defRPr/>
            </a:pPr>
            <a:r>
              <a:rPr lang="en-ZA" sz="2400" dirty="0" smtClean="0"/>
              <a:t>SRS 336.3.8.2</a:t>
            </a:r>
          </a:p>
          <a:p>
            <a:pPr fontAlgn="auto">
              <a:spcAft>
                <a:spcPts val="0"/>
              </a:spcAft>
              <a:defRPr/>
            </a:pPr>
            <a:r>
              <a:rPr lang="en-ZA" sz="2400" dirty="0" smtClean="0"/>
              <a:t>Wim Hugo, 21 July 2010</a:t>
            </a:r>
            <a:endParaRPr lang="en-ZA" sz="2400" dirty="0"/>
          </a:p>
        </p:txBody>
      </p:sp>
      <p:pic>
        <p:nvPicPr>
          <p:cNvPr id="2052" name="Picture 6" descr="SAEON-NRF LOGO.jpg"/>
          <p:cNvPicPr>
            <a:picLocks noChangeAspect="1"/>
          </p:cNvPicPr>
          <p:nvPr/>
        </p:nvPicPr>
        <p:blipFill>
          <a:blip r:embed="rId2" cstate="print"/>
          <a:srcRect/>
          <a:stretch>
            <a:fillRect/>
          </a:stretch>
        </p:blipFill>
        <p:spPr bwMode="auto">
          <a:xfrm>
            <a:off x="2874963" y="5273675"/>
            <a:ext cx="3354387" cy="1312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ctrTitle"/>
          </p:nvPr>
        </p:nvSpPr>
        <p:spPr bwMode="auto"/>
        <p:txBody>
          <a:bodyPr wrap="square" numCol="1" anchorCtr="0" compatLnSpc="1">
            <a:prstTxWarp prst="textNoShape">
              <a:avLst/>
            </a:prstTxWarp>
          </a:bodyPr>
          <a:lstStyle/>
          <a:p>
            <a:r>
              <a:rPr lang="en-ZA" smtClean="0"/>
              <a:t>Conceptual Overview</a:t>
            </a:r>
          </a:p>
        </p:txBody>
      </p:sp>
      <p:sp>
        <p:nvSpPr>
          <p:cNvPr id="5" name="Subtitle 4"/>
          <p:cNvSpPr>
            <a:spLocks noGrp="1"/>
          </p:cNvSpPr>
          <p:nvPr>
            <p:ph type="subTitle" idx="1"/>
          </p:nvPr>
        </p:nvSpPr>
        <p:spPr/>
        <p:txBody>
          <a:bodyPr rtlCol="0">
            <a:normAutofit/>
          </a:bodyPr>
          <a:lstStyle/>
          <a:p>
            <a:pPr fontAlgn="auto">
              <a:spcAft>
                <a:spcPts val="0"/>
              </a:spcAft>
              <a:defRPr/>
            </a:pPr>
            <a:endParaRPr lang="en-Z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p:txBody>
          <a:bodyPr wrap="square" numCol="1" anchorCtr="0" compatLnSpc="1">
            <a:prstTxWarp prst="textNoShape">
              <a:avLst/>
            </a:prstTxWarp>
          </a:bodyPr>
          <a:lstStyle/>
          <a:p>
            <a:r>
              <a:rPr lang="en-ZA" smtClean="0"/>
              <a:t>Main Use Cases</a:t>
            </a:r>
          </a:p>
        </p:txBody>
      </p:sp>
      <p:sp>
        <p:nvSpPr>
          <p:cNvPr id="4" name="Content Placeholder 3"/>
          <p:cNvSpPr>
            <a:spLocks noGrp="1"/>
          </p:cNvSpPr>
          <p:nvPr>
            <p:ph idx="1"/>
          </p:nvPr>
        </p:nvSpPr>
        <p:spPr>
          <a:xfrm>
            <a:off x="457200" y="1052513"/>
            <a:ext cx="8229600" cy="5256212"/>
          </a:xfrm>
        </p:spPr>
        <p:txBody>
          <a:bodyPr rtlCol="0">
            <a:normAutofit fontScale="85000" lnSpcReduction="10000"/>
          </a:bodyPr>
          <a:lstStyle/>
          <a:p>
            <a:pPr fontAlgn="auto">
              <a:spcAft>
                <a:spcPts val="0"/>
              </a:spcAft>
              <a:defRPr/>
            </a:pPr>
            <a:r>
              <a:rPr lang="en-ZA" sz="2400" dirty="0" smtClean="0"/>
              <a:t>Each user or contributing organisation (for example, a school) creates a profile. </a:t>
            </a:r>
          </a:p>
          <a:p>
            <a:pPr fontAlgn="auto">
              <a:spcAft>
                <a:spcPts val="0"/>
              </a:spcAft>
              <a:defRPr/>
            </a:pPr>
            <a:r>
              <a:rPr lang="en-ZA" sz="2400" dirty="0" smtClean="0"/>
              <a:t>SAEON, and other similar institutions, can define one or more campaigns.</a:t>
            </a:r>
          </a:p>
          <a:p>
            <a:pPr fontAlgn="auto">
              <a:spcAft>
                <a:spcPts val="0"/>
              </a:spcAft>
              <a:defRPr/>
            </a:pPr>
            <a:r>
              <a:rPr lang="en-ZA" sz="2400" dirty="0" smtClean="0"/>
              <a:t>Each campaign has a unique and configurable data form definition.</a:t>
            </a:r>
          </a:p>
          <a:p>
            <a:pPr fontAlgn="auto">
              <a:spcAft>
                <a:spcPts val="0"/>
              </a:spcAft>
              <a:defRPr/>
            </a:pPr>
            <a:r>
              <a:rPr lang="en-ZA" sz="2400" dirty="0" smtClean="0"/>
              <a:t>A ‘Person’ profile, together with a ‘Campaign’ profile, results in a meta-data record for the combination. These are harvested automatically by the SAEON Data Portal and included into a meta-data collection for the campaign.</a:t>
            </a:r>
          </a:p>
          <a:p>
            <a:pPr fontAlgn="auto">
              <a:spcAft>
                <a:spcPts val="0"/>
              </a:spcAft>
              <a:defRPr/>
            </a:pPr>
            <a:endParaRPr lang="en-ZA" sz="2400" dirty="0" smtClean="0"/>
          </a:p>
          <a:p>
            <a:pPr fontAlgn="auto">
              <a:spcAft>
                <a:spcPts val="0"/>
              </a:spcAft>
              <a:defRPr/>
            </a:pPr>
            <a:r>
              <a:rPr lang="en-ZA" sz="2400" dirty="0" smtClean="0"/>
              <a:t>Contributing organisations/ persons can then capture data against one or more campaigns. This happens in a configurable map-based interface.</a:t>
            </a:r>
          </a:p>
          <a:p>
            <a:pPr fontAlgn="auto">
              <a:spcAft>
                <a:spcPts val="0"/>
              </a:spcAft>
              <a:defRPr/>
            </a:pPr>
            <a:r>
              <a:rPr lang="en-ZA" sz="2400" dirty="0" smtClean="0"/>
              <a:t>The data is stored in a database on a server under SAEON’s control, and automatically offers Web Feature Services (mapping data) for each campaign/ user combination. These are automatically included in the meta-data record.</a:t>
            </a:r>
          </a:p>
          <a:p>
            <a:pPr fontAlgn="auto">
              <a:spcAft>
                <a:spcPts val="0"/>
              </a:spcAft>
              <a:defRPr/>
            </a:pPr>
            <a:r>
              <a:rPr lang="en-ZA" sz="2400" dirty="0" smtClean="0"/>
              <a:t>Toolkits are available to create additional views of the data, including chart and table views of the same data.</a:t>
            </a:r>
          </a:p>
        </p:txBody>
      </p:sp>
      <p:sp>
        <p:nvSpPr>
          <p:cNvPr id="5" name="TextBox 4"/>
          <p:cNvSpPr txBox="1"/>
          <p:nvPr/>
        </p:nvSpPr>
        <p:spPr>
          <a:xfrm>
            <a:off x="468313" y="6300788"/>
            <a:ext cx="8377237" cy="368300"/>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fontAlgn="auto">
              <a:spcBef>
                <a:spcPts val="0"/>
              </a:spcBef>
              <a:spcAft>
                <a:spcPts val="0"/>
              </a:spcAft>
              <a:defRPr/>
            </a:pPr>
            <a:r>
              <a:rPr lang="en-ZA" dirty="0"/>
              <a:t>The following slides provide a walkthrough of the beta version, currently being finalised.</a:t>
            </a:r>
            <a:endParaRPr lang="en-Z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86063" y="500063"/>
            <a:ext cx="1500187" cy="928687"/>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ZA" sz="1400" dirty="0"/>
              <a:t>OpenLayers Mapping Application</a:t>
            </a:r>
            <a:endParaRPr lang="en-ZA" sz="1400" dirty="0"/>
          </a:p>
        </p:txBody>
      </p:sp>
      <p:sp>
        <p:nvSpPr>
          <p:cNvPr id="5" name="Rectangle 4"/>
          <p:cNvSpPr/>
          <p:nvPr/>
        </p:nvSpPr>
        <p:spPr>
          <a:xfrm>
            <a:off x="5072063" y="1928813"/>
            <a:ext cx="1500187" cy="92868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en-ZA" sz="1400" dirty="0"/>
              <a:t>SAEON</a:t>
            </a:r>
          </a:p>
          <a:p>
            <a:pPr algn="ctr" fontAlgn="auto">
              <a:spcBef>
                <a:spcPts val="0"/>
              </a:spcBef>
              <a:spcAft>
                <a:spcPts val="0"/>
              </a:spcAft>
              <a:defRPr/>
            </a:pPr>
            <a:r>
              <a:rPr lang="en-ZA" sz="1400" dirty="0"/>
              <a:t>Campaigns</a:t>
            </a:r>
            <a:endParaRPr lang="en-ZA" sz="1400" dirty="0"/>
          </a:p>
        </p:txBody>
      </p:sp>
      <p:sp>
        <p:nvSpPr>
          <p:cNvPr id="6" name="Rectangle 5"/>
          <p:cNvSpPr/>
          <p:nvPr/>
        </p:nvSpPr>
        <p:spPr>
          <a:xfrm>
            <a:off x="7215188" y="1928813"/>
            <a:ext cx="1500187" cy="928687"/>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en-ZA" sz="1400" dirty="0"/>
              <a:t>SAEON</a:t>
            </a:r>
          </a:p>
          <a:p>
            <a:pPr algn="ctr" fontAlgn="auto">
              <a:spcBef>
                <a:spcPts val="0"/>
              </a:spcBef>
              <a:spcAft>
                <a:spcPts val="0"/>
              </a:spcAft>
              <a:defRPr/>
            </a:pPr>
            <a:r>
              <a:rPr lang="en-ZA" sz="1400" dirty="0"/>
              <a:t>Controlled Vocabulary</a:t>
            </a:r>
            <a:endParaRPr lang="en-ZA" sz="1400" dirty="0"/>
          </a:p>
        </p:txBody>
      </p:sp>
      <p:sp>
        <p:nvSpPr>
          <p:cNvPr id="7" name="Rectangle 6"/>
          <p:cNvSpPr/>
          <p:nvPr/>
        </p:nvSpPr>
        <p:spPr>
          <a:xfrm>
            <a:off x="5072063" y="3500438"/>
            <a:ext cx="1500187" cy="92868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en-ZA" sz="1400" dirty="0" err="1"/>
              <a:t>GeoRSS</a:t>
            </a:r>
            <a:r>
              <a:rPr lang="en-ZA" sz="1400" dirty="0"/>
              <a:t> File or Service</a:t>
            </a:r>
            <a:endParaRPr lang="en-ZA" sz="1400" dirty="0"/>
          </a:p>
        </p:txBody>
      </p:sp>
      <p:cxnSp>
        <p:nvCxnSpPr>
          <p:cNvPr id="9" name="Shape 8"/>
          <p:cNvCxnSpPr>
            <a:stCxn id="6" idx="1"/>
            <a:endCxn id="7" idx="3"/>
          </p:cNvCxnSpPr>
          <p:nvPr/>
        </p:nvCxnSpPr>
        <p:spPr>
          <a:xfrm rot="10800000" flipV="1">
            <a:off x="6572250" y="2392363"/>
            <a:ext cx="642938" cy="1573212"/>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sp>
        <p:nvSpPr>
          <p:cNvPr id="12" name="Rectangle 11"/>
          <p:cNvSpPr/>
          <p:nvPr/>
        </p:nvSpPr>
        <p:spPr>
          <a:xfrm>
            <a:off x="7215188" y="3500438"/>
            <a:ext cx="1500187" cy="928687"/>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en-ZA" sz="1400" dirty="0"/>
              <a:t>Simple Keyword Service</a:t>
            </a:r>
            <a:endParaRPr lang="en-ZA" sz="1400" dirty="0"/>
          </a:p>
        </p:txBody>
      </p:sp>
      <p:cxnSp>
        <p:nvCxnSpPr>
          <p:cNvPr id="14" name="Elbow Connector 13"/>
          <p:cNvCxnSpPr>
            <a:stCxn id="6" idx="2"/>
            <a:endCxn id="12" idx="0"/>
          </p:cNvCxnSpPr>
          <p:nvPr/>
        </p:nvCxnSpPr>
        <p:spPr>
          <a:xfrm rot="5400000">
            <a:off x="7643019" y="3178969"/>
            <a:ext cx="644525" cy="1587"/>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6" name="Elbow Connector 15"/>
          <p:cNvCxnSpPr>
            <a:stCxn id="5" idx="2"/>
            <a:endCxn id="7" idx="0"/>
          </p:cNvCxnSpPr>
          <p:nvPr/>
        </p:nvCxnSpPr>
        <p:spPr>
          <a:xfrm rot="5400000">
            <a:off x="5499894" y="3178969"/>
            <a:ext cx="644525" cy="1587"/>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sp>
        <p:nvSpPr>
          <p:cNvPr id="17" name="Rectangle 16"/>
          <p:cNvSpPr/>
          <p:nvPr/>
        </p:nvSpPr>
        <p:spPr>
          <a:xfrm>
            <a:off x="2786063" y="1928813"/>
            <a:ext cx="1500187" cy="928687"/>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ZA" sz="1400" dirty="0"/>
              <a:t>Web Context Document</a:t>
            </a:r>
            <a:endParaRPr lang="en-ZA" sz="1400" dirty="0"/>
          </a:p>
        </p:txBody>
      </p:sp>
      <p:sp>
        <p:nvSpPr>
          <p:cNvPr id="18" name="Rectangle 17"/>
          <p:cNvSpPr/>
          <p:nvPr/>
        </p:nvSpPr>
        <p:spPr>
          <a:xfrm>
            <a:off x="5072063" y="500063"/>
            <a:ext cx="1500187" cy="92868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en-ZA" sz="1400" dirty="0"/>
              <a:t>SAEON</a:t>
            </a:r>
          </a:p>
          <a:p>
            <a:pPr algn="ctr" fontAlgn="auto">
              <a:spcBef>
                <a:spcPts val="0"/>
              </a:spcBef>
              <a:spcAft>
                <a:spcPts val="0"/>
              </a:spcAft>
              <a:defRPr/>
            </a:pPr>
            <a:r>
              <a:rPr lang="en-ZA" sz="1400" dirty="0"/>
              <a:t>Data Portal Campaign Meta-Data</a:t>
            </a:r>
            <a:endParaRPr lang="en-ZA" sz="1400" dirty="0"/>
          </a:p>
        </p:txBody>
      </p:sp>
      <p:cxnSp>
        <p:nvCxnSpPr>
          <p:cNvPr id="20" name="Elbow Connector 19"/>
          <p:cNvCxnSpPr>
            <a:stCxn id="18" idx="2"/>
            <a:endCxn id="5" idx="0"/>
          </p:cNvCxnSpPr>
          <p:nvPr/>
        </p:nvCxnSpPr>
        <p:spPr>
          <a:xfrm rot="5400000">
            <a:off x="5572125" y="1677988"/>
            <a:ext cx="500063" cy="1587"/>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2" name="Elbow Connector 21"/>
          <p:cNvCxnSpPr>
            <a:stCxn id="7" idx="1"/>
            <a:endCxn id="17" idx="3"/>
          </p:cNvCxnSpPr>
          <p:nvPr/>
        </p:nvCxnSpPr>
        <p:spPr>
          <a:xfrm rot="10800000">
            <a:off x="4286250" y="2392363"/>
            <a:ext cx="785813" cy="1573212"/>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4" name="Elbow Connector 23"/>
          <p:cNvCxnSpPr>
            <a:stCxn id="4" idx="2"/>
            <a:endCxn id="17" idx="0"/>
          </p:cNvCxnSpPr>
          <p:nvPr/>
        </p:nvCxnSpPr>
        <p:spPr>
          <a:xfrm rot="5400000">
            <a:off x="3286125" y="1677988"/>
            <a:ext cx="500063" cy="1587"/>
          </a:xfrm>
          <a:prstGeom prst="bentConnector3">
            <a:avLst>
              <a:gd name="adj1" fmla="val 50000"/>
            </a:avLst>
          </a:prstGeom>
          <a:ln>
            <a:tailEnd type="arrow"/>
          </a:ln>
        </p:spPr>
        <p:style>
          <a:lnRef idx="2">
            <a:schemeClr val="accent5"/>
          </a:lnRef>
          <a:fillRef idx="0">
            <a:schemeClr val="accent5"/>
          </a:fillRef>
          <a:effectRef idx="1">
            <a:schemeClr val="accent5"/>
          </a:effectRef>
          <a:fontRef idx="minor">
            <a:schemeClr val="tx1"/>
          </a:fontRef>
        </p:style>
      </p:cxnSp>
      <p:sp>
        <p:nvSpPr>
          <p:cNvPr id="25" name="Rectangle 24"/>
          <p:cNvSpPr/>
          <p:nvPr/>
        </p:nvSpPr>
        <p:spPr>
          <a:xfrm>
            <a:off x="500063" y="500063"/>
            <a:ext cx="1500187" cy="928687"/>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ZA" sz="1400" dirty="0"/>
              <a:t>User or Organisation Profile</a:t>
            </a:r>
            <a:endParaRPr lang="en-ZA" sz="1400" dirty="0"/>
          </a:p>
        </p:txBody>
      </p:sp>
      <p:sp>
        <p:nvSpPr>
          <p:cNvPr id="26" name="Rectangle 25"/>
          <p:cNvSpPr/>
          <p:nvPr/>
        </p:nvSpPr>
        <p:spPr>
          <a:xfrm>
            <a:off x="500063" y="1928813"/>
            <a:ext cx="1500187" cy="928687"/>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ZA" sz="1400" dirty="0"/>
              <a:t>User EML</a:t>
            </a:r>
          </a:p>
          <a:p>
            <a:pPr algn="ctr" fontAlgn="auto">
              <a:spcBef>
                <a:spcPts val="0"/>
              </a:spcBef>
              <a:spcAft>
                <a:spcPts val="0"/>
              </a:spcAft>
              <a:defRPr/>
            </a:pPr>
            <a:r>
              <a:rPr lang="en-ZA" sz="1400" dirty="0"/>
              <a:t>Fragment</a:t>
            </a:r>
            <a:endParaRPr lang="en-ZA" sz="1400" dirty="0"/>
          </a:p>
        </p:txBody>
      </p:sp>
      <p:cxnSp>
        <p:nvCxnSpPr>
          <p:cNvPr id="28" name="Elbow Connector 27"/>
          <p:cNvCxnSpPr>
            <a:stCxn id="25" idx="2"/>
            <a:endCxn id="26" idx="0"/>
          </p:cNvCxnSpPr>
          <p:nvPr/>
        </p:nvCxnSpPr>
        <p:spPr>
          <a:xfrm rot="5400000">
            <a:off x="1000125" y="1677988"/>
            <a:ext cx="500063" cy="1587"/>
          </a:xfrm>
          <a:prstGeom prst="bentConnector3">
            <a:avLst>
              <a:gd name="adj1" fmla="val 50000"/>
            </a:avLst>
          </a:prstGeom>
          <a:ln>
            <a:tailEnd type="arrow"/>
          </a:ln>
        </p:spPr>
        <p:style>
          <a:lnRef idx="2">
            <a:schemeClr val="accent6"/>
          </a:lnRef>
          <a:fillRef idx="0">
            <a:schemeClr val="accent6"/>
          </a:fillRef>
          <a:effectRef idx="1">
            <a:schemeClr val="accent6"/>
          </a:effectRef>
          <a:fontRef idx="minor">
            <a:schemeClr val="tx1"/>
          </a:fontRef>
        </p:style>
      </p:cxnSp>
      <p:sp>
        <p:nvSpPr>
          <p:cNvPr id="29" name="Rectangle 28"/>
          <p:cNvSpPr/>
          <p:nvPr/>
        </p:nvSpPr>
        <p:spPr>
          <a:xfrm>
            <a:off x="2786063" y="3500438"/>
            <a:ext cx="1500187" cy="928687"/>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ZA" sz="1400" dirty="0"/>
              <a:t>User WFS/ </a:t>
            </a:r>
            <a:r>
              <a:rPr lang="en-ZA" sz="1400" dirty="0" err="1"/>
              <a:t>GeoRSS</a:t>
            </a:r>
            <a:r>
              <a:rPr lang="en-ZA" sz="1400" dirty="0"/>
              <a:t> </a:t>
            </a:r>
          </a:p>
          <a:p>
            <a:pPr algn="ctr" fontAlgn="auto">
              <a:spcBef>
                <a:spcPts val="0"/>
              </a:spcBef>
              <a:spcAft>
                <a:spcPts val="0"/>
              </a:spcAft>
              <a:defRPr/>
            </a:pPr>
            <a:r>
              <a:rPr lang="en-ZA" sz="1400" dirty="0"/>
              <a:t>Data File</a:t>
            </a:r>
            <a:endParaRPr lang="en-ZA" sz="1400" dirty="0"/>
          </a:p>
        </p:txBody>
      </p:sp>
      <p:cxnSp>
        <p:nvCxnSpPr>
          <p:cNvPr id="37" name="Elbow Connector 36"/>
          <p:cNvCxnSpPr>
            <a:stCxn id="17" idx="2"/>
            <a:endCxn id="29" idx="0"/>
          </p:cNvCxnSpPr>
          <p:nvPr/>
        </p:nvCxnSpPr>
        <p:spPr>
          <a:xfrm rot="5400000">
            <a:off x="3213894" y="3178969"/>
            <a:ext cx="644525" cy="1587"/>
          </a:xfrm>
          <a:prstGeom prst="bentConnector3">
            <a:avLst>
              <a:gd name="adj1" fmla="val 50000"/>
            </a:avLst>
          </a:prstGeom>
          <a:ln>
            <a:headEnd type="arrow"/>
            <a:tailEnd type="arrow"/>
          </a:ln>
        </p:spPr>
        <p:style>
          <a:lnRef idx="2">
            <a:schemeClr val="accent5"/>
          </a:lnRef>
          <a:fillRef idx="0">
            <a:schemeClr val="accent5"/>
          </a:fillRef>
          <a:effectRef idx="1">
            <a:schemeClr val="accent5"/>
          </a:effectRef>
          <a:fontRef idx="minor">
            <a:schemeClr val="tx1"/>
          </a:fontRef>
        </p:style>
      </p:cxnSp>
      <p:sp>
        <p:nvSpPr>
          <p:cNvPr id="40" name="Rectangle 39"/>
          <p:cNvSpPr/>
          <p:nvPr/>
        </p:nvSpPr>
        <p:spPr>
          <a:xfrm>
            <a:off x="5072063" y="5143500"/>
            <a:ext cx="1500187" cy="928688"/>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ZA" sz="1400" dirty="0"/>
              <a:t>Profile</a:t>
            </a:r>
          </a:p>
          <a:p>
            <a:pPr algn="ctr" fontAlgn="auto">
              <a:spcBef>
                <a:spcPts val="0"/>
              </a:spcBef>
              <a:spcAft>
                <a:spcPts val="0"/>
              </a:spcAft>
              <a:defRPr/>
            </a:pPr>
            <a:r>
              <a:rPr lang="en-ZA" sz="1400" dirty="0"/>
              <a:t>Editor/ Aggregator</a:t>
            </a:r>
            <a:endParaRPr lang="en-ZA" sz="1400" dirty="0"/>
          </a:p>
        </p:txBody>
      </p:sp>
      <p:cxnSp>
        <p:nvCxnSpPr>
          <p:cNvPr id="42" name="Shape 41"/>
          <p:cNvCxnSpPr>
            <a:stCxn id="7" idx="2"/>
            <a:endCxn id="40" idx="0"/>
          </p:cNvCxnSpPr>
          <p:nvPr/>
        </p:nvCxnSpPr>
        <p:spPr>
          <a:xfrm rot="5400000">
            <a:off x="5464969" y="4787107"/>
            <a:ext cx="714375" cy="1587"/>
          </a:xfrm>
          <a:prstGeom prst="bentConnector3">
            <a:avLst>
              <a:gd name="adj1" fmla="val 50000"/>
            </a:avLst>
          </a:prstGeom>
          <a:ln>
            <a:tailEnd type="arrow"/>
          </a:ln>
        </p:spPr>
        <p:style>
          <a:lnRef idx="2">
            <a:schemeClr val="accent3"/>
          </a:lnRef>
          <a:fillRef idx="0">
            <a:schemeClr val="accent3"/>
          </a:fillRef>
          <a:effectRef idx="1">
            <a:schemeClr val="accent3"/>
          </a:effectRef>
          <a:fontRef idx="minor">
            <a:schemeClr val="tx1"/>
          </a:fontRef>
        </p:style>
      </p:cxnSp>
      <p:sp>
        <p:nvSpPr>
          <p:cNvPr id="47" name="Rectangle 46"/>
          <p:cNvSpPr/>
          <p:nvPr/>
        </p:nvSpPr>
        <p:spPr>
          <a:xfrm>
            <a:off x="2786063" y="5143500"/>
            <a:ext cx="1500187" cy="928688"/>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ZA" sz="1400" dirty="0"/>
              <a:t>Data Capturing Page/ Dialog</a:t>
            </a:r>
            <a:endParaRPr lang="en-ZA" sz="1400" dirty="0"/>
          </a:p>
        </p:txBody>
      </p:sp>
      <p:cxnSp>
        <p:nvCxnSpPr>
          <p:cNvPr id="49" name="Elbow Connector 48"/>
          <p:cNvCxnSpPr>
            <a:stCxn id="47" idx="1"/>
            <a:endCxn id="29" idx="1"/>
          </p:cNvCxnSpPr>
          <p:nvPr/>
        </p:nvCxnSpPr>
        <p:spPr>
          <a:xfrm rot="10800000">
            <a:off x="2786063" y="3965575"/>
            <a:ext cx="1587" cy="1643063"/>
          </a:xfrm>
          <a:prstGeom prst="bentConnector3">
            <a:avLst>
              <a:gd name="adj1" fmla="val 46901337"/>
            </a:avLst>
          </a:prstGeom>
          <a:ln>
            <a:headEnd type="arrow"/>
            <a:tailEnd type="arrow"/>
          </a:ln>
        </p:spPr>
        <p:style>
          <a:lnRef idx="2">
            <a:schemeClr val="accent2"/>
          </a:lnRef>
          <a:fillRef idx="0">
            <a:schemeClr val="accent2"/>
          </a:fillRef>
          <a:effectRef idx="1">
            <a:schemeClr val="accent2"/>
          </a:effectRef>
          <a:fontRef idx="minor">
            <a:schemeClr val="tx1"/>
          </a:fontRef>
        </p:style>
      </p:cxnSp>
      <p:cxnSp>
        <p:nvCxnSpPr>
          <p:cNvPr id="51" name="Elbow Connector 50"/>
          <p:cNvCxnSpPr>
            <a:stCxn id="26" idx="1"/>
            <a:endCxn id="40" idx="2"/>
          </p:cNvCxnSpPr>
          <p:nvPr/>
        </p:nvCxnSpPr>
        <p:spPr>
          <a:xfrm rot="10800000" flipH="1" flipV="1">
            <a:off x="500063" y="2392363"/>
            <a:ext cx="5322887" cy="3679825"/>
          </a:xfrm>
          <a:prstGeom prst="bentConnector4">
            <a:avLst>
              <a:gd name="adj1" fmla="val -4295"/>
              <a:gd name="adj2" fmla="val 106214"/>
            </a:avLst>
          </a:prstGeom>
          <a:ln>
            <a:headEnd type="arrow"/>
            <a:tailEnd type="arrow"/>
          </a:ln>
        </p:spPr>
        <p:style>
          <a:lnRef idx="2">
            <a:schemeClr val="accent2"/>
          </a:lnRef>
          <a:fillRef idx="0">
            <a:schemeClr val="accent2"/>
          </a:fillRef>
          <a:effectRef idx="1">
            <a:schemeClr val="accent2"/>
          </a:effectRef>
          <a:fontRef idx="minor">
            <a:schemeClr val="tx1"/>
          </a:fontRef>
        </p:style>
      </p:cxnSp>
      <p:cxnSp>
        <p:nvCxnSpPr>
          <p:cNvPr id="55" name="Elbow Connector 54"/>
          <p:cNvCxnSpPr>
            <a:stCxn id="12" idx="2"/>
            <a:endCxn id="47" idx="0"/>
          </p:cNvCxnSpPr>
          <p:nvPr/>
        </p:nvCxnSpPr>
        <p:spPr>
          <a:xfrm rot="5400000">
            <a:off x="5393531" y="2570957"/>
            <a:ext cx="714375" cy="4430712"/>
          </a:xfrm>
          <a:prstGeom prst="bent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sp>
        <p:nvSpPr>
          <p:cNvPr id="69" name="Rectangle 68"/>
          <p:cNvSpPr/>
          <p:nvPr/>
        </p:nvSpPr>
        <p:spPr>
          <a:xfrm>
            <a:off x="7072313" y="5143500"/>
            <a:ext cx="1500187" cy="928688"/>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ZA" sz="1400" dirty="0"/>
              <a:t>Composite</a:t>
            </a:r>
          </a:p>
          <a:p>
            <a:pPr algn="ctr" fontAlgn="auto">
              <a:spcBef>
                <a:spcPts val="0"/>
              </a:spcBef>
              <a:spcAft>
                <a:spcPts val="0"/>
              </a:spcAft>
              <a:defRPr/>
            </a:pPr>
            <a:r>
              <a:rPr lang="en-ZA" sz="1400" dirty="0"/>
              <a:t>EML</a:t>
            </a:r>
            <a:endParaRPr lang="en-ZA" sz="1400" dirty="0"/>
          </a:p>
        </p:txBody>
      </p:sp>
      <p:cxnSp>
        <p:nvCxnSpPr>
          <p:cNvPr id="72" name="Elbow Connector 71"/>
          <p:cNvCxnSpPr>
            <a:stCxn id="40" idx="3"/>
            <a:endCxn id="69" idx="1"/>
          </p:cNvCxnSpPr>
          <p:nvPr/>
        </p:nvCxnSpPr>
        <p:spPr>
          <a:xfrm>
            <a:off x="6572250" y="5608638"/>
            <a:ext cx="500063" cy="1587"/>
          </a:xfrm>
          <a:prstGeom prst="bentConnector3">
            <a:avLst>
              <a:gd name="adj1" fmla="val 50000"/>
            </a:avLst>
          </a:prstGeom>
          <a:ln>
            <a:headEnd type="arrow"/>
            <a:tailEnd type="arrow"/>
          </a:ln>
        </p:spPr>
        <p:style>
          <a:lnRef idx="2">
            <a:schemeClr val="accent2"/>
          </a:lnRef>
          <a:fillRef idx="0">
            <a:schemeClr val="accent2"/>
          </a:fillRef>
          <a:effectRef idx="1">
            <a:schemeClr val="accent2"/>
          </a:effectRef>
          <a:fontRef idx="minor">
            <a:schemeClr val="tx1"/>
          </a:fontRef>
        </p:style>
      </p:cxnSp>
      <p:sp>
        <p:nvSpPr>
          <p:cNvPr id="82" name="Rectangle 81"/>
          <p:cNvSpPr/>
          <p:nvPr/>
        </p:nvSpPr>
        <p:spPr>
          <a:xfrm>
            <a:off x="7215188" y="500063"/>
            <a:ext cx="1500187" cy="928687"/>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en-ZA" sz="1400" dirty="0"/>
              <a:t>SAEON</a:t>
            </a:r>
          </a:p>
          <a:p>
            <a:pPr algn="ctr" fontAlgn="auto">
              <a:spcBef>
                <a:spcPts val="0"/>
              </a:spcBef>
              <a:spcAft>
                <a:spcPts val="0"/>
              </a:spcAft>
              <a:defRPr/>
            </a:pPr>
            <a:r>
              <a:rPr lang="en-ZA" sz="1400" dirty="0"/>
              <a:t>Units of Measure</a:t>
            </a:r>
            <a:endParaRPr lang="en-ZA" sz="1400" dirty="0"/>
          </a:p>
        </p:txBody>
      </p:sp>
      <p:cxnSp>
        <p:nvCxnSpPr>
          <p:cNvPr id="84" name="Shape 83"/>
          <p:cNvCxnSpPr>
            <a:stCxn id="82" idx="3"/>
            <a:endCxn id="47" idx="2"/>
          </p:cNvCxnSpPr>
          <p:nvPr/>
        </p:nvCxnSpPr>
        <p:spPr>
          <a:xfrm flipH="1">
            <a:off x="3535363" y="963613"/>
            <a:ext cx="5180012" cy="5108575"/>
          </a:xfrm>
          <a:prstGeom prst="bentConnector4">
            <a:avLst>
              <a:gd name="adj1" fmla="val -4414"/>
              <a:gd name="adj2" fmla="val 111694"/>
            </a:avLst>
          </a:prstGeom>
          <a:ln>
            <a:tailEnd type="arrow"/>
          </a:ln>
        </p:spPr>
        <p:style>
          <a:lnRef idx="2">
            <a:schemeClr val="accent4"/>
          </a:lnRef>
          <a:fillRef idx="0">
            <a:schemeClr val="accent4"/>
          </a:fillRef>
          <a:effectRef idx="1">
            <a:schemeClr val="accent4"/>
          </a:effectRef>
          <a:fontRef idx="minor">
            <a:schemeClr val="tx1"/>
          </a:fontRef>
        </p:style>
      </p:cxnSp>
      <p:cxnSp>
        <p:nvCxnSpPr>
          <p:cNvPr id="87" name="Straight Arrow Connector 86"/>
          <p:cNvCxnSpPr>
            <a:stCxn id="6" idx="0"/>
            <a:endCxn id="82" idx="2"/>
          </p:cNvCxnSpPr>
          <p:nvPr/>
        </p:nvCxnSpPr>
        <p:spPr>
          <a:xfrm rot="16200000" flipV="1">
            <a:off x="7716043" y="1678782"/>
            <a:ext cx="500063" cy="0"/>
          </a:xfrm>
          <a:prstGeom prst="straightConnector1">
            <a:avLst/>
          </a:prstGeom>
          <a:ln>
            <a:prstDash val="dash"/>
            <a:tailEnd type="arrow"/>
          </a:ln>
        </p:spPr>
        <p:style>
          <a:lnRef idx="2">
            <a:schemeClr val="accent4"/>
          </a:lnRef>
          <a:fillRef idx="0">
            <a:schemeClr val="accent4"/>
          </a:fillRef>
          <a:effectRef idx="1">
            <a:schemeClr val="accent4"/>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ctrTitle"/>
          </p:nvPr>
        </p:nvSpPr>
        <p:spPr bwMode="auto"/>
        <p:txBody>
          <a:bodyPr wrap="square" numCol="1" anchorCtr="0" compatLnSpc="1">
            <a:prstTxWarp prst="textNoShape">
              <a:avLst/>
            </a:prstTxWarp>
          </a:bodyPr>
          <a:lstStyle/>
          <a:p>
            <a:r>
              <a:rPr lang="en-ZA" smtClean="0"/>
              <a:t>Current Implementation</a:t>
            </a:r>
          </a:p>
        </p:txBody>
      </p:sp>
      <p:sp>
        <p:nvSpPr>
          <p:cNvPr id="5" name="Subtitle 4"/>
          <p:cNvSpPr>
            <a:spLocks noGrp="1"/>
          </p:cNvSpPr>
          <p:nvPr>
            <p:ph type="subTitle" idx="1"/>
          </p:nvPr>
        </p:nvSpPr>
        <p:spPr/>
        <p:txBody>
          <a:bodyPr rtlCol="0">
            <a:normAutofit/>
          </a:bodyPr>
          <a:lstStyle/>
          <a:p>
            <a:pPr fontAlgn="auto">
              <a:spcAft>
                <a:spcPts val="0"/>
              </a:spcAft>
              <a:defRPr/>
            </a:pPr>
            <a:r>
              <a:rPr lang="el-GR" dirty="0" smtClean="0"/>
              <a:t>β</a:t>
            </a:r>
            <a:r>
              <a:rPr lang="en-ZA" dirty="0" smtClean="0"/>
              <a:t>-Version</a:t>
            </a:r>
          </a:p>
          <a:p>
            <a:pPr fontAlgn="auto">
              <a:spcAft>
                <a:spcPts val="0"/>
              </a:spcAft>
              <a:defRPr/>
            </a:pPr>
            <a:r>
              <a:rPr lang="en-ZA" dirty="0" smtClean="0"/>
              <a:t>July 2010</a:t>
            </a:r>
            <a:endParaRPr lang="en-Z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bwMode="auto"/>
        <p:txBody>
          <a:bodyPr wrap="square" numCol="1" anchorCtr="0" compatLnSpc="1">
            <a:prstTxWarp prst="textNoShape">
              <a:avLst/>
            </a:prstTxWarp>
          </a:bodyPr>
          <a:lstStyle/>
          <a:p>
            <a:r>
              <a:rPr lang="en-ZA" smtClean="0"/>
              <a:t>Map Client Interface</a:t>
            </a:r>
          </a:p>
        </p:txBody>
      </p:sp>
      <p:pic>
        <p:nvPicPr>
          <p:cNvPr id="7171" name="Picture 3"/>
          <p:cNvPicPr>
            <a:picLocks noChangeAspect="1" noChangeArrowheads="1"/>
          </p:cNvPicPr>
          <p:nvPr/>
        </p:nvPicPr>
        <p:blipFill>
          <a:blip r:embed="rId2" cstate="print"/>
          <a:srcRect/>
          <a:stretch>
            <a:fillRect/>
          </a:stretch>
        </p:blipFill>
        <p:spPr bwMode="auto">
          <a:xfrm>
            <a:off x="0" y="908050"/>
            <a:ext cx="9144000" cy="5727700"/>
          </a:xfrm>
          <a:prstGeom prst="rect">
            <a:avLst/>
          </a:prstGeom>
          <a:noFill/>
          <a:ln w="9525">
            <a:noFill/>
            <a:miter lim="800000"/>
            <a:headEnd/>
            <a:tailEnd/>
          </a:ln>
        </p:spPr>
      </p:pic>
      <p:sp>
        <p:nvSpPr>
          <p:cNvPr id="6" name="Rectangular Callout 5"/>
          <p:cNvSpPr/>
          <p:nvPr/>
        </p:nvSpPr>
        <p:spPr>
          <a:xfrm>
            <a:off x="6659563" y="3429000"/>
            <a:ext cx="2016125" cy="1655763"/>
          </a:xfrm>
          <a:prstGeom prst="wedgeRectCallout">
            <a:avLst>
              <a:gd name="adj1" fmla="val -345186"/>
              <a:gd name="adj2" fmla="val -124030"/>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ZA" sz="1600" dirty="0"/>
              <a:t>The test version adds menu entries into the standard map interface used in the SAEON Data Portal</a:t>
            </a:r>
            <a:endParaRPr lang="en-ZA"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bwMode="auto"/>
        <p:txBody>
          <a:bodyPr wrap="square" numCol="1" anchorCtr="0" compatLnSpc="1">
            <a:prstTxWarp prst="textNoShape">
              <a:avLst/>
            </a:prstTxWarp>
          </a:bodyPr>
          <a:lstStyle/>
          <a:p>
            <a:r>
              <a:rPr lang="en-ZA" smtClean="0"/>
              <a:t>Administrative Additions</a:t>
            </a:r>
          </a:p>
        </p:txBody>
      </p:sp>
      <p:pic>
        <p:nvPicPr>
          <p:cNvPr id="8195" name="Picture 2"/>
          <p:cNvPicPr>
            <a:picLocks noChangeAspect="1" noChangeArrowheads="1"/>
          </p:cNvPicPr>
          <p:nvPr/>
        </p:nvPicPr>
        <p:blipFill>
          <a:blip r:embed="rId2" cstate="print"/>
          <a:srcRect/>
          <a:stretch>
            <a:fillRect/>
          </a:stretch>
        </p:blipFill>
        <p:spPr bwMode="auto">
          <a:xfrm>
            <a:off x="0" y="908050"/>
            <a:ext cx="9144000" cy="5727700"/>
          </a:xfrm>
          <a:prstGeom prst="rect">
            <a:avLst/>
          </a:prstGeom>
          <a:noFill/>
          <a:ln w="9525">
            <a:noFill/>
            <a:miter lim="800000"/>
            <a:headEnd/>
            <a:tailEnd/>
          </a:ln>
        </p:spPr>
      </p:pic>
      <p:sp>
        <p:nvSpPr>
          <p:cNvPr id="5" name="Rectangular Callout 4"/>
          <p:cNvSpPr/>
          <p:nvPr/>
        </p:nvSpPr>
        <p:spPr>
          <a:xfrm>
            <a:off x="5219700" y="3429000"/>
            <a:ext cx="3673475" cy="1655763"/>
          </a:xfrm>
          <a:prstGeom prst="wedgeRectCallout">
            <a:avLst>
              <a:gd name="adj1" fmla="val -154633"/>
              <a:gd name="adj2" fmla="val -100133"/>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Three main functions can be tested here:</a:t>
            </a:r>
          </a:p>
          <a:p>
            <a:pPr marL="342900" indent="-342900" fontAlgn="auto">
              <a:spcBef>
                <a:spcPts val="0"/>
              </a:spcBef>
              <a:spcAft>
                <a:spcPts val="0"/>
              </a:spcAft>
              <a:buFontTx/>
              <a:buAutoNum type="arabicPeriod"/>
              <a:defRPr/>
            </a:pPr>
            <a:r>
              <a:rPr lang="en-ZA" sz="1600" dirty="0"/>
              <a:t>Adding/ Editing User Profiles</a:t>
            </a:r>
          </a:p>
          <a:p>
            <a:pPr marL="342900" indent="-342900" fontAlgn="auto">
              <a:spcBef>
                <a:spcPts val="0"/>
              </a:spcBef>
              <a:spcAft>
                <a:spcPts val="0"/>
              </a:spcAft>
              <a:buFontTx/>
              <a:buAutoNum type="arabicPeriod"/>
              <a:defRPr/>
            </a:pPr>
            <a:r>
              <a:rPr lang="en-ZA" sz="1600" dirty="0"/>
              <a:t>Adding/ Editing Campaign Profiles</a:t>
            </a:r>
          </a:p>
          <a:p>
            <a:pPr marL="342900" indent="-342900" fontAlgn="auto">
              <a:spcBef>
                <a:spcPts val="0"/>
              </a:spcBef>
              <a:spcAft>
                <a:spcPts val="0"/>
              </a:spcAft>
              <a:buFontTx/>
              <a:buAutoNum type="arabicPeriod"/>
              <a:defRPr/>
            </a:pPr>
            <a:r>
              <a:rPr lang="en-ZA" sz="1600" dirty="0"/>
              <a:t>Capturing Data</a:t>
            </a:r>
            <a:endParaRPr lang="en-ZA" sz="1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bwMode="auto"/>
        <p:txBody>
          <a:bodyPr wrap="square" numCol="1" anchorCtr="0" compatLnSpc="1">
            <a:prstTxWarp prst="textNoShape">
              <a:avLst/>
            </a:prstTxWarp>
          </a:bodyPr>
          <a:lstStyle/>
          <a:p>
            <a:r>
              <a:rPr lang="en-ZA" smtClean="0"/>
              <a:t>Person’s Profile</a:t>
            </a:r>
          </a:p>
        </p:txBody>
      </p:sp>
      <p:sp>
        <p:nvSpPr>
          <p:cNvPr id="9219" name="Content Placeholder 2"/>
          <p:cNvSpPr>
            <a:spLocks noGrp="1"/>
          </p:cNvSpPr>
          <p:nvPr>
            <p:ph idx="1"/>
          </p:nvPr>
        </p:nvSpPr>
        <p:spPr/>
        <p:txBody>
          <a:bodyPr/>
          <a:lstStyle/>
          <a:p>
            <a:endParaRPr lang="en-ZA" smtClean="0"/>
          </a:p>
        </p:txBody>
      </p:sp>
      <p:pic>
        <p:nvPicPr>
          <p:cNvPr id="9220" name="Picture 2"/>
          <p:cNvPicPr>
            <a:picLocks noChangeAspect="1" noChangeArrowheads="1"/>
          </p:cNvPicPr>
          <p:nvPr/>
        </p:nvPicPr>
        <p:blipFill>
          <a:blip r:embed="rId2" cstate="print"/>
          <a:srcRect/>
          <a:stretch>
            <a:fillRect/>
          </a:stretch>
        </p:blipFill>
        <p:spPr bwMode="auto">
          <a:xfrm>
            <a:off x="0" y="908050"/>
            <a:ext cx="9144000" cy="5727700"/>
          </a:xfrm>
          <a:prstGeom prst="rect">
            <a:avLst/>
          </a:prstGeom>
          <a:noFill/>
          <a:ln w="9525">
            <a:noFill/>
            <a:miter lim="800000"/>
            <a:headEnd/>
            <a:tailEnd/>
          </a:ln>
        </p:spPr>
      </p:pic>
      <p:sp>
        <p:nvSpPr>
          <p:cNvPr id="5" name="Rectangular Callout 4"/>
          <p:cNvSpPr/>
          <p:nvPr/>
        </p:nvSpPr>
        <p:spPr>
          <a:xfrm>
            <a:off x="179388" y="4221163"/>
            <a:ext cx="2016125" cy="2016125"/>
          </a:xfrm>
          <a:prstGeom prst="wedgeRectCallout">
            <a:avLst>
              <a:gd name="adj1" fmla="val 147595"/>
              <a:gd name="adj2" fmla="val -60078"/>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ZA" sz="1600" dirty="0"/>
              <a:t>The standard user profile is based on the person/ organisation-related elements of EML – and contributes fragments to a meta-data record.</a:t>
            </a:r>
            <a:endParaRPr lang="en-ZA" sz="1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bwMode="auto"/>
        <p:txBody>
          <a:bodyPr wrap="square" numCol="1" anchorCtr="0" compatLnSpc="1">
            <a:prstTxWarp prst="textNoShape">
              <a:avLst/>
            </a:prstTxWarp>
          </a:bodyPr>
          <a:lstStyle/>
          <a:p>
            <a:r>
              <a:rPr lang="en-ZA" smtClean="0"/>
              <a:t>Defining a Campaign Profile</a:t>
            </a:r>
          </a:p>
        </p:txBody>
      </p:sp>
      <p:pic>
        <p:nvPicPr>
          <p:cNvPr id="10243" name="Picture 2"/>
          <p:cNvPicPr>
            <a:picLocks noChangeAspect="1" noChangeArrowheads="1"/>
          </p:cNvPicPr>
          <p:nvPr/>
        </p:nvPicPr>
        <p:blipFill>
          <a:blip r:embed="rId2" cstate="print"/>
          <a:srcRect/>
          <a:stretch>
            <a:fillRect/>
          </a:stretch>
        </p:blipFill>
        <p:spPr bwMode="auto">
          <a:xfrm>
            <a:off x="0" y="908050"/>
            <a:ext cx="9144000" cy="5727700"/>
          </a:xfrm>
          <a:prstGeom prst="rect">
            <a:avLst/>
          </a:prstGeom>
          <a:noFill/>
          <a:ln w="9525">
            <a:noFill/>
            <a:miter lim="800000"/>
            <a:headEnd/>
            <a:tailEnd/>
          </a:ln>
        </p:spPr>
      </p:pic>
      <p:sp>
        <p:nvSpPr>
          <p:cNvPr id="5" name="Rectangular Callout 4"/>
          <p:cNvSpPr/>
          <p:nvPr/>
        </p:nvSpPr>
        <p:spPr>
          <a:xfrm>
            <a:off x="179388" y="2636838"/>
            <a:ext cx="2447925" cy="2520950"/>
          </a:xfrm>
          <a:prstGeom prst="wedgeRectCallout">
            <a:avLst>
              <a:gd name="adj1" fmla="val 85678"/>
              <a:gd name="adj2" fmla="val -62222"/>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The same applies to campaigns. The additional capability is that of defining one or more ‘fields’ – essentially the form that will be used for data capturing – associated with the campaign.</a:t>
            </a:r>
            <a:endParaRPr lang="en-ZA" sz="1600" dirty="0"/>
          </a:p>
        </p:txBody>
      </p:sp>
      <p:sp>
        <p:nvSpPr>
          <p:cNvPr id="7" name="Rectangular Callout 6"/>
          <p:cNvSpPr/>
          <p:nvPr/>
        </p:nvSpPr>
        <p:spPr>
          <a:xfrm>
            <a:off x="179388" y="5300663"/>
            <a:ext cx="2447925" cy="1223962"/>
          </a:xfrm>
          <a:prstGeom prst="wedgeRectCallout">
            <a:avLst>
              <a:gd name="adj1" fmla="val 84316"/>
              <a:gd name="adj2" fmla="val -164295"/>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Each campaign can select a unique backdrop map, with layers appropriate to the context of the campaign.</a:t>
            </a:r>
            <a:endParaRPr lang="en-ZA" sz="1600" i="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p:txBody>
          <a:bodyPr wrap="square" numCol="1" anchorCtr="0" compatLnSpc="1">
            <a:prstTxWarp prst="textNoShape">
              <a:avLst/>
            </a:prstTxWarp>
          </a:bodyPr>
          <a:lstStyle/>
          <a:p>
            <a:r>
              <a:rPr lang="en-ZA" smtClean="0"/>
              <a:t>Two Levels of Controlled Vocabulary</a:t>
            </a:r>
          </a:p>
        </p:txBody>
      </p:sp>
      <p:pic>
        <p:nvPicPr>
          <p:cNvPr id="11267" name="Picture 2"/>
          <p:cNvPicPr>
            <a:picLocks noChangeAspect="1" noChangeArrowheads="1"/>
          </p:cNvPicPr>
          <p:nvPr/>
        </p:nvPicPr>
        <p:blipFill>
          <a:blip r:embed="rId2" cstate="print"/>
          <a:srcRect/>
          <a:stretch>
            <a:fillRect/>
          </a:stretch>
        </p:blipFill>
        <p:spPr bwMode="auto">
          <a:xfrm>
            <a:off x="0" y="908050"/>
            <a:ext cx="9144000" cy="5727700"/>
          </a:xfrm>
          <a:prstGeom prst="rect">
            <a:avLst/>
          </a:prstGeom>
          <a:noFill/>
          <a:ln w="9525">
            <a:noFill/>
            <a:miter lim="800000"/>
            <a:headEnd/>
            <a:tailEnd/>
          </a:ln>
        </p:spPr>
      </p:pic>
      <p:sp>
        <p:nvSpPr>
          <p:cNvPr id="5" name="Rectangular Callout 4"/>
          <p:cNvSpPr/>
          <p:nvPr/>
        </p:nvSpPr>
        <p:spPr>
          <a:xfrm>
            <a:off x="179388" y="3789363"/>
            <a:ext cx="2016125" cy="2447925"/>
          </a:xfrm>
          <a:prstGeom prst="wedgeRectCallout">
            <a:avLst>
              <a:gd name="adj1" fmla="val 253191"/>
              <a:gd name="adj2" fmla="val -46142"/>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Surveys often result in poorly defined result data. For this reason, copious use can be made of ‘drop-down’ lists and date pickers to limit erroneous data entry.</a:t>
            </a:r>
            <a:endParaRPr lang="en-ZA" sz="1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p:txBody>
          <a:bodyPr wrap="square" numCol="1" anchorCtr="0" compatLnSpc="1">
            <a:prstTxWarp prst="textNoShape">
              <a:avLst/>
            </a:prstTxWarp>
          </a:bodyPr>
          <a:lstStyle/>
          <a:p>
            <a:r>
              <a:rPr lang="en-ZA" smtClean="0"/>
              <a:t>‘External’ Controlled Vocabulary Services</a:t>
            </a:r>
          </a:p>
        </p:txBody>
      </p:sp>
      <p:pic>
        <p:nvPicPr>
          <p:cNvPr id="12291" name="Picture 2"/>
          <p:cNvPicPr>
            <a:picLocks noChangeAspect="1" noChangeArrowheads="1"/>
          </p:cNvPicPr>
          <p:nvPr/>
        </p:nvPicPr>
        <p:blipFill>
          <a:blip r:embed="rId2" cstate="print"/>
          <a:srcRect/>
          <a:stretch>
            <a:fillRect/>
          </a:stretch>
        </p:blipFill>
        <p:spPr bwMode="auto">
          <a:xfrm>
            <a:off x="0" y="869950"/>
            <a:ext cx="9144000" cy="5727700"/>
          </a:xfrm>
          <a:prstGeom prst="rect">
            <a:avLst/>
          </a:prstGeom>
          <a:noFill/>
          <a:ln w="9525">
            <a:noFill/>
            <a:miter lim="800000"/>
            <a:headEnd/>
            <a:tailEnd/>
          </a:ln>
        </p:spPr>
      </p:pic>
      <p:sp>
        <p:nvSpPr>
          <p:cNvPr id="5" name="Rectangular Callout 4"/>
          <p:cNvSpPr/>
          <p:nvPr/>
        </p:nvSpPr>
        <p:spPr>
          <a:xfrm>
            <a:off x="179388" y="2997200"/>
            <a:ext cx="2016125" cy="3240088"/>
          </a:xfrm>
          <a:prstGeom prst="wedgeRectCallout">
            <a:avLst>
              <a:gd name="adj1" fmla="val 157072"/>
              <a:gd name="adj2" fmla="val -24203"/>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External controlled vocabularies, if they are implemented using interoperability standards, can also be used to guide text inputs.  We are testing this with the ITIS (Integrated Taxonomic Information System) in respect of species names.</a:t>
            </a:r>
            <a:endParaRPr lang="en-ZA" sz="1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p:txBody>
          <a:bodyPr wrap="square" numCol="1" anchorCtr="0" compatLnSpc="1">
            <a:prstTxWarp prst="textNoShape">
              <a:avLst/>
            </a:prstTxWarp>
          </a:bodyPr>
          <a:lstStyle/>
          <a:p>
            <a:r>
              <a:rPr lang="en-ZA" smtClean="0"/>
              <a:t>Controlled Vocabulary Service</a:t>
            </a:r>
          </a:p>
        </p:txBody>
      </p:sp>
      <p:sp>
        <p:nvSpPr>
          <p:cNvPr id="13315" name="Content Placeholder 2"/>
          <p:cNvSpPr>
            <a:spLocks noGrp="1"/>
          </p:cNvSpPr>
          <p:nvPr>
            <p:ph idx="1"/>
          </p:nvPr>
        </p:nvSpPr>
        <p:spPr/>
        <p:txBody>
          <a:bodyPr/>
          <a:lstStyle/>
          <a:p>
            <a:endParaRPr lang="en-ZA" smtClean="0"/>
          </a:p>
        </p:txBody>
      </p:sp>
      <p:pic>
        <p:nvPicPr>
          <p:cNvPr id="13316" name="Picture 2"/>
          <p:cNvPicPr>
            <a:picLocks noChangeAspect="1" noChangeArrowheads="1"/>
          </p:cNvPicPr>
          <p:nvPr/>
        </p:nvPicPr>
        <p:blipFill>
          <a:blip r:embed="rId2" cstate="print"/>
          <a:srcRect/>
          <a:stretch>
            <a:fillRect/>
          </a:stretch>
        </p:blipFill>
        <p:spPr bwMode="auto">
          <a:xfrm>
            <a:off x="-11113" y="765175"/>
            <a:ext cx="9155113" cy="5732463"/>
          </a:xfrm>
          <a:prstGeom prst="rect">
            <a:avLst/>
          </a:prstGeom>
          <a:noFill/>
          <a:ln w="9525">
            <a:noFill/>
            <a:miter lim="800000"/>
            <a:headEnd/>
            <a:tailEnd/>
          </a:ln>
        </p:spPr>
      </p:pic>
      <p:sp>
        <p:nvSpPr>
          <p:cNvPr id="5" name="Rectangular Callout 4"/>
          <p:cNvSpPr/>
          <p:nvPr/>
        </p:nvSpPr>
        <p:spPr>
          <a:xfrm>
            <a:off x="4787900" y="2636838"/>
            <a:ext cx="4105275" cy="1728787"/>
          </a:xfrm>
          <a:prstGeom prst="wedgeRectCallout">
            <a:avLst>
              <a:gd name="adj1" fmla="val -126518"/>
              <a:gd name="adj2" fmla="val -80800"/>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This our test interface. It calls the ITIS service to provide species names (Scientific and Common) for terms entered by the user. The final implementation (under way) will integrate this with the form fields where text is captured if the field is designated as a ‘Controlled Vocabulary’ field</a:t>
            </a:r>
            <a:endParaRPr lang="en-ZA" sz="1600" dirty="0"/>
          </a:p>
        </p:txBody>
      </p:sp>
      <p:sp>
        <p:nvSpPr>
          <p:cNvPr id="6" name="Rectangular Callout 5"/>
          <p:cNvSpPr/>
          <p:nvPr/>
        </p:nvSpPr>
        <p:spPr>
          <a:xfrm>
            <a:off x="4787900" y="4437063"/>
            <a:ext cx="4105275" cy="1728787"/>
          </a:xfrm>
          <a:prstGeom prst="wedgeRectCallout">
            <a:avLst>
              <a:gd name="adj1" fmla="val -50355"/>
              <a:gd name="adj2" fmla="val -33417"/>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i="1" dirty="0"/>
              <a:t>Note that a field can be pointed to any service, anywhere, as long as it meets interoperability requirements. We aim to implement at least the major standards in this respect, over time. It is also possible to store  static XML files at a web address with lists particular to a campaign or organisation.</a:t>
            </a:r>
            <a:endParaRPr lang="en-ZA" sz="1600"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bwMode="auto"/>
        <p:txBody>
          <a:bodyPr wrap="square" numCol="1" anchorCtr="0" compatLnSpc="1">
            <a:prstTxWarp prst="textNoShape">
              <a:avLst/>
            </a:prstTxWarp>
          </a:bodyPr>
          <a:lstStyle/>
          <a:p>
            <a:r>
              <a:rPr lang="en-ZA" sz="2400" smtClean="0"/>
              <a:t>Campaigns and Persons Combine to Form EML Meta-Data Records</a:t>
            </a:r>
          </a:p>
        </p:txBody>
      </p:sp>
      <p:pic>
        <p:nvPicPr>
          <p:cNvPr id="14339" name="Picture 2"/>
          <p:cNvPicPr>
            <a:picLocks noChangeAspect="1" noChangeArrowheads="1"/>
          </p:cNvPicPr>
          <p:nvPr/>
        </p:nvPicPr>
        <p:blipFill>
          <a:blip r:embed="rId2" cstate="print"/>
          <a:srcRect/>
          <a:stretch>
            <a:fillRect/>
          </a:stretch>
        </p:blipFill>
        <p:spPr bwMode="auto">
          <a:xfrm>
            <a:off x="0" y="908050"/>
            <a:ext cx="9144000" cy="5727700"/>
          </a:xfrm>
          <a:prstGeom prst="rect">
            <a:avLst/>
          </a:prstGeom>
          <a:noFill/>
          <a:ln w="9525">
            <a:noFill/>
            <a:miter lim="800000"/>
            <a:headEnd/>
            <a:tailEnd/>
          </a:ln>
        </p:spPr>
      </p:pic>
      <p:sp>
        <p:nvSpPr>
          <p:cNvPr id="5" name="Rectangular Callout 4"/>
          <p:cNvSpPr/>
          <p:nvPr/>
        </p:nvSpPr>
        <p:spPr>
          <a:xfrm>
            <a:off x="179388" y="3141663"/>
            <a:ext cx="3887787" cy="1727200"/>
          </a:xfrm>
          <a:prstGeom prst="wedgeRectCallout">
            <a:avLst>
              <a:gd name="adj1" fmla="val 69331"/>
              <a:gd name="adj2" fmla="val 34498"/>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A combination of a campaign and a user (person or organisation) leads to a  unique meta-data record. This meta-data record is updated every time the underlying data changes (for example, updating the temporal and spatial data coverage), and is based on EML (for  now).</a:t>
            </a:r>
            <a:endParaRPr lang="en-ZA" sz="1600" dirty="0"/>
          </a:p>
        </p:txBody>
      </p:sp>
      <p:sp>
        <p:nvSpPr>
          <p:cNvPr id="6" name="Rectangular Callout 5"/>
          <p:cNvSpPr/>
          <p:nvPr/>
        </p:nvSpPr>
        <p:spPr>
          <a:xfrm>
            <a:off x="179388" y="5013325"/>
            <a:ext cx="3887787" cy="1295400"/>
          </a:xfrm>
          <a:prstGeom prst="wedgeRectCallout">
            <a:avLst>
              <a:gd name="adj1" fmla="val 48272"/>
              <a:gd name="adj2" fmla="val 33708"/>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The meta-data records are directly integrated into the SAEON Data Portal, by way of automated harvesters, that  synchronise periodically.  Currently, the smallest interval is 12 hours. </a:t>
            </a:r>
            <a:endParaRPr lang="en-ZA" sz="1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bwMode="auto"/>
        <p:txBody>
          <a:bodyPr wrap="square" numCol="1" anchorCtr="0" compatLnSpc="1">
            <a:prstTxWarp prst="textNoShape">
              <a:avLst/>
            </a:prstTxWarp>
          </a:bodyPr>
          <a:lstStyle/>
          <a:p>
            <a:r>
              <a:rPr lang="en-ZA" smtClean="0"/>
              <a:t>EML Example – Campaign Fragment</a:t>
            </a:r>
          </a:p>
        </p:txBody>
      </p:sp>
      <p:sp>
        <p:nvSpPr>
          <p:cNvPr id="15363" name="Content Placeholder 2"/>
          <p:cNvSpPr>
            <a:spLocks noGrp="1"/>
          </p:cNvSpPr>
          <p:nvPr>
            <p:ph idx="1"/>
          </p:nvPr>
        </p:nvSpPr>
        <p:spPr/>
        <p:txBody>
          <a:bodyPr/>
          <a:lstStyle/>
          <a:p>
            <a:endParaRPr lang="en-ZA" smtClean="0"/>
          </a:p>
        </p:txBody>
      </p:sp>
      <p:pic>
        <p:nvPicPr>
          <p:cNvPr id="15364" name="Picture 2"/>
          <p:cNvPicPr>
            <a:picLocks noChangeAspect="1" noChangeArrowheads="1"/>
          </p:cNvPicPr>
          <p:nvPr/>
        </p:nvPicPr>
        <p:blipFill>
          <a:blip r:embed="rId2" cstate="print"/>
          <a:srcRect/>
          <a:stretch>
            <a:fillRect/>
          </a:stretch>
        </p:blipFill>
        <p:spPr bwMode="auto">
          <a:xfrm>
            <a:off x="0" y="942975"/>
            <a:ext cx="9144000" cy="5726113"/>
          </a:xfrm>
          <a:prstGeom prst="rect">
            <a:avLst/>
          </a:prstGeom>
          <a:noFill/>
          <a:ln w="9525">
            <a:noFill/>
            <a:miter lim="800000"/>
            <a:headEnd/>
            <a:tailEnd/>
          </a:ln>
        </p:spPr>
      </p:pic>
      <p:sp>
        <p:nvSpPr>
          <p:cNvPr id="5" name="Rectangular Callout 4"/>
          <p:cNvSpPr/>
          <p:nvPr/>
        </p:nvSpPr>
        <p:spPr>
          <a:xfrm>
            <a:off x="4787900" y="4221163"/>
            <a:ext cx="3887788" cy="1728787"/>
          </a:xfrm>
          <a:prstGeom prst="wedgeRectCallout">
            <a:avLst>
              <a:gd name="adj1" fmla="val -89665"/>
              <a:gd name="adj2" fmla="val -106071"/>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The EML meta-data standard is currently version 2.0.1. It is available to the user for download and further application – as illustrated here – but SAEON Data Portal users needn’t ever work with the meta-data directly – its transfer is automated.</a:t>
            </a:r>
            <a:endParaRPr lang="en-ZA" sz="1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ctrTitle"/>
          </p:nvPr>
        </p:nvSpPr>
        <p:spPr bwMode="auto"/>
        <p:txBody>
          <a:bodyPr wrap="square" numCol="1" anchorCtr="0" compatLnSpc="1">
            <a:prstTxWarp prst="textNoShape">
              <a:avLst/>
            </a:prstTxWarp>
          </a:bodyPr>
          <a:lstStyle/>
          <a:p>
            <a:r>
              <a:rPr lang="en-ZA" smtClean="0"/>
              <a:t>Adding Data</a:t>
            </a:r>
          </a:p>
        </p:txBody>
      </p:sp>
      <p:sp>
        <p:nvSpPr>
          <p:cNvPr id="5" name="Subtitle 4"/>
          <p:cNvSpPr>
            <a:spLocks noGrp="1"/>
          </p:cNvSpPr>
          <p:nvPr>
            <p:ph type="subTitle" idx="1"/>
          </p:nvPr>
        </p:nvSpPr>
        <p:spPr/>
        <p:txBody>
          <a:bodyPr rtlCol="0">
            <a:normAutofit/>
          </a:bodyPr>
          <a:lstStyle/>
          <a:p>
            <a:pPr fontAlgn="auto">
              <a:spcAft>
                <a:spcPts val="0"/>
              </a:spcAft>
              <a:defRPr/>
            </a:pPr>
            <a:endParaRPr lang="en-Z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bwMode="auto"/>
        <p:txBody>
          <a:bodyPr wrap="square" numCol="1" anchorCtr="0" compatLnSpc="1">
            <a:prstTxWarp prst="textNoShape">
              <a:avLst/>
            </a:prstTxWarp>
          </a:bodyPr>
          <a:lstStyle/>
          <a:p>
            <a:r>
              <a:rPr lang="en-ZA" smtClean="0"/>
              <a:t>Adding Data for a Campaign</a:t>
            </a:r>
          </a:p>
        </p:txBody>
      </p:sp>
      <p:sp>
        <p:nvSpPr>
          <p:cNvPr id="17411" name="Content Placeholder 2"/>
          <p:cNvSpPr>
            <a:spLocks noGrp="1"/>
          </p:cNvSpPr>
          <p:nvPr>
            <p:ph idx="1"/>
          </p:nvPr>
        </p:nvSpPr>
        <p:spPr/>
        <p:txBody>
          <a:bodyPr/>
          <a:lstStyle/>
          <a:p>
            <a:endParaRPr lang="en-ZA" smtClean="0"/>
          </a:p>
        </p:txBody>
      </p:sp>
      <p:pic>
        <p:nvPicPr>
          <p:cNvPr id="17412" name="Picture 2"/>
          <p:cNvPicPr>
            <a:picLocks noChangeAspect="1" noChangeArrowheads="1"/>
          </p:cNvPicPr>
          <p:nvPr/>
        </p:nvPicPr>
        <p:blipFill>
          <a:blip r:embed="rId2" cstate="print"/>
          <a:srcRect/>
          <a:stretch>
            <a:fillRect/>
          </a:stretch>
        </p:blipFill>
        <p:spPr bwMode="auto">
          <a:xfrm>
            <a:off x="0" y="908050"/>
            <a:ext cx="9144000" cy="5727700"/>
          </a:xfrm>
          <a:prstGeom prst="rect">
            <a:avLst/>
          </a:prstGeom>
          <a:noFill/>
          <a:ln w="9525">
            <a:noFill/>
            <a:miter lim="800000"/>
            <a:headEnd/>
            <a:tailEnd/>
          </a:ln>
        </p:spPr>
      </p:pic>
      <p:sp>
        <p:nvSpPr>
          <p:cNvPr id="5" name="Rectangular Callout 4"/>
          <p:cNvSpPr/>
          <p:nvPr/>
        </p:nvSpPr>
        <p:spPr>
          <a:xfrm>
            <a:off x="179388" y="4508500"/>
            <a:ext cx="2879725" cy="1944688"/>
          </a:xfrm>
          <a:prstGeom prst="wedgeRectCallout">
            <a:avLst>
              <a:gd name="adj1" fmla="val 54063"/>
              <a:gd name="adj2" fmla="val -78431"/>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Users (persons or organisations) add data by way of selecting a campaign to contribute to. </a:t>
            </a:r>
          </a:p>
          <a:p>
            <a:pPr fontAlgn="auto">
              <a:spcBef>
                <a:spcPts val="0"/>
              </a:spcBef>
              <a:spcAft>
                <a:spcPts val="0"/>
              </a:spcAft>
              <a:defRPr/>
            </a:pPr>
            <a:r>
              <a:rPr lang="en-ZA" sz="1600" i="1" dirty="0"/>
              <a:t>At present, this is an open situation, but in future the campaigns available to any particular user account should and will be limited.</a:t>
            </a:r>
            <a:endParaRPr lang="en-ZA" sz="1600"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bwMode="auto"/>
        <p:txBody>
          <a:bodyPr wrap="square" numCol="1" anchorCtr="0" compatLnSpc="1">
            <a:prstTxWarp prst="textNoShape">
              <a:avLst/>
            </a:prstTxWarp>
          </a:bodyPr>
          <a:lstStyle/>
          <a:p>
            <a:r>
              <a:rPr lang="en-ZA" smtClean="0"/>
              <a:t>Existing Data is Displayed</a:t>
            </a:r>
          </a:p>
        </p:txBody>
      </p:sp>
      <p:sp>
        <p:nvSpPr>
          <p:cNvPr id="18435" name="Content Placeholder 2"/>
          <p:cNvSpPr>
            <a:spLocks noGrp="1"/>
          </p:cNvSpPr>
          <p:nvPr>
            <p:ph idx="1"/>
          </p:nvPr>
        </p:nvSpPr>
        <p:spPr/>
        <p:txBody>
          <a:bodyPr/>
          <a:lstStyle/>
          <a:p>
            <a:endParaRPr lang="en-ZA" smtClean="0"/>
          </a:p>
        </p:txBody>
      </p:sp>
      <p:pic>
        <p:nvPicPr>
          <p:cNvPr id="18436" name="Picture 2"/>
          <p:cNvPicPr>
            <a:picLocks noChangeAspect="1" noChangeArrowheads="1"/>
          </p:cNvPicPr>
          <p:nvPr/>
        </p:nvPicPr>
        <p:blipFill>
          <a:blip r:embed="rId2" cstate="print"/>
          <a:srcRect/>
          <a:stretch>
            <a:fillRect/>
          </a:stretch>
        </p:blipFill>
        <p:spPr bwMode="auto">
          <a:xfrm>
            <a:off x="0" y="908050"/>
            <a:ext cx="9148763" cy="5761038"/>
          </a:xfrm>
          <a:prstGeom prst="rect">
            <a:avLst/>
          </a:prstGeom>
          <a:noFill/>
          <a:ln w="9525">
            <a:noFill/>
            <a:miter lim="800000"/>
            <a:headEnd/>
            <a:tailEnd/>
          </a:ln>
        </p:spPr>
      </p:pic>
      <p:sp>
        <p:nvSpPr>
          <p:cNvPr id="5" name="Rectangular Callout 4"/>
          <p:cNvSpPr/>
          <p:nvPr/>
        </p:nvSpPr>
        <p:spPr>
          <a:xfrm>
            <a:off x="179388" y="3141663"/>
            <a:ext cx="3887787" cy="2016125"/>
          </a:xfrm>
          <a:prstGeom prst="wedgeRectCallout">
            <a:avLst>
              <a:gd name="adj1" fmla="val 76351"/>
              <a:gd name="adj2" fmla="val -27100"/>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Previously captured data for the combination of user and campaign is shown. The data can be edited, or a new observation can be added by clicking on the map.</a:t>
            </a:r>
          </a:p>
          <a:p>
            <a:pPr fontAlgn="auto">
              <a:spcBef>
                <a:spcPts val="0"/>
              </a:spcBef>
              <a:spcAft>
                <a:spcPts val="0"/>
              </a:spcAft>
              <a:defRPr/>
            </a:pPr>
            <a:r>
              <a:rPr lang="en-ZA" sz="1600" i="1" dirty="0"/>
              <a:t>We are thinking of ways to improve this – users may want to enter coordinates, for example.</a:t>
            </a:r>
            <a:endParaRPr lang="en-ZA" sz="1600" i="1" dirty="0"/>
          </a:p>
        </p:txBody>
      </p:sp>
      <p:sp>
        <p:nvSpPr>
          <p:cNvPr id="6" name="Rectangular Callout 5"/>
          <p:cNvSpPr/>
          <p:nvPr/>
        </p:nvSpPr>
        <p:spPr>
          <a:xfrm>
            <a:off x="179388" y="5300663"/>
            <a:ext cx="3887787" cy="1081087"/>
          </a:xfrm>
          <a:prstGeom prst="wedgeRectCallout">
            <a:avLst>
              <a:gd name="adj1" fmla="val 139879"/>
              <a:gd name="adj2" fmla="val -176198"/>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All other map functions remain available, including the ability to switch backdrops and foreground layers. Note that the data layers is the ‘Marker’ overlay. </a:t>
            </a:r>
            <a:endParaRPr lang="en-ZA" sz="1600" i="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6"/>
          <p:cNvPicPr>
            <a:picLocks noChangeAspect="1" noChangeArrowheads="1"/>
          </p:cNvPicPr>
          <p:nvPr/>
        </p:nvPicPr>
        <p:blipFill>
          <a:blip r:embed="rId2" cstate="print"/>
          <a:srcRect/>
          <a:stretch>
            <a:fillRect/>
          </a:stretch>
        </p:blipFill>
        <p:spPr bwMode="auto">
          <a:xfrm>
            <a:off x="-4413" y="908720"/>
            <a:ext cx="9148413" cy="5760690"/>
          </a:xfrm>
          <a:prstGeom prst="rect">
            <a:avLst/>
          </a:prstGeom>
          <a:noFill/>
          <a:ln w="9525">
            <a:noFill/>
            <a:miter lim="800000"/>
            <a:headEnd/>
            <a:tailEnd/>
          </a:ln>
        </p:spPr>
      </p:pic>
      <p:sp>
        <p:nvSpPr>
          <p:cNvPr id="19458" name="Title 1"/>
          <p:cNvSpPr>
            <a:spLocks noGrp="1"/>
          </p:cNvSpPr>
          <p:nvPr>
            <p:ph type="title"/>
          </p:nvPr>
        </p:nvSpPr>
        <p:spPr bwMode="auto"/>
        <p:txBody>
          <a:bodyPr wrap="square" numCol="1" anchorCtr="0" compatLnSpc="1">
            <a:prstTxWarp prst="textNoShape">
              <a:avLst/>
            </a:prstTxWarp>
          </a:bodyPr>
          <a:lstStyle/>
          <a:p>
            <a:r>
              <a:rPr lang="en-ZA" smtClean="0"/>
              <a:t>Data is Added based on Campaign Template</a:t>
            </a:r>
          </a:p>
        </p:txBody>
      </p:sp>
      <p:sp>
        <p:nvSpPr>
          <p:cNvPr id="5" name="Rectangular Callout 4"/>
          <p:cNvSpPr/>
          <p:nvPr/>
        </p:nvSpPr>
        <p:spPr>
          <a:xfrm>
            <a:off x="179388" y="3860800"/>
            <a:ext cx="2376487" cy="1223963"/>
          </a:xfrm>
          <a:prstGeom prst="wedgeRectCallout">
            <a:avLst>
              <a:gd name="adj1" fmla="val 68852"/>
              <a:gd name="adj2" fmla="val -84023"/>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The data point (observation) is captured based  on the form definition provided for the campaign.</a:t>
            </a:r>
            <a:endParaRPr lang="en-ZA" sz="1600" i="1" dirty="0"/>
          </a:p>
        </p:txBody>
      </p:sp>
      <p:sp>
        <p:nvSpPr>
          <p:cNvPr id="6" name="Rectangular Callout 5"/>
          <p:cNvSpPr/>
          <p:nvPr/>
        </p:nvSpPr>
        <p:spPr>
          <a:xfrm>
            <a:off x="179388" y="5229225"/>
            <a:ext cx="2376487" cy="1223963"/>
          </a:xfrm>
          <a:prstGeom prst="wedgeRectCallout">
            <a:avLst>
              <a:gd name="adj1" fmla="val 37264"/>
              <a:gd name="adj2" fmla="val -39427"/>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Existing data points can be edited by clicking them in the map or by selecting them in the list (left-hand panel).</a:t>
            </a:r>
            <a:endParaRPr lang="en-ZA" sz="1600" i="1" dirty="0"/>
          </a:p>
        </p:txBody>
      </p:sp>
      <p:sp>
        <p:nvSpPr>
          <p:cNvPr id="7" name="Rectangular Callout 6"/>
          <p:cNvSpPr/>
          <p:nvPr/>
        </p:nvSpPr>
        <p:spPr>
          <a:xfrm>
            <a:off x="6444208" y="5733256"/>
            <a:ext cx="2376487" cy="791915"/>
          </a:xfrm>
          <a:prstGeom prst="wedgeRectCallout">
            <a:avLst>
              <a:gd name="adj1" fmla="val -30499"/>
              <a:gd name="adj2" fmla="val -155188"/>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smtClean="0"/>
              <a:t>Note the ‘Controlled Vocabulary’ lookup, as configured earlier.</a:t>
            </a:r>
            <a:endParaRPr lang="en-ZA" sz="1600"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Controlled Vocabulary</a:t>
            </a:r>
            <a:endParaRPr lang="en-ZA" dirty="0"/>
          </a:p>
        </p:txBody>
      </p:sp>
      <p:sp>
        <p:nvSpPr>
          <p:cNvPr id="3" name="Content Placeholder 2"/>
          <p:cNvSpPr>
            <a:spLocks noGrp="1"/>
          </p:cNvSpPr>
          <p:nvPr>
            <p:ph idx="1"/>
          </p:nvPr>
        </p:nvSpPr>
        <p:spPr/>
        <p:txBody>
          <a:bodyPr/>
          <a:lstStyle/>
          <a:p>
            <a:endParaRPr lang="en-ZA"/>
          </a:p>
        </p:txBody>
      </p:sp>
      <p:pic>
        <p:nvPicPr>
          <p:cNvPr id="44034" name="Picture 2"/>
          <p:cNvPicPr>
            <a:picLocks noChangeAspect="1" noChangeArrowheads="1"/>
          </p:cNvPicPr>
          <p:nvPr/>
        </p:nvPicPr>
        <p:blipFill>
          <a:blip r:embed="rId2" cstate="print"/>
          <a:srcRect/>
          <a:stretch>
            <a:fillRect/>
          </a:stretch>
        </p:blipFill>
        <p:spPr bwMode="auto">
          <a:xfrm>
            <a:off x="-4413" y="836712"/>
            <a:ext cx="9148413" cy="5760690"/>
          </a:xfrm>
          <a:prstGeom prst="rect">
            <a:avLst/>
          </a:prstGeom>
          <a:noFill/>
          <a:ln w="9525">
            <a:noFill/>
            <a:miter lim="800000"/>
            <a:headEnd/>
            <a:tailEnd/>
          </a:ln>
        </p:spPr>
      </p:pic>
      <p:sp>
        <p:nvSpPr>
          <p:cNvPr id="5" name="Rectangular Callout 4"/>
          <p:cNvSpPr/>
          <p:nvPr/>
        </p:nvSpPr>
        <p:spPr>
          <a:xfrm>
            <a:off x="395536" y="5085184"/>
            <a:ext cx="2376487" cy="1295971"/>
          </a:xfrm>
          <a:prstGeom prst="wedgeRectCallout">
            <a:avLst>
              <a:gd name="adj1" fmla="val 80912"/>
              <a:gd name="adj2" fmla="val -203834"/>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smtClean="0"/>
              <a:t>Users may select any related term offered by the controlled vocabulary service for the specific field.</a:t>
            </a:r>
            <a:endParaRPr lang="en-ZA" sz="1600" i="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bwMode="auto"/>
        <p:txBody>
          <a:bodyPr wrap="square" numCol="1" anchorCtr="0" compatLnSpc="1">
            <a:prstTxWarp prst="textNoShape">
              <a:avLst/>
            </a:prstTxWarp>
          </a:bodyPr>
          <a:lstStyle/>
          <a:p>
            <a:r>
              <a:rPr lang="en-ZA" smtClean="0"/>
              <a:t>Backdrops Can be Adjusted</a:t>
            </a:r>
          </a:p>
        </p:txBody>
      </p:sp>
      <p:sp>
        <p:nvSpPr>
          <p:cNvPr id="20483" name="Content Placeholder 2"/>
          <p:cNvSpPr>
            <a:spLocks noGrp="1"/>
          </p:cNvSpPr>
          <p:nvPr>
            <p:ph idx="1"/>
          </p:nvPr>
        </p:nvSpPr>
        <p:spPr/>
        <p:txBody>
          <a:bodyPr/>
          <a:lstStyle/>
          <a:p>
            <a:endParaRPr lang="en-ZA" smtClean="0"/>
          </a:p>
        </p:txBody>
      </p:sp>
      <p:pic>
        <p:nvPicPr>
          <p:cNvPr id="20484" name="Picture 3"/>
          <p:cNvPicPr>
            <a:picLocks noChangeAspect="1" noChangeArrowheads="1"/>
          </p:cNvPicPr>
          <p:nvPr/>
        </p:nvPicPr>
        <p:blipFill>
          <a:blip r:embed="rId2" cstate="print"/>
          <a:srcRect/>
          <a:stretch>
            <a:fillRect/>
          </a:stretch>
        </p:blipFill>
        <p:spPr bwMode="auto">
          <a:xfrm>
            <a:off x="0" y="911225"/>
            <a:ext cx="9144000" cy="5757863"/>
          </a:xfrm>
          <a:prstGeom prst="rect">
            <a:avLst/>
          </a:prstGeom>
          <a:noFill/>
          <a:ln w="9525">
            <a:noFill/>
            <a:miter lim="800000"/>
            <a:headEnd/>
            <a:tailEnd/>
          </a:ln>
        </p:spPr>
      </p:pic>
      <p:sp>
        <p:nvSpPr>
          <p:cNvPr id="6" name="Rectangular Callout 5"/>
          <p:cNvSpPr/>
          <p:nvPr/>
        </p:nvSpPr>
        <p:spPr>
          <a:xfrm>
            <a:off x="179388" y="3860800"/>
            <a:ext cx="2376487" cy="1223963"/>
          </a:xfrm>
          <a:prstGeom prst="wedgeRectCallout">
            <a:avLst>
              <a:gd name="adj1" fmla="val 200949"/>
              <a:gd name="adj2" fmla="val 68716"/>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A new point is added, shown here at higher zoom level and with a different backdrop.</a:t>
            </a:r>
            <a:endParaRPr lang="en-ZA" sz="1600" i="1" dirty="0"/>
          </a:p>
        </p:txBody>
      </p:sp>
      <p:sp>
        <p:nvSpPr>
          <p:cNvPr id="7" name="Rectangular Callout 6"/>
          <p:cNvSpPr/>
          <p:nvPr/>
        </p:nvSpPr>
        <p:spPr>
          <a:xfrm>
            <a:off x="179388" y="5229225"/>
            <a:ext cx="2376487" cy="1223963"/>
          </a:xfrm>
          <a:prstGeom prst="wedgeRectCallout">
            <a:avLst>
              <a:gd name="adj1" fmla="val 37264"/>
              <a:gd name="adj2" fmla="val -39427"/>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Each campaign can select a unique backdrop map, with layers appropriate to the context of the campaign.</a:t>
            </a:r>
            <a:endParaRPr lang="en-ZA" sz="1600" i="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ctrTitle"/>
          </p:nvPr>
        </p:nvSpPr>
        <p:spPr bwMode="auto"/>
        <p:txBody>
          <a:bodyPr wrap="square" numCol="1" anchorCtr="0" compatLnSpc="1">
            <a:prstTxWarp prst="textNoShape">
              <a:avLst/>
            </a:prstTxWarp>
          </a:bodyPr>
          <a:lstStyle/>
          <a:p>
            <a:r>
              <a:rPr lang="en-ZA" smtClean="0"/>
              <a:t>Alternative Data Presentations</a:t>
            </a:r>
          </a:p>
        </p:txBody>
      </p:sp>
      <p:sp>
        <p:nvSpPr>
          <p:cNvPr id="5" name="Subtitle 4"/>
          <p:cNvSpPr>
            <a:spLocks noGrp="1"/>
          </p:cNvSpPr>
          <p:nvPr>
            <p:ph type="subTitle" idx="1"/>
          </p:nvPr>
        </p:nvSpPr>
        <p:spPr>
          <a:xfrm>
            <a:off x="1331913" y="4581525"/>
            <a:ext cx="6400800" cy="982663"/>
          </a:xfrm>
        </p:spPr>
        <p:style>
          <a:lnRef idx="1">
            <a:schemeClr val="accent2"/>
          </a:lnRef>
          <a:fillRef idx="2">
            <a:schemeClr val="accent2"/>
          </a:fillRef>
          <a:effectRef idx="1">
            <a:schemeClr val="accent2"/>
          </a:effectRef>
          <a:fontRef idx="minor">
            <a:schemeClr val="dk1"/>
          </a:fontRef>
        </p:style>
        <p:txBody>
          <a:bodyPr rtlCol="0">
            <a:normAutofit/>
          </a:bodyPr>
          <a:lstStyle/>
          <a:p>
            <a:pPr fontAlgn="auto">
              <a:spcAft>
                <a:spcPts val="0"/>
              </a:spcAft>
              <a:defRPr/>
            </a:pPr>
            <a:r>
              <a:rPr lang="en-ZA" sz="1800" dirty="0" smtClean="0">
                <a:solidFill>
                  <a:schemeClr val="tx1"/>
                </a:solidFill>
              </a:rPr>
              <a:t>Data is stored in a database, and is currently served as a Web Feature Service (WFS), </a:t>
            </a:r>
            <a:r>
              <a:rPr lang="en-ZA" sz="1800" dirty="0" err="1" smtClean="0">
                <a:solidFill>
                  <a:schemeClr val="tx1"/>
                </a:solidFill>
              </a:rPr>
              <a:t>queryable</a:t>
            </a:r>
            <a:r>
              <a:rPr lang="en-ZA" sz="1800" dirty="0" smtClean="0">
                <a:solidFill>
                  <a:schemeClr val="tx1"/>
                </a:solidFill>
              </a:rPr>
              <a:t> by campaign and user account. This service can also be tabled and charted – see next slides.</a:t>
            </a:r>
            <a:endParaRPr lang="en-ZA" sz="1800" dirty="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bwMode="auto"/>
        <p:txBody>
          <a:bodyPr wrap="square" numCol="1" anchorCtr="0" compatLnSpc="1">
            <a:prstTxWarp prst="textNoShape">
              <a:avLst/>
            </a:prstTxWarp>
          </a:bodyPr>
          <a:lstStyle/>
          <a:p>
            <a:r>
              <a:rPr lang="en-ZA" smtClean="0"/>
              <a:t>The Chart and Table Toolkit/ Factory</a:t>
            </a:r>
          </a:p>
        </p:txBody>
      </p:sp>
      <p:pic>
        <p:nvPicPr>
          <p:cNvPr id="22531" name="Picture 2"/>
          <p:cNvPicPr>
            <a:picLocks noChangeAspect="1" noChangeArrowheads="1"/>
          </p:cNvPicPr>
          <p:nvPr/>
        </p:nvPicPr>
        <p:blipFill>
          <a:blip r:embed="rId2" cstate="print"/>
          <a:srcRect/>
          <a:stretch>
            <a:fillRect/>
          </a:stretch>
        </p:blipFill>
        <p:spPr bwMode="auto">
          <a:xfrm>
            <a:off x="0" y="936625"/>
            <a:ext cx="9155113" cy="5732463"/>
          </a:xfrm>
          <a:prstGeom prst="rect">
            <a:avLst/>
          </a:prstGeom>
          <a:noFill/>
          <a:ln w="9525">
            <a:noFill/>
            <a:miter lim="800000"/>
            <a:headEnd/>
            <a:tailEnd/>
          </a:ln>
        </p:spPr>
      </p:pic>
      <p:sp>
        <p:nvSpPr>
          <p:cNvPr id="5" name="Rectangular Callout 4"/>
          <p:cNvSpPr/>
          <p:nvPr/>
        </p:nvSpPr>
        <p:spPr>
          <a:xfrm>
            <a:off x="2627313" y="4292600"/>
            <a:ext cx="2881312" cy="2016125"/>
          </a:xfrm>
          <a:prstGeom prst="wedgeRectCallout">
            <a:avLst>
              <a:gd name="adj1" fmla="val 37264"/>
              <a:gd name="adj2" fmla="val -39427"/>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This example is a ‘service definition’ tool that manufactures table and chart views. Both the tool and the URL made by the service can be  embedded in any site: including the SAEON Data Portal.</a:t>
            </a:r>
            <a:endParaRPr lang="en-ZA" sz="1600" i="1" dirty="0"/>
          </a:p>
        </p:txBody>
      </p:sp>
      <p:sp>
        <p:nvSpPr>
          <p:cNvPr id="6" name="Rectangular Callout 5"/>
          <p:cNvSpPr/>
          <p:nvPr/>
        </p:nvSpPr>
        <p:spPr>
          <a:xfrm>
            <a:off x="5724525" y="4292600"/>
            <a:ext cx="2376488" cy="2016125"/>
          </a:xfrm>
          <a:prstGeom prst="wedgeRectCallout">
            <a:avLst>
              <a:gd name="adj1" fmla="val -110915"/>
              <a:gd name="adj2" fmla="val -135546"/>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The tool allows a variety of output styles to be specified. We will be showing the ‘Table’ and ‘Motion Chart’ options.</a:t>
            </a:r>
            <a:endParaRPr lang="en-ZA" sz="1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p:txBody>
          <a:bodyPr wrap="square" numCol="1" anchorCtr="0" compatLnSpc="1">
            <a:prstTxWarp prst="textNoShape">
              <a:avLst/>
            </a:prstTxWarp>
          </a:bodyPr>
          <a:lstStyle/>
          <a:p>
            <a:r>
              <a:rPr lang="en-ZA" smtClean="0"/>
              <a:t>Defining a Table Result</a:t>
            </a:r>
          </a:p>
        </p:txBody>
      </p:sp>
      <p:sp>
        <p:nvSpPr>
          <p:cNvPr id="23555" name="Content Placeholder 2"/>
          <p:cNvSpPr>
            <a:spLocks noGrp="1"/>
          </p:cNvSpPr>
          <p:nvPr>
            <p:ph idx="1"/>
          </p:nvPr>
        </p:nvSpPr>
        <p:spPr/>
        <p:txBody>
          <a:bodyPr/>
          <a:lstStyle/>
          <a:p>
            <a:endParaRPr lang="en-ZA" smtClean="0"/>
          </a:p>
        </p:txBody>
      </p:sp>
      <p:pic>
        <p:nvPicPr>
          <p:cNvPr id="23556" name="Picture 2"/>
          <p:cNvPicPr>
            <a:picLocks noChangeAspect="1" noChangeArrowheads="1"/>
          </p:cNvPicPr>
          <p:nvPr/>
        </p:nvPicPr>
        <p:blipFill>
          <a:blip r:embed="rId2" cstate="print"/>
          <a:srcRect/>
          <a:stretch>
            <a:fillRect/>
          </a:stretch>
        </p:blipFill>
        <p:spPr bwMode="auto">
          <a:xfrm>
            <a:off x="0" y="863600"/>
            <a:ext cx="9155113" cy="5734050"/>
          </a:xfrm>
          <a:prstGeom prst="rect">
            <a:avLst/>
          </a:prstGeom>
          <a:noFill/>
          <a:ln w="9525">
            <a:noFill/>
            <a:miter lim="800000"/>
            <a:headEnd/>
            <a:tailEnd/>
          </a:ln>
        </p:spPr>
      </p:pic>
      <p:sp>
        <p:nvSpPr>
          <p:cNvPr id="5" name="Rectangular Callout 4"/>
          <p:cNvSpPr/>
          <p:nvPr/>
        </p:nvSpPr>
        <p:spPr>
          <a:xfrm>
            <a:off x="5724525" y="4292600"/>
            <a:ext cx="2376488" cy="2016125"/>
          </a:xfrm>
          <a:prstGeom prst="wedgeRectCallout">
            <a:avLst>
              <a:gd name="adj1" fmla="val -106320"/>
              <a:gd name="adj2" fmla="val -145700"/>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First, a campaign is selected. </a:t>
            </a:r>
          </a:p>
          <a:p>
            <a:pPr fontAlgn="auto">
              <a:spcBef>
                <a:spcPts val="0"/>
              </a:spcBef>
              <a:spcAft>
                <a:spcPts val="0"/>
              </a:spcAft>
              <a:defRPr/>
            </a:pPr>
            <a:r>
              <a:rPr lang="en-ZA" sz="1600" i="1" dirty="0"/>
              <a:t>We will, in time, refine the query aspects some more: defining a spatial extent, for example, and limiting or selecting users</a:t>
            </a:r>
            <a:r>
              <a:rPr lang="en-ZA" sz="1600" dirty="0"/>
              <a:t>.</a:t>
            </a:r>
            <a:endParaRPr lang="en-ZA" sz="1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bwMode="auto"/>
        <p:txBody>
          <a:bodyPr wrap="square" numCol="1" anchorCtr="0" compatLnSpc="1">
            <a:prstTxWarp prst="textNoShape">
              <a:avLst/>
            </a:prstTxWarp>
          </a:bodyPr>
          <a:lstStyle/>
          <a:p>
            <a:r>
              <a:rPr lang="en-ZA" smtClean="0"/>
              <a:t>Table Result	</a:t>
            </a:r>
          </a:p>
        </p:txBody>
      </p:sp>
      <p:pic>
        <p:nvPicPr>
          <p:cNvPr id="24579" name="Picture 2"/>
          <p:cNvPicPr>
            <a:picLocks noChangeAspect="1" noChangeArrowheads="1"/>
          </p:cNvPicPr>
          <p:nvPr/>
        </p:nvPicPr>
        <p:blipFill>
          <a:blip r:embed="rId2" cstate="print"/>
          <a:srcRect/>
          <a:stretch>
            <a:fillRect/>
          </a:stretch>
        </p:blipFill>
        <p:spPr bwMode="auto">
          <a:xfrm>
            <a:off x="0" y="908050"/>
            <a:ext cx="9155113" cy="5734050"/>
          </a:xfrm>
          <a:prstGeom prst="rect">
            <a:avLst/>
          </a:prstGeom>
          <a:noFill/>
          <a:ln w="9525">
            <a:noFill/>
            <a:miter lim="800000"/>
            <a:headEnd/>
            <a:tailEnd/>
          </a:ln>
        </p:spPr>
      </p:pic>
      <p:sp>
        <p:nvSpPr>
          <p:cNvPr id="4" name="Rectangular Callout 3"/>
          <p:cNvSpPr/>
          <p:nvPr/>
        </p:nvSpPr>
        <p:spPr>
          <a:xfrm>
            <a:off x="4211638" y="2924175"/>
            <a:ext cx="4608512" cy="1441450"/>
          </a:xfrm>
          <a:prstGeom prst="wedgeRectCallout">
            <a:avLst>
              <a:gd name="adj1" fmla="val -73512"/>
              <a:gd name="adj2" fmla="val -90947"/>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endParaRPr lang="en-ZA" sz="1600" dirty="0"/>
          </a:p>
          <a:p>
            <a:pPr fontAlgn="auto">
              <a:spcBef>
                <a:spcPts val="0"/>
              </a:spcBef>
              <a:spcAft>
                <a:spcPts val="0"/>
              </a:spcAft>
              <a:defRPr/>
            </a:pPr>
            <a:r>
              <a:rPr lang="en-ZA" sz="1600" dirty="0"/>
              <a:t>The fields, in the order specified, are tabled in a  separate web page or tab.</a:t>
            </a:r>
          </a:p>
          <a:p>
            <a:pPr fontAlgn="auto">
              <a:spcBef>
                <a:spcPts val="0"/>
              </a:spcBef>
              <a:spcAft>
                <a:spcPts val="0"/>
              </a:spcAft>
              <a:defRPr/>
            </a:pPr>
            <a:endParaRPr lang="en-ZA" sz="1600" dirty="0"/>
          </a:p>
          <a:p>
            <a:pPr fontAlgn="auto">
              <a:spcBef>
                <a:spcPts val="0"/>
              </a:spcBef>
              <a:spcAft>
                <a:spcPts val="0"/>
              </a:spcAft>
              <a:defRPr/>
            </a:pPr>
            <a:r>
              <a:rPr lang="en-ZA" sz="1600" dirty="0"/>
              <a:t>The URL can be copied and embedded anywhere: try the one provided here.</a:t>
            </a:r>
            <a:endParaRPr lang="en-ZA" sz="1600" dirty="0"/>
          </a:p>
        </p:txBody>
      </p:sp>
      <p:sp>
        <p:nvSpPr>
          <p:cNvPr id="5" name="Rectangle 4"/>
          <p:cNvSpPr/>
          <p:nvPr/>
        </p:nvSpPr>
        <p:spPr>
          <a:xfrm>
            <a:off x="4211638" y="4652963"/>
            <a:ext cx="4572000" cy="1385887"/>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ZA" sz="1400" dirty="0"/>
              <a:t>http://www.swdev.co.za/saeon/do_charts.asp?TITLE=Frog%20Survey&amp;WFS=http%3A//www.swdev.co.za/saeon/campaign_wfs.asp%3Fcampaign%3D79&amp;FIELD_1=Type&amp;FIELD_2=Date&amp;FIELD_3=AveAge&amp;FIELD_4=AveWeight&amp;FIELD_5=AveLength&amp;FIELD_6=AveCircumference&amp;TYPE=TABLE&amp;WIDTH=800&amp;HEIGHT=500</a:t>
            </a:r>
            <a:endParaRPr lang="en-ZA" sz="1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p:txBody>
          <a:bodyPr wrap="square" numCol="1" anchorCtr="0" compatLnSpc="1">
            <a:prstTxWarp prst="textNoShape">
              <a:avLst/>
            </a:prstTxWarp>
          </a:bodyPr>
          <a:lstStyle/>
          <a:p>
            <a:r>
              <a:rPr lang="en-ZA" smtClean="0"/>
              <a:t>Motion Chart Example</a:t>
            </a:r>
          </a:p>
        </p:txBody>
      </p:sp>
      <p:pic>
        <p:nvPicPr>
          <p:cNvPr id="25603" name="Picture 2"/>
          <p:cNvPicPr>
            <a:picLocks noChangeAspect="1" noChangeArrowheads="1"/>
          </p:cNvPicPr>
          <p:nvPr/>
        </p:nvPicPr>
        <p:blipFill>
          <a:blip r:embed="rId2" cstate="print"/>
          <a:srcRect/>
          <a:stretch>
            <a:fillRect/>
          </a:stretch>
        </p:blipFill>
        <p:spPr bwMode="auto">
          <a:xfrm>
            <a:off x="0" y="908050"/>
            <a:ext cx="9155113" cy="5734050"/>
          </a:xfrm>
          <a:prstGeom prst="rect">
            <a:avLst/>
          </a:prstGeom>
          <a:noFill/>
          <a:ln w="9525">
            <a:noFill/>
            <a:miter lim="800000"/>
            <a:headEnd/>
            <a:tailEnd/>
          </a:ln>
        </p:spPr>
      </p:pic>
      <p:sp>
        <p:nvSpPr>
          <p:cNvPr id="5" name="Rectangular Callout 4"/>
          <p:cNvSpPr/>
          <p:nvPr/>
        </p:nvSpPr>
        <p:spPr>
          <a:xfrm>
            <a:off x="4211638" y="2565400"/>
            <a:ext cx="4608512" cy="1439863"/>
          </a:xfrm>
          <a:prstGeom prst="wedgeRectCallout">
            <a:avLst>
              <a:gd name="adj1" fmla="val -57817"/>
              <a:gd name="adj2" fmla="val -80523"/>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A motion chart is a very flexible and effective way to view multidimensional data. The important aspect is the definition of a ‘Date’ variable that corresponds to some form of temporal dimension.</a:t>
            </a:r>
            <a:endParaRPr lang="en-ZA" sz="1600" dirty="0"/>
          </a:p>
        </p:txBody>
      </p:sp>
      <p:sp>
        <p:nvSpPr>
          <p:cNvPr id="6" name="Rectangular Callout 5"/>
          <p:cNvSpPr/>
          <p:nvPr/>
        </p:nvSpPr>
        <p:spPr>
          <a:xfrm>
            <a:off x="4211638" y="4076700"/>
            <a:ext cx="4608512" cy="2447925"/>
          </a:xfrm>
          <a:prstGeom prst="wedgeRectCallout">
            <a:avLst>
              <a:gd name="adj1" fmla="val -20503"/>
              <a:gd name="adj2" fmla="val -39774"/>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i="1" dirty="0"/>
              <a:t>We will be adding some refinements as standard fields that are available, without capturing, based on the date of observation:</a:t>
            </a:r>
          </a:p>
          <a:p>
            <a:pPr marL="342900" indent="-342900" fontAlgn="auto">
              <a:spcBef>
                <a:spcPts val="0"/>
              </a:spcBef>
              <a:spcAft>
                <a:spcPts val="0"/>
              </a:spcAft>
              <a:buFontTx/>
              <a:buAutoNum type="arabicParenBoth"/>
              <a:defRPr/>
            </a:pPr>
            <a:r>
              <a:rPr lang="en-ZA" sz="1600" i="1" dirty="0"/>
              <a:t>Hour of Day</a:t>
            </a:r>
          </a:p>
          <a:p>
            <a:pPr marL="342900" indent="-342900" fontAlgn="auto">
              <a:spcBef>
                <a:spcPts val="0"/>
              </a:spcBef>
              <a:spcAft>
                <a:spcPts val="0"/>
              </a:spcAft>
              <a:buFontTx/>
              <a:buAutoNum type="arabicParenBoth"/>
              <a:defRPr/>
            </a:pPr>
            <a:r>
              <a:rPr lang="en-ZA" sz="1600" i="1" dirty="0"/>
              <a:t>Day of Week</a:t>
            </a:r>
          </a:p>
          <a:p>
            <a:pPr marL="342900" indent="-342900" fontAlgn="auto">
              <a:spcBef>
                <a:spcPts val="0"/>
              </a:spcBef>
              <a:spcAft>
                <a:spcPts val="0"/>
              </a:spcAft>
              <a:buFontTx/>
              <a:buAutoNum type="arabicParenBoth"/>
              <a:defRPr/>
            </a:pPr>
            <a:r>
              <a:rPr lang="en-ZA" sz="1600" i="1" dirty="0"/>
              <a:t>Month of Year</a:t>
            </a:r>
          </a:p>
          <a:p>
            <a:pPr marL="342900" indent="-342900" fontAlgn="auto">
              <a:spcBef>
                <a:spcPts val="0"/>
              </a:spcBef>
              <a:spcAft>
                <a:spcPts val="0"/>
              </a:spcAft>
              <a:buFontTx/>
              <a:buAutoNum type="arabicParenBoth"/>
              <a:defRPr/>
            </a:pPr>
            <a:r>
              <a:rPr lang="en-ZA" sz="1600" i="1" dirty="0"/>
              <a:t>Month and Year</a:t>
            </a:r>
          </a:p>
          <a:p>
            <a:pPr marL="342900" indent="-342900" fontAlgn="auto">
              <a:spcBef>
                <a:spcPts val="0"/>
              </a:spcBef>
              <a:spcAft>
                <a:spcPts val="0"/>
              </a:spcAft>
              <a:defRPr/>
            </a:pPr>
            <a:r>
              <a:rPr lang="en-ZA" sz="1600" i="1" dirty="0"/>
              <a:t>This allows ‘index’ type temporal axes, as well as continuous ones.</a:t>
            </a:r>
            <a:endParaRPr lang="en-ZA" sz="1600" i="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bwMode="auto"/>
        <p:txBody>
          <a:bodyPr wrap="square" numCol="1" anchorCtr="0" compatLnSpc="1">
            <a:prstTxWarp prst="textNoShape">
              <a:avLst/>
            </a:prstTxWarp>
          </a:bodyPr>
          <a:lstStyle/>
          <a:p>
            <a:r>
              <a:rPr lang="en-ZA" smtClean="0"/>
              <a:t>Motion Chart Example</a:t>
            </a:r>
          </a:p>
        </p:txBody>
      </p:sp>
      <p:pic>
        <p:nvPicPr>
          <p:cNvPr id="26627" name="Picture 3"/>
          <p:cNvPicPr>
            <a:picLocks noChangeAspect="1" noChangeArrowheads="1"/>
          </p:cNvPicPr>
          <p:nvPr/>
        </p:nvPicPr>
        <p:blipFill>
          <a:blip r:embed="rId2" cstate="print"/>
          <a:srcRect/>
          <a:stretch>
            <a:fillRect/>
          </a:stretch>
        </p:blipFill>
        <p:spPr bwMode="auto">
          <a:xfrm>
            <a:off x="0" y="908050"/>
            <a:ext cx="9144000" cy="5727700"/>
          </a:xfrm>
          <a:prstGeom prst="rect">
            <a:avLst/>
          </a:prstGeom>
          <a:noFill/>
          <a:ln w="9525">
            <a:noFill/>
            <a:miter lim="800000"/>
            <a:headEnd/>
            <a:tailEnd/>
          </a:ln>
        </p:spPr>
      </p:pic>
      <p:sp>
        <p:nvSpPr>
          <p:cNvPr id="4" name="Rectangular Callout 3"/>
          <p:cNvSpPr/>
          <p:nvPr/>
        </p:nvSpPr>
        <p:spPr>
          <a:xfrm>
            <a:off x="6516688" y="2060575"/>
            <a:ext cx="2482850" cy="2952750"/>
          </a:xfrm>
          <a:prstGeom prst="wedgeRectCallout">
            <a:avLst>
              <a:gd name="adj1" fmla="val -286338"/>
              <a:gd name="adj2" fmla="val 70929"/>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Click here to ‘animate’ the motion chart over time. Note that the roles of other fields (category, size, colour, X and Y axes) can be redefined without going back to the tool page. The style of chart can also be altered on-screen, and individual categories can be traced.</a:t>
            </a:r>
            <a:endParaRPr lang="en-ZA" sz="1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bwMode="auto"/>
        <p:txBody>
          <a:bodyPr wrap="square" numCol="1" anchorCtr="0" compatLnSpc="1">
            <a:prstTxWarp prst="textNoShape">
              <a:avLst/>
            </a:prstTxWarp>
          </a:bodyPr>
          <a:lstStyle/>
          <a:p>
            <a:r>
              <a:rPr lang="en-ZA" smtClean="0"/>
              <a:t>Options for Presentation</a:t>
            </a:r>
          </a:p>
        </p:txBody>
      </p:sp>
      <p:pic>
        <p:nvPicPr>
          <p:cNvPr id="27651" name="Picture 2"/>
          <p:cNvPicPr>
            <a:picLocks noChangeAspect="1" noChangeArrowheads="1"/>
          </p:cNvPicPr>
          <p:nvPr/>
        </p:nvPicPr>
        <p:blipFill>
          <a:blip r:embed="rId2" cstate="print"/>
          <a:srcRect/>
          <a:stretch>
            <a:fillRect/>
          </a:stretch>
        </p:blipFill>
        <p:spPr bwMode="auto">
          <a:xfrm>
            <a:off x="0" y="908050"/>
            <a:ext cx="9144000" cy="5727700"/>
          </a:xfrm>
          <a:prstGeom prst="rect">
            <a:avLst/>
          </a:prstGeom>
          <a:noFill/>
          <a:ln w="9525">
            <a:noFill/>
            <a:miter lim="800000"/>
            <a:headEnd/>
            <a:tailEnd/>
          </a:ln>
        </p:spPr>
      </p:pic>
      <p:sp>
        <p:nvSpPr>
          <p:cNvPr id="4" name="Rectangular Callout 3"/>
          <p:cNvSpPr/>
          <p:nvPr/>
        </p:nvSpPr>
        <p:spPr>
          <a:xfrm>
            <a:off x="6948488" y="2060575"/>
            <a:ext cx="2051050" cy="936625"/>
          </a:xfrm>
          <a:prstGeom prst="wedgeRectCallout">
            <a:avLst>
              <a:gd name="adj1" fmla="val -134383"/>
              <a:gd name="adj2" fmla="val -46518"/>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Alternative presentations of the same data.</a:t>
            </a:r>
            <a:endParaRPr lang="en-ZA" sz="1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bwMode="auto"/>
        <p:txBody>
          <a:bodyPr wrap="square" numCol="1" anchorCtr="0" compatLnSpc="1">
            <a:prstTxWarp prst="textNoShape">
              <a:avLst/>
            </a:prstTxWarp>
          </a:bodyPr>
          <a:lstStyle/>
          <a:p>
            <a:r>
              <a:rPr lang="en-ZA" smtClean="0"/>
              <a:t>Seamless Embedding in Portals and Sites</a:t>
            </a:r>
          </a:p>
        </p:txBody>
      </p:sp>
      <p:pic>
        <p:nvPicPr>
          <p:cNvPr id="28675" name="Picture 2"/>
          <p:cNvPicPr>
            <a:picLocks noChangeAspect="1" noChangeArrowheads="1"/>
          </p:cNvPicPr>
          <p:nvPr/>
        </p:nvPicPr>
        <p:blipFill>
          <a:blip r:embed="rId2" cstate="print"/>
          <a:srcRect/>
          <a:stretch>
            <a:fillRect/>
          </a:stretch>
        </p:blipFill>
        <p:spPr bwMode="auto">
          <a:xfrm>
            <a:off x="0" y="869950"/>
            <a:ext cx="9144000" cy="5727700"/>
          </a:xfrm>
          <a:prstGeom prst="rect">
            <a:avLst/>
          </a:prstGeom>
          <a:noFill/>
          <a:ln w="9525">
            <a:noFill/>
            <a:miter lim="800000"/>
            <a:headEnd/>
            <a:tailEnd/>
          </a:ln>
        </p:spPr>
      </p:pic>
      <p:sp>
        <p:nvSpPr>
          <p:cNvPr id="4" name="Rectangular Callout 3"/>
          <p:cNvSpPr/>
          <p:nvPr/>
        </p:nvSpPr>
        <p:spPr>
          <a:xfrm>
            <a:off x="6659563" y="3429000"/>
            <a:ext cx="2052637" cy="1439863"/>
          </a:xfrm>
          <a:prstGeom prst="wedgeRectCallout">
            <a:avLst>
              <a:gd name="adj1" fmla="val -133719"/>
              <a:gd name="adj2" fmla="val 24500"/>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Any view can be seamlessly embedded in the SAEON Data Portal (or any  other site).</a:t>
            </a:r>
            <a:endParaRPr lang="en-ZA" sz="1600" dirty="0"/>
          </a:p>
        </p:txBody>
      </p:sp>
      <p:sp>
        <p:nvSpPr>
          <p:cNvPr id="5" name="Rectangular Callout 4"/>
          <p:cNvSpPr/>
          <p:nvPr/>
        </p:nvSpPr>
        <p:spPr>
          <a:xfrm>
            <a:off x="6659563" y="5084763"/>
            <a:ext cx="2052637" cy="1296987"/>
          </a:xfrm>
          <a:prstGeom prst="wedgeRectCallout">
            <a:avLst>
              <a:gd name="adj1" fmla="val -24628"/>
              <a:gd name="adj2" fmla="val 19762"/>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ZA" sz="1600" dirty="0"/>
              <a:t>The same applies to the data capturing component (map-based).</a:t>
            </a:r>
            <a:endParaRPr lang="en-ZA" sz="1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p:txBody>
          <a:bodyPr wrap="square" numCol="1" anchorCtr="0" compatLnSpc="1">
            <a:prstTxWarp prst="textNoShape">
              <a:avLst/>
            </a:prstTxWarp>
          </a:bodyPr>
          <a:lstStyle/>
          <a:p>
            <a:r>
              <a:rPr lang="en-ZA" smtClean="0"/>
              <a:t>Next Steps</a:t>
            </a:r>
          </a:p>
        </p:txBody>
      </p:sp>
      <p:sp>
        <p:nvSpPr>
          <p:cNvPr id="3" name="Content Placeholder 2"/>
          <p:cNvSpPr>
            <a:spLocks noGrp="1"/>
          </p:cNvSpPr>
          <p:nvPr>
            <p:ph idx="1"/>
          </p:nvPr>
        </p:nvSpPr>
        <p:spPr>
          <a:xfrm>
            <a:off x="468313" y="1341438"/>
            <a:ext cx="8229600" cy="4813300"/>
          </a:xfrm>
        </p:spPr>
        <p:txBody>
          <a:bodyPr rtlCol="0">
            <a:normAutofit fontScale="77500" lnSpcReduction="20000"/>
          </a:bodyPr>
          <a:lstStyle/>
          <a:p>
            <a:pPr fontAlgn="auto">
              <a:spcAft>
                <a:spcPts val="0"/>
              </a:spcAft>
              <a:defRPr/>
            </a:pPr>
            <a:r>
              <a:rPr lang="el-GR" dirty="0" smtClean="0"/>
              <a:t>β</a:t>
            </a:r>
            <a:r>
              <a:rPr lang="en-ZA" dirty="0" smtClean="0"/>
              <a:t>-version available end of July 2010 – will circulate test URLs to everyone.</a:t>
            </a:r>
          </a:p>
          <a:p>
            <a:pPr fontAlgn="auto">
              <a:spcAft>
                <a:spcPts val="0"/>
              </a:spcAft>
              <a:defRPr/>
            </a:pPr>
            <a:r>
              <a:rPr lang="en-ZA" dirty="0" smtClean="0"/>
              <a:t>Development team has opportunity to test with the Risk and Vulnerability Atlas.</a:t>
            </a:r>
          </a:p>
          <a:p>
            <a:pPr fontAlgn="auto">
              <a:spcAft>
                <a:spcPts val="0"/>
              </a:spcAft>
              <a:defRPr/>
            </a:pPr>
            <a:endParaRPr lang="en-ZA" dirty="0" smtClean="0"/>
          </a:p>
          <a:p>
            <a:pPr fontAlgn="auto">
              <a:spcAft>
                <a:spcPts val="0"/>
              </a:spcAft>
              <a:defRPr/>
            </a:pPr>
            <a:r>
              <a:rPr lang="en-ZA" dirty="0" smtClean="0"/>
              <a:t>Formal feedback from SAEON (e-mail to wim@saeon.ac.za)</a:t>
            </a:r>
          </a:p>
          <a:p>
            <a:pPr fontAlgn="auto">
              <a:spcAft>
                <a:spcPts val="0"/>
              </a:spcAft>
              <a:defRPr/>
            </a:pPr>
            <a:r>
              <a:rPr lang="en-ZA" dirty="0" smtClean="0"/>
              <a:t>Consolidate this and appoint the service provider to do adjustments and extensions.</a:t>
            </a:r>
          </a:p>
          <a:p>
            <a:pPr fontAlgn="auto">
              <a:spcAft>
                <a:spcPts val="0"/>
              </a:spcAft>
              <a:defRPr/>
            </a:pPr>
            <a:r>
              <a:rPr lang="en-ZA" dirty="0" smtClean="0"/>
              <a:t>A test project (such as PMB Bird Watchers) will be good.</a:t>
            </a:r>
          </a:p>
          <a:p>
            <a:pPr fontAlgn="auto">
              <a:spcAft>
                <a:spcPts val="0"/>
              </a:spcAft>
              <a:defRPr/>
            </a:pPr>
            <a:r>
              <a:rPr lang="en-ZA" dirty="0" smtClean="0"/>
              <a:t>Particularly interesting for school projects.</a:t>
            </a:r>
          </a:p>
          <a:p>
            <a:pPr fontAlgn="auto">
              <a:spcAft>
                <a:spcPts val="0"/>
              </a:spcAft>
              <a:defRPr/>
            </a:pPr>
            <a:endParaRPr lang="en-ZA" dirty="0" smtClean="0"/>
          </a:p>
          <a:p>
            <a:pPr fontAlgn="auto">
              <a:spcAft>
                <a:spcPts val="0"/>
              </a:spcAft>
              <a:defRPr/>
            </a:pPr>
            <a:r>
              <a:rPr lang="en-ZA" dirty="0" smtClean="0"/>
              <a:t>The facility can be used for any map-based data capture – and is obviously not limited to Citizen Science.</a:t>
            </a:r>
          </a:p>
          <a:p>
            <a:pPr fontAlgn="auto">
              <a:spcAft>
                <a:spcPts val="0"/>
              </a:spcAft>
              <a:defRPr/>
            </a:pPr>
            <a:endParaRPr lang="en-ZA" dirty="0" smtClean="0"/>
          </a:p>
          <a:p>
            <a:pPr fontAlgn="auto">
              <a:spcAft>
                <a:spcPts val="0"/>
              </a:spcAft>
              <a:defRPr/>
            </a:pPr>
            <a:endParaRPr lang="en-Z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2364</TotalTime>
  <Words>1457</Words>
  <Application>Microsoft Office PowerPoint</Application>
  <PresentationFormat>On-screen Show (4:3)</PresentationFormat>
  <Paragraphs>120</Paragraphs>
  <Slides>29</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Office Theme</vt:lpstr>
      <vt:lpstr>Citizen Science Extensions to the SAEON Data Portal</vt:lpstr>
      <vt:lpstr>Conceptual Overview</vt:lpstr>
      <vt:lpstr>Main Use Cases</vt:lpstr>
      <vt:lpstr>Slide 4</vt:lpstr>
      <vt:lpstr>Current Implementation</vt:lpstr>
      <vt:lpstr>Map Client Interface</vt:lpstr>
      <vt:lpstr>Administrative Additions</vt:lpstr>
      <vt:lpstr>Person’s Profile</vt:lpstr>
      <vt:lpstr>Defining a Campaign Profile</vt:lpstr>
      <vt:lpstr>Two Levels of Controlled Vocabulary</vt:lpstr>
      <vt:lpstr>‘External’ Controlled Vocabulary Services</vt:lpstr>
      <vt:lpstr>Controlled Vocabulary Service</vt:lpstr>
      <vt:lpstr>Campaigns and Persons Combine to Form EML Meta-Data Records</vt:lpstr>
      <vt:lpstr>EML Example – Campaign Fragment</vt:lpstr>
      <vt:lpstr>Adding Data</vt:lpstr>
      <vt:lpstr>Adding Data for a Campaign</vt:lpstr>
      <vt:lpstr>Existing Data is Displayed</vt:lpstr>
      <vt:lpstr>Data is Added based on Campaign Template</vt:lpstr>
      <vt:lpstr>Controlled Vocabulary</vt:lpstr>
      <vt:lpstr>Backdrops Can be Adjusted</vt:lpstr>
      <vt:lpstr>Alternative Data Presentations</vt:lpstr>
      <vt:lpstr>The Chart and Table Toolkit/ Factory</vt:lpstr>
      <vt:lpstr>Defining a Table Result</vt:lpstr>
      <vt:lpstr>Table Result </vt:lpstr>
      <vt:lpstr>Motion Chart Example</vt:lpstr>
      <vt:lpstr>Motion Chart Example</vt:lpstr>
      <vt:lpstr>Options for Presentation</vt:lpstr>
      <vt:lpstr>Seamless Embedding in Portals and Sites</vt:lpstr>
      <vt:lpstr>Next Steps</vt:lpstr>
    </vt:vector>
  </TitlesOfParts>
  <Company>Home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WimHugo</dc:creator>
  <cp:lastModifiedBy>WimHugo</cp:lastModifiedBy>
  <cp:revision>31</cp:revision>
  <dcterms:created xsi:type="dcterms:W3CDTF">2010-06-07T07:28:06Z</dcterms:created>
  <dcterms:modified xsi:type="dcterms:W3CDTF">2010-07-26T09:58:18Z</dcterms:modified>
</cp:coreProperties>
</file>