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305" r:id="rId3"/>
    <p:sldId id="278" r:id="rId4"/>
    <p:sldId id="279" r:id="rId5"/>
    <p:sldId id="281" r:id="rId6"/>
    <p:sldId id="350" r:id="rId7"/>
    <p:sldId id="283" r:id="rId8"/>
    <p:sldId id="285" r:id="rId9"/>
    <p:sldId id="286" r:id="rId10"/>
    <p:sldId id="287" r:id="rId11"/>
    <p:sldId id="322" r:id="rId12"/>
    <p:sldId id="327" r:id="rId13"/>
    <p:sldId id="328" r:id="rId14"/>
    <p:sldId id="329" r:id="rId15"/>
    <p:sldId id="330" r:id="rId16"/>
    <p:sldId id="331" r:id="rId17"/>
    <p:sldId id="332" r:id="rId18"/>
    <p:sldId id="333" r:id="rId19"/>
    <p:sldId id="334" r:id="rId20"/>
    <p:sldId id="335" r:id="rId21"/>
    <p:sldId id="337" r:id="rId22"/>
    <p:sldId id="338" r:id="rId23"/>
    <p:sldId id="339" r:id="rId24"/>
    <p:sldId id="341" r:id="rId25"/>
    <p:sldId id="342" r:id="rId26"/>
    <p:sldId id="351" r:id="rId27"/>
    <p:sldId id="352" r:id="rId28"/>
    <p:sldId id="353" r:id="rId29"/>
    <p:sldId id="343" r:id="rId30"/>
    <p:sldId id="344" r:id="rId31"/>
    <p:sldId id="345" r:id="rId32"/>
    <p:sldId id="346" r:id="rId33"/>
    <p:sldId id="34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06" autoAdjust="0"/>
    <p:restoredTop sz="99802" autoAdjust="0"/>
  </p:normalViewPr>
  <p:slideViewPr>
    <p:cSldViewPr>
      <p:cViewPr varScale="1">
        <p:scale>
          <a:sx n="82" d="100"/>
          <a:sy n="82" d="100"/>
        </p:scale>
        <p:origin x="-1088" y="-104"/>
      </p:cViewPr>
      <p:guideLst>
        <p:guide orient="horz" pos="2160"/>
        <p:guide pos="2880"/>
      </p:guideLst>
    </p:cSldViewPr>
  </p:slideViewPr>
  <p:notesTextViewPr>
    <p:cViewPr>
      <p:scale>
        <a:sx n="1" d="1"/>
        <a:sy n="1" d="1"/>
      </p:scale>
      <p:origin x="0" y="0"/>
    </p:cViewPr>
  </p:notesTextViewPr>
  <p:sorterViewPr>
    <p:cViewPr>
      <p:scale>
        <a:sx n="100" d="100"/>
        <a:sy n="100" d="100"/>
      </p:scale>
      <p:origin x="0" y="4616"/>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60521D-9B7E-4B72-BCC9-BF2C2F16C3E2}" type="datetimeFigureOut">
              <a:rPr lang="en-ZA" smtClean="0"/>
              <a:t>2013/02/26</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BC94A0-8487-4CF8-85E5-7D0FE5CD3BEB}" type="slidenum">
              <a:rPr lang="en-ZA" smtClean="0"/>
              <a:t>‹#›</a:t>
            </a:fld>
            <a:endParaRPr lang="en-ZA"/>
          </a:p>
        </p:txBody>
      </p:sp>
    </p:spTree>
    <p:extLst>
      <p:ext uri="{BB962C8B-B14F-4D97-AF65-F5344CB8AC3E}">
        <p14:creationId xmlns:p14="http://schemas.microsoft.com/office/powerpoint/2010/main" val="2820152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3BC94A0-8487-4CF8-85E5-7D0FE5CD3BEB}" type="slidenum">
              <a:rPr lang="en-ZA" smtClean="0"/>
              <a:t>1</a:t>
            </a:fld>
            <a:endParaRPr lang="en-ZA"/>
          </a:p>
        </p:txBody>
      </p:sp>
    </p:spTree>
    <p:extLst>
      <p:ext uri="{BB962C8B-B14F-4D97-AF65-F5344CB8AC3E}">
        <p14:creationId xmlns:p14="http://schemas.microsoft.com/office/powerpoint/2010/main" val="2896254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F79AAC7-6B3E-44D4-B386-5DCDE4AA9A48}" type="slidenum">
              <a:rPr lang="en-ZA" smtClean="0">
                <a:latin typeface="Calibri" pitchFamily="34" charset="0"/>
              </a:rPr>
              <a:pPr eaLnBrk="1" hangingPunct="1"/>
              <a:t>5</a:t>
            </a:fld>
            <a:endParaRPr lang="en-ZA"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379240AF-5574-4A5F-B2DD-0A1F6E25C331}" type="datetimeFigureOut">
              <a:rPr lang="en-ZA" smtClean="0"/>
              <a:t>2013/02/26</a:t>
            </a:fld>
            <a:endParaRPr lang="en-ZA"/>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E218FD81-381F-4EBE-B8F7-05456B8245F3}" type="slidenum">
              <a:rPr lang="en-ZA" smtClean="0"/>
              <a:t>‹#›</a:t>
            </a:fld>
            <a:endParaRPr lang="en-ZA"/>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ZA"/>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9240AF-5574-4A5F-B2DD-0A1F6E25C331}" type="datetimeFigureOut">
              <a:rPr lang="en-ZA" smtClean="0"/>
              <a:t>2013/02/26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218FD81-381F-4EBE-B8F7-05456B8245F3}" type="slidenum">
              <a:rPr lang="en-ZA" smtClean="0"/>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9240AF-5574-4A5F-B2DD-0A1F6E25C331}" type="datetimeFigureOut">
              <a:rPr lang="en-ZA" smtClean="0"/>
              <a:t>2013/02/26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E218FD81-381F-4EBE-B8F7-05456B8245F3}" type="slidenum">
              <a:rPr lang="en-ZA" smtClean="0"/>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9240AF-5574-4A5F-B2DD-0A1F6E25C331}" type="datetimeFigureOut">
              <a:rPr lang="en-ZA" smtClean="0"/>
              <a:t>2013/02/26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218FD81-381F-4EBE-B8F7-05456B8245F3}" type="slidenum">
              <a:rPr lang="en-ZA" smtClean="0"/>
              <a:t>‹#›</a:t>
            </a:fld>
            <a:endParaRPr lang="en-ZA"/>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379240AF-5574-4A5F-B2DD-0A1F6E25C331}" type="datetimeFigureOut">
              <a:rPr lang="en-ZA" smtClean="0"/>
              <a:t>2013/02/26</a:t>
            </a:fld>
            <a:endParaRPr lang="en-ZA"/>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E218FD81-381F-4EBE-B8F7-05456B8245F3}" type="slidenum">
              <a:rPr lang="en-ZA" smtClean="0"/>
              <a:t>‹#›</a:t>
            </a:fld>
            <a:endParaRPr lang="en-ZA"/>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ZA"/>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9240AF-5574-4A5F-B2DD-0A1F6E25C331}" type="datetimeFigureOut">
              <a:rPr lang="en-ZA" smtClean="0"/>
              <a:t>2013/02/26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218FD81-381F-4EBE-B8F7-05456B8245F3}" type="slidenum">
              <a:rPr lang="en-ZA" smtClean="0"/>
              <a:t>‹#›</a:t>
            </a:fld>
            <a:endParaRPr lang="en-ZA"/>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9240AF-5574-4A5F-B2DD-0A1F6E25C331}" type="datetimeFigureOut">
              <a:rPr lang="en-ZA" smtClean="0"/>
              <a:t>2013/02/26</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E218FD81-381F-4EBE-B8F7-05456B8245F3}" type="slidenum">
              <a:rPr lang="en-ZA" smtClean="0"/>
              <a:t>‹#›</a:t>
            </a:fld>
            <a:endParaRPr lang="en-ZA"/>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9240AF-5574-4A5F-B2DD-0A1F6E25C331}" type="datetimeFigureOut">
              <a:rPr lang="en-ZA" smtClean="0"/>
              <a:t>2013/02/26</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E218FD81-381F-4EBE-B8F7-05456B8245F3}" type="slidenum">
              <a:rPr lang="en-ZA" smtClean="0"/>
              <a:t>‹#›</a:t>
            </a:fld>
            <a:endParaRPr lang="en-ZA"/>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379240AF-5574-4A5F-B2DD-0A1F6E25C331}" type="datetimeFigureOut">
              <a:rPr lang="en-ZA" smtClean="0"/>
              <a:t>2013/02/26</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E218FD81-381F-4EBE-B8F7-05456B8245F3}" type="slidenum">
              <a:rPr lang="en-ZA" smtClean="0"/>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9240AF-5574-4A5F-B2DD-0A1F6E25C331}" type="datetimeFigureOut">
              <a:rPr lang="en-ZA" smtClean="0"/>
              <a:t>2013/02/26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E218FD81-381F-4EBE-B8F7-05456B8245F3}" type="slidenum">
              <a:rPr lang="en-ZA" smtClean="0"/>
              <a:t>‹#›</a:t>
            </a:fld>
            <a:endParaRPr lang="en-ZA"/>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9240AF-5574-4A5F-B2DD-0A1F6E25C331}" type="datetimeFigureOut">
              <a:rPr lang="en-ZA" smtClean="0"/>
              <a:t>2013/02/26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218FD81-381F-4EBE-B8F7-05456B8245F3}" type="slidenum">
              <a:rPr lang="en-ZA" smtClean="0"/>
              <a:t>‹#›</a:t>
            </a:fld>
            <a:endParaRPr lang="en-ZA"/>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379240AF-5574-4A5F-B2DD-0A1F6E25C331}" type="datetimeFigureOut">
              <a:rPr lang="en-ZA" smtClean="0"/>
              <a:t>2013/02/26</a:t>
            </a:fld>
            <a:endParaRPr lang="en-ZA"/>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ZA"/>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E218FD81-381F-4EBE-B8F7-05456B8245F3}" type="slidenum">
              <a:rPr lang="en-ZA" smtClean="0"/>
              <a:t>‹#›</a:t>
            </a:fld>
            <a:endParaRPr lang="en-Z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10400" y="1816224"/>
            <a:ext cx="1981200" cy="1828800"/>
          </a:xfrm>
        </p:spPr>
        <p:txBody>
          <a:bodyPr/>
          <a:lstStyle/>
          <a:p>
            <a:r>
              <a:rPr lang="en-ZA" dirty="0" smtClean="0"/>
              <a:t>Wim Hugo</a:t>
            </a:r>
          </a:p>
          <a:p>
            <a:endParaRPr lang="en-ZA" dirty="0"/>
          </a:p>
          <a:p>
            <a:r>
              <a:rPr lang="en-ZA" dirty="0" smtClean="0"/>
              <a:t>CDIO</a:t>
            </a:r>
          </a:p>
          <a:p>
            <a:r>
              <a:rPr lang="en-ZA" dirty="0" smtClean="0"/>
              <a:t>SAEON</a:t>
            </a:r>
            <a:endParaRPr lang="en-ZA" dirty="0"/>
          </a:p>
        </p:txBody>
      </p:sp>
      <p:sp>
        <p:nvSpPr>
          <p:cNvPr id="2" name="Title 1"/>
          <p:cNvSpPr>
            <a:spLocks noGrp="1"/>
          </p:cNvSpPr>
          <p:nvPr>
            <p:ph type="title"/>
          </p:nvPr>
        </p:nvSpPr>
        <p:spPr/>
        <p:txBody>
          <a:bodyPr/>
          <a:lstStyle/>
          <a:p>
            <a:r>
              <a:rPr lang="en-ZA" sz="2800" cap="small" dirty="0" smtClean="0">
                <a:latin typeface="Copperplate Gothic Bold" pitchFamily="34" charset="0"/>
              </a:rPr>
              <a:t>Introduction to SAEOS</a:t>
            </a:r>
            <a:endParaRPr lang="en-ZA" sz="2800" cap="small" dirty="0">
              <a:latin typeface="Copperplate Gothic Bold"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72" y="5096307"/>
            <a:ext cx="1968290" cy="78096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9849" y="5877272"/>
            <a:ext cx="1968713" cy="864096"/>
          </a:xfrm>
          <a:prstGeom prst="rect">
            <a:avLst/>
          </a:prstGeom>
        </p:spPr>
      </p:pic>
      <p:sp>
        <p:nvSpPr>
          <p:cNvPr id="4" name="TextBox 3"/>
          <p:cNvSpPr txBox="1"/>
          <p:nvPr/>
        </p:nvSpPr>
        <p:spPr>
          <a:xfrm>
            <a:off x="5112296" y="5877272"/>
            <a:ext cx="1548358" cy="369332"/>
          </a:xfrm>
          <a:prstGeom prst="rect">
            <a:avLst/>
          </a:prstGeom>
          <a:noFill/>
        </p:spPr>
        <p:txBody>
          <a:bodyPr wrap="none" rtlCol="0">
            <a:spAutoFit/>
          </a:bodyPr>
          <a:lstStyle/>
          <a:p>
            <a:pPr algn="r"/>
            <a:r>
              <a:rPr lang="en-ZA" dirty="0" smtClean="0">
                <a:solidFill>
                  <a:schemeClr val="bg1"/>
                </a:solidFill>
              </a:rPr>
              <a:t>January 2013</a:t>
            </a:r>
            <a:endParaRPr lang="en-ZA" dirty="0">
              <a:solidFill>
                <a:schemeClr val="bg1"/>
              </a:solidFill>
            </a:endParaRPr>
          </a:p>
        </p:txBody>
      </p:sp>
    </p:spTree>
    <p:extLst>
      <p:ext uri="{BB962C8B-B14F-4D97-AF65-F5344CB8AC3E}">
        <p14:creationId xmlns:p14="http://schemas.microsoft.com/office/powerpoint/2010/main" val="16085295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ZA" dirty="0" smtClean="0"/>
              <a:t>MAIN USE CASES</a:t>
            </a:r>
            <a:br>
              <a:rPr lang="en-ZA" dirty="0" smtClean="0"/>
            </a:br>
            <a:r>
              <a:rPr lang="en-ZA" dirty="0" smtClean="0"/>
              <a:t>AUTOMATED PROCESS CHAINING</a:t>
            </a:r>
            <a:endParaRPr lang="en-ZA" dirty="0"/>
          </a:p>
        </p:txBody>
      </p:sp>
      <p:pic>
        <p:nvPicPr>
          <p:cNvPr id="18435" name="Picture 3"/>
          <p:cNvPicPr>
            <a:picLocks noChangeAspect="1" noChangeArrowheads="1"/>
          </p:cNvPicPr>
          <p:nvPr/>
        </p:nvPicPr>
        <p:blipFill>
          <a:blip r:embed="rId2">
            <a:clrChange>
              <a:clrFrom>
                <a:srgbClr val="595959"/>
              </a:clrFrom>
              <a:clrTo>
                <a:srgbClr val="595959">
                  <a:alpha val="0"/>
                </a:srgbClr>
              </a:clrTo>
            </a:clrChange>
            <a:extLst>
              <a:ext uri="{28A0092B-C50C-407E-A947-70E740481C1C}">
                <a14:useLocalDpi xmlns:a14="http://schemas.microsoft.com/office/drawing/2010/main" val="0"/>
              </a:ext>
            </a:extLst>
          </a:blip>
          <a:srcRect l="2167" t="2637"/>
          <a:stretch>
            <a:fillRect/>
          </a:stretch>
        </p:blipFill>
        <p:spPr bwMode="auto">
          <a:xfrm>
            <a:off x="2512950" y="1798433"/>
            <a:ext cx="6559550" cy="496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5781011" y="3338990"/>
            <a:ext cx="771209" cy="72008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ZA" sz="4400" dirty="0"/>
              <a:t>?</a:t>
            </a:r>
          </a:p>
        </p:txBody>
      </p:sp>
      <p:sp>
        <p:nvSpPr>
          <p:cNvPr id="5" name="Rectangle 4"/>
          <p:cNvSpPr/>
          <p:nvPr/>
        </p:nvSpPr>
        <p:spPr>
          <a:xfrm>
            <a:off x="116505" y="1647667"/>
            <a:ext cx="2520280" cy="5047536"/>
          </a:xfrm>
          <a:prstGeom prst="rect">
            <a:avLst/>
          </a:prstGeom>
        </p:spPr>
        <p:txBody>
          <a:bodyPr wrap="square">
            <a:spAutoFit/>
          </a:bodyPr>
          <a:lstStyle/>
          <a:p>
            <a:r>
              <a:rPr lang="en-ZA" sz="1400" dirty="0" smtClean="0"/>
              <a:t>Distributed data sources and processes can also be chained together: in such cases, one needs to describe the process in a standardised way for future re-use.</a:t>
            </a:r>
          </a:p>
          <a:p>
            <a:endParaRPr lang="en-ZA" sz="1400" dirty="0"/>
          </a:p>
          <a:p>
            <a:r>
              <a:rPr lang="en-ZA" sz="1400" dirty="0" smtClean="0"/>
              <a:t>This happens already in e-commerce systems, and it is likely that the same standards in use for automation of web commerce will be used in scientific process automation – but the jury is still out on this.</a:t>
            </a:r>
          </a:p>
          <a:p>
            <a:endParaRPr lang="en-ZA" sz="1400" dirty="0"/>
          </a:p>
          <a:p>
            <a:r>
              <a:rPr lang="en-ZA" sz="1400" dirty="0" smtClean="0"/>
              <a:t>Automation and mediation rely greatly on ontologies for their efficient functioning. These are agreed dictionaries of terms, and can automate some of the mediation.</a:t>
            </a:r>
          </a:p>
        </p:txBody>
      </p:sp>
    </p:spTree>
    <p:extLst>
      <p:ext uri="{BB962C8B-B14F-4D97-AF65-F5344CB8AC3E}">
        <p14:creationId xmlns:p14="http://schemas.microsoft.com/office/powerpoint/2010/main" val="15967853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normAutofit/>
          </a:bodyPr>
          <a:lstStyle/>
          <a:p>
            <a:r>
              <a:rPr lang="en-ZA" sz="1200" dirty="0" smtClean="0"/>
              <a:t>Examples</a:t>
            </a:r>
          </a:p>
          <a:p>
            <a:endParaRPr lang="en-ZA" sz="1200" dirty="0"/>
          </a:p>
          <a:p>
            <a:r>
              <a:rPr lang="en-ZA" sz="1200" dirty="0" smtClean="0"/>
              <a:t>Interoperability</a:t>
            </a:r>
            <a:endParaRPr lang="en-ZA" sz="1200" dirty="0"/>
          </a:p>
        </p:txBody>
      </p:sp>
      <p:sp>
        <p:nvSpPr>
          <p:cNvPr id="3" name="Title 2"/>
          <p:cNvSpPr>
            <a:spLocks noGrp="1"/>
          </p:cNvSpPr>
          <p:nvPr>
            <p:ph type="title"/>
          </p:nvPr>
        </p:nvSpPr>
        <p:spPr/>
        <p:txBody>
          <a:bodyPr/>
          <a:lstStyle/>
          <a:p>
            <a:r>
              <a:rPr lang="en-ZA" sz="2800" cap="small" dirty="0" smtClean="0">
                <a:latin typeface="Copperplate Gothic Bold" pitchFamily="34" charset="0"/>
              </a:rPr>
              <a:t>Walkthrough</a:t>
            </a:r>
            <a:endParaRPr lang="en-ZA" sz="2800" cap="small" dirty="0">
              <a:latin typeface="Copperplate Gothic Bold" pitchFamily="34" charset="0"/>
            </a:endParaRPr>
          </a:p>
        </p:txBody>
      </p:sp>
    </p:spTree>
    <p:extLst>
      <p:ext uri="{BB962C8B-B14F-4D97-AF65-F5344CB8AC3E}">
        <p14:creationId xmlns:p14="http://schemas.microsoft.com/office/powerpoint/2010/main" val="28757646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2-26 at 5.55.5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8800"/>
            <a:ext cx="9144000" cy="4992786"/>
          </a:xfrm>
          <a:prstGeom prst="rect">
            <a:avLst/>
          </a:prstGeom>
        </p:spPr>
      </p:pic>
      <p:sp>
        <p:nvSpPr>
          <p:cNvPr id="4" name="Title 3"/>
          <p:cNvSpPr>
            <a:spLocks noGrp="1"/>
          </p:cNvSpPr>
          <p:nvPr>
            <p:ph type="title"/>
          </p:nvPr>
        </p:nvSpPr>
        <p:spPr/>
        <p:txBody>
          <a:bodyPr/>
          <a:lstStyle/>
          <a:p>
            <a:r>
              <a:rPr lang="en-ZA" dirty="0" smtClean="0"/>
              <a:t>SAEOS LANDING PAGE</a:t>
            </a:r>
            <a:endParaRPr lang="en-ZA" dirty="0"/>
          </a:p>
        </p:txBody>
      </p:sp>
      <p:sp>
        <p:nvSpPr>
          <p:cNvPr id="6" name="Rectangular Callout 5"/>
          <p:cNvSpPr/>
          <p:nvPr/>
        </p:nvSpPr>
        <p:spPr>
          <a:xfrm>
            <a:off x="33536" y="4869160"/>
            <a:ext cx="1497089" cy="612068"/>
          </a:xfrm>
          <a:prstGeom prst="wedgeRectCallout">
            <a:avLst>
              <a:gd name="adj1" fmla="val 122112"/>
              <a:gd name="adj2" fmla="val -1327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t>Societal Benefit Areas</a:t>
            </a:r>
            <a:endParaRPr lang="en-ZA" sz="1400" dirty="0"/>
          </a:p>
        </p:txBody>
      </p:sp>
      <p:sp>
        <p:nvSpPr>
          <p:cNvPr id="7" name="Rectangular Callout 6"/>
          <p:cNvSpPr/>
          <p:nvPr/>
        </p:nvSpPr>
        <p:spPr>
          <a:xfrm>
            <a:off x="33536" y="5635713"/>
            <a:ext cx="1497089" cy="612068"/>
          </a:xfrm>
          <a:prstGeom prst="wedgeRectCallout">
            <a:avLst>
              <a:gd name="adj1" fmla="val 448430"/>
              <a:gd name="adj2" fmla="val -3192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t>Search for Data</a:t>
            </a:r>
            <a:endParaRPr lang="en-ZA" sz="1400" dirty="0"/>
          </a:p>
        </p:txBody>
      </p:sp>
    </p:spTree>
    <p:extLst>
      <p:ext uri="{BB962C8B-B14F-4D97-AF65-F5344CB8AC3E}">
        <p14:creationId xmlns:p14="http://schemas.microsoft.com/office/powerpoint/2010/main" val="24117806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2-26 at 5.56.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8800"/>
            <a:ext cx="9144000" cy="5012626"/>
          </a:xfrm>
          <a:prstGeom prst="rect">
            <a:avLst/>
          </a:prstGeom>
        </p:spPr>
      </p:pic>
      <p:sp>
        <p:nvSpPr>
          <p:cNvPr id="2" name="Title 1"/>
          <p:cNvSpPr>
            <a:spLocks noGrp="1"/>
          </p:cNvSpPr>
          <p:nvPr>
            <p:ph type="title"/>
          </p:nvPr>
        </p:nvSpPr>
        <p:spPr/>
        <p:txBody>
          <a:bodyPr/>
          <a:lstStyle/>
          <a:p>
            <a:r>
              <a:rPr lang="en-ZA" dirty="0" smtClean="0"/>
              <a:t>Typical Search Result (CLIMATE)</a:t>
            </a:r>
            <a:endParaRPr lang="en-ZA" dirty="0"/>
          </a:p>
        </p:txBody>
      </p:sp>
      <p:sp>
        <p:nvSpPr>
          <p:cNvPr id="4" name="Rectangular Callout 3"/>
          <p:cNvSpPr/>
          <p:nvPr/>
        </p:nvSpPr>
        <p:spPr>
          <a:xfrm>
            <a:off x="33536" y="5409220"/>
            <a:ext cx="1497089" cy="612068"/>
          </a:xfrm>
          <a:prstGeom prst="wedgeRectCallout">
            <a:avLst>
              <a:gd name="adj1" fmla="val 122112"/>
              <a:gd name="adj2" fmla="val -1327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t>Summary Meta-Data</a:t>
            </a:r>
            <a:endParaRPr lang="en-ZA" sz="1400" dirty="0"/>
          </a:p>
        </p:txBody>
      </p:sp>
    </p:spTree>
    <p:extLst>
      <p:ext uri="{BB962C8B-B14F-4D97-AF65-F5344CB8AC3E}">
        <p14:creationId xmlns:p14="http://schemas.microsoft.com/office/powerpoint/2010/main" val="27481483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2-26 at 5.57.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8800"/>
            <a:ext cx="9144000" cy="4992042"/>
          </a:xfrm>
          <a:prstGeom prst="rect">
            <a:avLst/>
          </a:prstGeom>
        </p:spPr>
      </p:pic>
      <p:sp>
        <p:nvSpPr>
          <p:cNvPr id="2" name="Title 1"/>
          <p:cNvSpPr>
            <a:spLocks noGrp="1"/>
          </p:cNvSpPr>
          <p:nvPr>
            <p:ph type="title"/>
          </p:nvPr>
        </p:nvSpPr>
        <p:spPr/>
        <p:txBody>
          <a:bodyPr/>
          <a:lstStyle/>
          <a:p>
            <a:r>
              <a:rPr lang="en-ZA" dirty="0" smtClean="0"/>
              <a:t>FILTERING SEARCH RESULTS</a:t>
            </a:r>
            <a:endParaRPr lang="en-ZA" dirty="0"/>
          </a:p>
        </p:txBody>
      </p:sp>
      <p:sp>
        <p:nvSpPr>
          <p:cNvPr id="4" name="Rectangular Callout 3"/>
          <p:cNvSpPr/>
          <p:nvPr/>
        </p:nvSpPr>
        <p:spPr>
          <a:xfrm>
            <a:off x="33536" y="4869160"/>
            <a:ext cx="1497089" cy="612068"/>
          </a:xfrm>
          <a:prstGeom prst="wedgeRectCallout">
            <a:avLst>
              <a:gd name="adj1" fmla="val 134214"/>
              <a:gd name="adj2" fmla="val -780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t>Filter by Author, Custodian, Date, etc.</a:t>
            </a:r>
            <a:endParaRPr lang="en-ZA" sz="1400" dirty="0"/>
          </a:p>
        </p:txBody>
      </p:sp>
    </p:spTree>
    <p:extLst>
      <p:ext uri="{BB962C8B-B14F-4D97-AF65-F5344CB8AC3E}">
        <p14:creationId xmlns:p14="http://schemas.microsoft.com/office/powerpoint/2010/main" val="36848561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2-26 at 5.59.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8800"/>
            <a:ext cx="9144000" cy="4999365"/>
          </a:xfrm>
          <a:prstGeom prst="rect">
            <a:avLst/>
          </a:prstGeom>
        </p:spPr>
      </p:pic>
      <p:sp>
        <p:nvSpPr>
          <p:cNvPr id="2" name="Title 1"/>
          <p:cNvSpPr>
            <a:spLocks noGrp="1"/>
          </p:cNvSpPr>
          <p:nvPr>
            <p:ph type="title"/>
          </p:nvPr>
        </p:nvSpPr>
        <p:spPr/>
        <p:txBody>
          <a:bodyPr/>
          <a:lstStyle/>
          <a:p>
            <a:r>
              <a:rPr lang="en-ZA" dirty="0" smtClean="0"/>
              <a:t>Search Result Analysis</a:t>
            </a:r>
            <a:endParaRPr lang="en-ZA" dirty="0"/>
          </a:p>
        </p:txBody>
      </p:sp>
      <p:sp>
        <p:nvSpPr>
          <p:cNvPr id="4" name="Rectangular Callout 3"/>
          <p:cNvSpPr/>
          <p:nvPr/>
        </p:nvSpPr>
        <p:spPr>
          <a:xfrm>
            <a:off x="683568" y="3501008"/>
            <a:ext cx="1497089" cy="612068"/>
          </a:xfrm>
          <a:prstGeom prst="wedgeRectCallout">
            <a:avLst>
              <a:gd name="adj1" fmla="val 125990"/>
              <a:gd name="adj2" fmla="val -1587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t>Analysing Search Results</a:t>
            </a:r>
            <a:endParaRPr lang="en-ZA" sz="1400" dirty="0"/>
          </a:p>
        </p:txBody>
      </p:sp>
    </p:spTree>
    <p:extLst>
      <p:ext uri="{BB962C8B-B14F-4D97-AF65-F5344CB8AC3E}">
        <p14:creationId xmlns:p14="http://schemas.microsoft.com/office/powerpoint/2010/main" val="24384492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2-26 at 6.00.3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8800"/>
            <a:ext cx="9144000" cy="4976602"/>
          </a:xfrm>
          <a:prstGeom prst="rect">
            <a:avLst/>
          </a:prstGeom>
        </p:spPr>
      </p:pic>
      <p:sp>
        <p:nvSpPr>
          <p:cNvPr id="2" name="Title 1"/>
          <p:cNvSpPr>
            <a:spLocks noGrp="1"/>
          </p:cNvSpPr>
          <p:nvPr>
            <p:ph type="title"/>
          </p:nvPr>
        </p:nvSpPr>
        <p:spPr/>
        <p:txBody>
          <a:bodyPr/>
          <a:lstStyle/>
          <a:p>
            <a:r>
              <a:rPr lang="en-ZA" dirty="0" smtClean="0"/>
              <a:t>Spatial Coverage of Search Results</a:t>
            </a:r>
            <a:endParaRPr lang="en-ZA" dirty="0"/>
          </a:p>
        </p:txBody>
      </p:sp>
      <p:sp>
        <p:nvSpPr>
          <p:cNvPr id="4" name="Rectangular Callout 3"/>
          <p:cNvSpPr/>
          <p:nvPr/>
        </p:nvSpPr>
        <p:spPr>
          <a:xfrm>
            <a:off x="1098984" y="3645024"/>
            <a:ext cx="1497089" cy="612068"/>
          </a:xfrm>
          <a:prstGeom prst="wedgeRectCallout">
            <a:avLst>
              <a:gd name="adj1" fmla="val 222849"/>
              <a:gd name="adj2" fmla="val 299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t>Analysing Search Results</a:t>
            </a:r>
            <a:endParaRPr lang="en-ZA" sz="1400" dirty="0"/>
          </a:p>
        </p:txBody>
      </p:sp>
      <p:sp>
        <p:nvSpPr>
          <p:cNvPr id="5" name="Rectangular Callout 4"/>
          <p:cNvSpPr/>
          <p:nvPr/>
        </p:nvSpPr>
        <p:spPr>
          <a:xfrm>
            <a:off x="1115616" y="3645024"/>
            <a:ext cx="1497089" cy="612068"/>
          </a:xfrm>
          <a:prstGeom prst="wedgeRectCallout">
            <a:avLst>
              <a:gd name="adj1" fmla="val 145380"/>
              <a:gd name="adj2" fmla="val -1682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t>Click to see detail</a:t>
            </a:r>
            <a:endParaRPr lang="en-ZA" sz="1400" dirty="0"/>
          </a:p>
        </p:txBody>
      </p:sp>
    </p:spTree>
    <p:extLst>
      <p:ext uri="{BB962C8B-B14F-4D97-AF65-F5344CB8AC3E}">
        <p14:creationId xmlns:p14="http://schemas.microsoft.com/office/powerpoint/2010/main" val="38666868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err="1" smtClean="0"/>
              <a:t>DetAILED</a:t>
            </a:r>
            <a:r>
              <a:rPr lang="en-ZA" dirty="0" smtClean="0"/>
              <a:t> META-DATA</a:t>
            </a:r>
            <a:endParaRPr lang="en-ZA" dirty="0"/>
          </a:p>
        </p:txBody>
      </p:sp>
      <p:pic>
        <p:nvPicPr>
          <p:cNvPr id="3" name="Picture 2" descr="Screen Shot 2013-02-26 at 6.02.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8800"/>
            <a:ext cx="9144000" cy="4999365"/>
          </a:xfrm>
          <a:prstGeom prst="rect">
            <a:avLst/>
          </a:prstGeom>
        </p:spPr>
      </p:pic>
      <p:sp>
        <p:nvSpPr>
          <p:cNvPr id="5" name="Rectangular Callout 4"/>
          <p:cNvSpPr/>
          <p:nvPr/>
        </p:nvSpPr>
        <p:spPr>
          <a:xfrm>
            <a:off x="683568" y="3501008"/>
            <a:ext cx="1497089" cy="792088"/>
          </a:xfrm>
          <a:prstGeom prst="wedgeRectCallout">
            <a:avLst>
              <a:gd name="adj1" fmla="val 171511"/>
              <a:gd name="adj2" fmla="val -688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t>Links to Contributing Site (SAEON)</a:t>
            </a:r>
            <a:endParaRPr lang="en-ZA" sz="1400" dirty="0"/>
          </a:p>
        </p:txBody>
      </p:sp>
    </p:spTree>
    <p:extLst>
      <p:ext uri="{BB962C8B-B14F-4D97-AF65-F5344CB8AC3E}">
        <p14:creationId xmlns:p14="http://schemas.microsoft.com/office/powerpoint/2010/main" val="8162939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2-26 at 6.03.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8800"/>
            <a:ext cx="9144000" cy="5004541"/>
          </a:xfrm>
          <a:prstGeom prst="rect">
            <a:avLst/>
          </a:prstGeom>
        </p:spPr>
      </p:pic>
      <p:sp>
        <p:nvSpPr>
          <p:cNvPr id="2" name="Title 1"/>
          <p:cNvSpPr>
            <a:spLocks noGrp="1"/>
          </p:cNvSpPr>
          <p:nvPr>
            <p:ph type="title"/>
          </p:nvPr>
        </p:nvSpPr>
        <p:spPr/>
        <p:txBody>
          <a:bodyPr/>
          <a:lstStyle/>
          <a:p>
            <a:r>
              <a:rPr lang="en-ZA" dirty="0" smtClean="0"/>
              <a:t>SEARCH FOR </a:t>
            </a:r>
            <a:r>
              <a:rPr lang="en-ZA" dirty="0" smtClean="0"/>
              <a:t>STANDARDISED DATA –</a:t>
            </a:r>
            <a:br>
              <a:rPr lang="en-ZA" dirty="0" smtClean="0"/>
            </a:br>
            <a:r>
              <a:rPr lang="en-ZA" cap="none" dirty="0" smtClean="0"/>
              <a:t>e.g. </a:t>
            </a:r>
            <a:r>
              <a:rPr lang="en-ZA" dirty="0" smtClean="0"/>
              <a:t>WEB </a:t>
            </a:r>
            <a:r>
              <a:rPr lang="en-ZA" dirty="0" smtClean="0"/>
              <a:t>MAP SERVICES</a:t>
            </a:r>
            <a:endParaRPr lang="en-ZA" dirty="0"/>
          </a:p>
        </p:txBody>
      </p:sp>
      <p:sp>
        <p:nvSpPr>
          <p:cNvPr id="5" name="Rectangular Callout 4"/>
          <p:cNvSpPr/>
          <p:nvPr/>
        </p:nvSpPr>
        <p:spPr>
          <a:xfrm>
            <a:off x="1115616" y="3501008"/>
            <a:ext cx="1497089" cy="612068"/>
          </a:xfrm>
          <a:prstGeom prst="wedgeRectCallout">
            <a:avLst>
              <a:gd name="adj1" fmla="val 84645"/>
              <a:gd name="adj2" fmla="val 1260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t>WMS</a:t>
            </a:r>
            <a:endParaRPr lang="en-ZA" sz="1400" dirty="0"/>
          </a:p>
        </p:txBody>
      </p:sp>
    </p:spTree>
    <p:extLst>
      <p:ext uri="{BB962C8B-B14F-4D97-AF65-F5344CB8AC3E}">
        <p14:creationId xmlns:p14="http://schemas.microsoft.com/office/powerpoint/2010/main" val="33772508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2-26 at 6.06.2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8800"/>
            <a:ext cx="9144000" cy="5004541"/>
          </a:xfrm>
          <a:prstGeom prst="rect">
            <a:avLst/>
          </a:prstGeom>
        </p:spPr>
      </p:pic>
      <p:sp>
        <p:nvSpPr>
          <p:cNvPr id="2" name="Title 1"/>
          <p:cNvSpPr>
            <a:spLocks noGrp="1"/>
          </p:cNvSpPr>
          <p:nvPr>
            <p:ph type="title"/>
          </p:nvPr>
        </p:nvSpPr>
        <p:spPr/>
        <p:txBody>
          <a:bodyPr/>
          <a:lstStyle/>
          <a:p>
            <a:r>
              <a:rPr lang="en-ZA" dirty="0" smtClean="0"/>
              <a:t>SPATIAL DATA SERVICES</a:t>
            </a:r>
            <a:endParaRPr lang="en-ZA" dirty="0"/>
          </a:p>
        </p:txBody>
      </p:sp>
      <p:sp>
        <p:nvSpPr>
          <p:cNvPr id="5" name="Rectangular Callout 4"/>
          <p:cNvSpPr/>
          <p:nvPr/>
        </p:nvSpPr>
        <p:spPr>
          <a:xfrm>
            <a:off x="5796136" y="2708920"/>
            <a:ext cx="1497089" cy="612068"/>
          </a:xfrm>
          <a:prstGeom prst="wedgeRectCallout">
            <a:avLst>
              <a:gd name="adj1" fmla="val 78484"/>
              <a:gd name="adj2" fmla="val 2988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t>Click to see detail</a:t>
            </a:r>
            <a:endParaRPr lang="en-ZA" sz="1400" dirty="0"/>
          </a:p>
        </p:txBody>
      </p:sp>
    </p:spTree>
    <p:extLst>
      <p:ext uri="{BB962C8B-B14F-4D97-AF65-F5344CB8AC3E}">
        <p14:creationId xmlns:p14="http://schemas.microsoft.com/office/powerpoint/2010/main" val="29389213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ZA" dirty="0" smtClean="0"/>
              <a:t>MANIFESTO</a:t>
            </a:r>
          </a:p>
        </p:txBody>
      </p:sp>
      <p:sp>
        <p:nvSpPr>
          <p:cNvPr id="3" name="Content Placeholder 2"/>
          <p:cNvSpPr>
            <a:spLocks noGrp="1"/>
          </p:cNvSpPr>
          <p:nvPr>
            <p:ph idx="1"/>
          </p:nvPr>
        </p:nvSpPr>
        <p:spPr>
          <a:xfrm>
            <a:off x="468313" y="1808163"/>
            <a:ext cx="8229600" cy="4068762"/>
          </a:xfrm>
        </p:spPr>
        <p:txBody>
          <a:bodyPr>
            <a:normAutofit fontScale="92500"/>
          </a:bodyPr>
          <a:lstStyle/>
          <a:p>
            <a:pPr marL="0" indent="0" eaLnBrk="1" hangingPunct="1">
              <a:buFont typeface="Arial" charset="0"/>
              <a:buNone/>
            </a:pPr>
            <a:r>
              <a:rPr lang="en-ZA" sz="2800" dirty="0" smtClean="0"/>
              <a:t>It is possible, desirable, and in the public interest to:</a:t>
            </a:r>
          </a:p>
          <a:p>
            <a:pPr lvl="1" eaLnBrk="1" hangingPunct="1"/>
            <a:r>
              <a:rPr lang="en-ZA" sz="2400" dirty="0" smtClean="0"/>
              <a:t>Ensure that scientific data is described properly, preserved properly, and discoverable;</a:t>
            </a:r>
          </a:p>
          <a:p>
            <a:pPr lvl="1" eaLnBrk="1" hangingPunct="1"/>
            <a:r>
              <a:rPr lang="en-ZA" sz="2400" dirty="0" smtClean="0"/>
              <a:t>Once discovered, its utility, quality, and scope can be understood, even if the data sets are huge;</a:t>
            </a:r>
          </a:p>
          <a:p>
            <a:pPr lvl="1" eaLnBrk="1" hangingPunct="1"/>
            <a:r>
              <a:rPr lang="en-ZA" sz="2400" dirty="0" smtClean="0"/>
              <a:t>Once understood; it can be accessed </a:t>
            </a:r>
            <a:r>
              <a:rPr lang="en-ZA" sz="2400" b="1" i="1" dirty="0" smtClean="0"/>
              <a:t>freely and openly;</a:t>
            </a:r>
          </a:p>
          <a:p>
            <a:pPr lvl="1" eaLnBrk="1" hangingPunct="1"/>
            <a:r>
              <a:rPr lang="en-ZA" sz="2400" dirty="0" smtClean="0"/>
              <a:t>Once accessed, it can be included into distributed processes, preferably automatically, and on large scales;</a:t>
            </a:r>
          </a:p>
          <a:p>
            <a:pPr lvl="1" eaLnBrk="1" hangingPunct="1"/>
            <a:r>
              <a:rPr lang="en-ZA" sz="2400" dirty="0" smtClean="0"/>
              <a:t>Once processed, the knowledge gathered can be re-used.</a:t>
            </a:r>
          </a:p>
          <a:p>
            <a:pPr lvl="1" eaLnBrk="1" hangingPunct="1"/>
            <a:endParaRPr lang="en-ZA" sz="2400" dirty="0" smtClean="0"/>
          </a:p>
        </p:txBody>
      </p:sp>
      <p:sp>
        <p:nvSpPr>
          <p:cNvPr id="2" name="TextBox 1"/>
          <p:cNvSpPr txBox="1"/>
          <p:nvPr/>
        </p:nvSpPr>
        <p:spPr>
          <a:xfrm>
            <a:off x="2771800" y="5980638"/>
            <a:ext cx="2895601" cy="369332"/>
          </a:xfrm>
          <a:prstGeom prst="rect">
            <a:avLst/>
          </a:prstGeom>
          <a:noFill/>
        </p:spPr>
        <p:txBody>
          <a:bodyPr wrap="none" rtlCol="0">
            <a:spAutoFit/>
          </a:bodyPr>
          <a:lstStyle/>
          <a:p>
            <a:r>
              <a:rPr lang="en-ZA" i="1" dirty="0" smtClean="0"/>
              <a:t>… across multiple domains.</a:t>
            </a:r>
            <a:endParaRPr lang="en-ZA" i="1" dirty="0"/>
          </a:p>
        </p:txBody>
      </p:sp>
    </p:spTree>
    <p:extLst>
      <p:ext uri="{BB962C8B-B14F-4D97-AF65-F5344CB8AC3E}">
        <p14:creationId xmlns:p14="http://schemas.microsoft.com/office/powerpoint/2010/main" val="38933812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3-02-26 at 6.07.3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8981"/>
            <a:ext cx="9144000" cy="4988371"/>
          </a:xfrm>
          <a:prstGeom prst="rect">
            <a:avLst/>
          </a:prstGeom>
        </p:spPr>
      </p:pic>
      <p:sp>
        <p:nvSpPr>
          <p:cNvPr id="2" name="Title 1"/>
          <p:cNvSpPr>
            <a:spLocks noGrp="1"/>
          </p:cNvSpPr>
          <p:nvPr>
            <p:ph type="title"/>
          </p:nvPr>
        </p:nvSpPr>
        <p:spPr/>
        <p:txBody>
          <a:bodyPr/>
          <a:lstStyle/>
          <a:p>
            <a:r>
              <a:rPr lang="en-ZA" dirty="0" smtClean="0"/>
              <a:t>PREVIEW OR DOWNLOAD</a:t>
            </a:r>
            <a:endParaRPr lang="en-ZA" dirty="0"/>
          </a:p>
        </p:txBody>
      </p:sp>
      <p:sp>
        <p:nvSpPr>
          <p:cNvPr id="4" name="Rectangular Callout 3"/>
          <p:cNvSpPr/>
          <p:nvPr/>
        </p:nvSpPr>
        <p:spPr>
          <a:xfrm>
            <a:off x="7236296" y="4797152"/>
            <a:ext cx="1497089" cy="612068"/>
          </a:xfrm>
          <a:prstGeom prst="wedgeRectCallout">
            <a:avLst>
              <a:gd name="adj1" fmla="val -257898"/>
              <a:gd name="adj2" fmla="val 817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t>Layers available from service</a:t>
            </a:r>
            <a:endParaRPr lang="en-ZA" sz="1400" dirty="0"/>
          </a:p>
        </p:txBody>
      </p:sp>
      <p:sp>
        <p:nvSpPr>
          <p:cNvPr id="5" name="Rectangular Callout 4"/>
          <p:cNvSpPr/>
          <p:nvPr/>
        </p:nvSpPr>
        <p:spPr>
          <a:xfrm>
            <a:off x="1331640" y="3212976"/>
            <a:ext cx="1497089" cy="612068"/>
          </a:xfrm>
          <a:prstGeom prst="wedgeRectCallout">
            <a:avLst>
              <a:gd name="adj1" fmla="val 271104"/>
              <a:gd name="adj2" fmla="val -1775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t>Download formats and options</a:t>
            </a:r>
            <a:endParaRPr lang="en-ZA" sz="1400" dirty="0"/>
          </a:p>
        </p:txBody>
      </p:sp>
    </p:spTree>
    <p:extLst>
      <p:ext uri="{BB962C8B-B14F-4D97-AF65-F5344CB8AC3E}">
        <p14:creationId xmlns:p14="http://schemas.microsoft.com/office/powerpoint/2010/main" val="34449399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2-26 at 6.08.5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33927"/>
            <a:ext cx="9144000" cy="4963425"/>
          </a:xfrm>
          <a:prstGeom prst="rect">
            <a:avLst/>
          </a:prstGeom>
        </p:spPr>
      </p:pic>
      <p:sp>
        <p:nvSpPr>
          <p:cNvPr id="2" name="Title 1"/>
          <p:cNvSpPr>
            <a:spLocks noGrp="1"/>
          </p:cNvSpPr>
          <p:nvPr>
            <p:ph type="title"/>
          </p:nvPr>
        </p:nvSpPr>
        <p:spPr/>
        <p:txBody>
          <a:bodyPr/>
          <a:lstStyle/>
          <a:p>
            <a:r>
              <a:rPr lang="en-ZA" dirty="0" smtClean="0"/>
              <a:t>Supports Multiple Styles</a:t>
            </a:r>
            <a:endParaRPr lang="en-ZA" dirty="0"/>
          </a:p>
        </p:txBody>
      </p:sp>
      <p:sp>
        <p:nvSpPr>
          <p:cNvPr id="4" name="Rectangular Callout 3"/>
          <p:cNvSpPr/>
          <p:nvPr/>
        </p:nvSpPr>
        <p:spPr>
          <a:xfrm>
            <a:off x="7308304" y="5589240"/>
            <a:ext cx="1497089" cy="612068"/>
          </a:xfrm>
          <a:prstGeom prst="wedgeRectCallout">
            <a:avLst>
              <a:gd name="adj1" fmla="val -234767"/>
              <a:gd name="adj2" fmla="val -2043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t>One or more styles per layer</a:t>
            </a:r>
            <a:endParaRPr lang="en-ZA" sz="1400" dirty="0"/>
          </a:p>
        </p:txBody>
      </p:sp>
    </p:spTree>
    <p:extLst>
      <p:ext uri="{BB962C8B-B14F-4D97-AF65-F5344CB8AC3E}">
        <p14:creationId xmlns:p14="http://schemas.microsoft.com/office/powerpoint/2010/main" val="33979859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2-26 at 6.09.5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8800"/>
            <a:ext cx="9144000" cy="4980286"/>
          </a:xfrm>
          <a:prstGeom prst="rect">
            <a:avLst/>
          </a:prstGeom>
        </p:spPr>
      </p:pic>
      <p:sp>
        <p:nvSpPr>
          <p:cNvPr id="2" name="Title 1"/>
          <p:cNvSpPr>
            <a:spLocks noGrp="1"/>
          </p:cNvSpPr>
          <p:nvPr>
            <p:ph type="title"/>
          </p:nvPr>
        </p:nvSpPr>
        <p:spPr/>
        <p:txBody>
          <a:bodyPr/>
          <a:lstStyle/>
          <a:p>
            <a:r>
              <a:rPr lang="en-ZA" dirty="0" smtClean="0"/>
              <a:t>Download Options</a:t>
            </a:r>
            <a:endParaRPr lang="en-ZA" dirty="0"/>
          </a:p>
        </p:txBody>
      </p:sp>
      <p:sp>
        <p:nvSpPr>
          <p:cNvPr id="4" name="Rectangular Callout 3"/>
          <p:cNvSpPr/>
          <p:nvPr/>
        </p:nvSpPr>
        <p:spPr>
          <a:xfrm>
            <a:off x="1043608" y="5301208"/>
            <a:ext cx="1497089" cy="612068"/>
          </a:xfrm>
          <a:prstGeom prst="wedgeRectCallout">
            <a:avLst>
              <a:gd name="adj1" fmla="val 182046"/>
              <a:gd name="adj2" fmla="val -1196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t>Select an Option</a:t>
            </a:r>
            <a:endParaRPr lang="en-ZA" sz="1400" dirty="0"/>
          </a:p>
        </p:txBody>
      </p:sp>
    </p:spTree>
    <p:extLst>
      <p:ext uri="{BB962C8B-B14F-4D97-AF65-F5344CB8AC3E}">
        <p14:creationId xmlns:p14="http://schemas.microsoft.com/office/powerpoint/2010/main" val="666113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2-26 at 6.12.2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8800"/>
            <a:ext cx="9144000" cy="4983965"/>
          </a:xfrm>
          <a:prstGeom prst="rect">
            <a:avLst/>
          </a:prstGeom>
        </p:spPr>
      </p:pic>
      <p:sp>
        <p:nvSpPr>
          <p:cNvPr id="2" name="Title 1"/>
          <p:cNvSpPr>
            <a:spLocks noGrp="1"/>
          </p:cNvSpPr>
          <p:nvPr>
            <p:ph type="title"/>
          </p:nvPr>
        </p:nvSpPr>
        <p:spPr>
          <a:xfrm>
            <a:off x="251520" y="355847"/>
            <a:ext cx="8640960" cy="1054394"/>
          </a:xfrm>
        </p:spPr>
        <p:txBody>
          <a:bodyPr/>
          <a:lstStyle/>
          <a:p>
            <a:r>
              <a:rPr lang="en-ZA" dirty="0" smtClean="0"/>
              <a:t>SEARCH for STANDARDISED DATA </a:t>
            </a:r>
            <a:br>
              <a:rPr lang="en-ZA" dirty="0" smtClean="0"/>
            </a:br>
            <a:r>
              <a:rPr lang="en-ZA" cap="none" dirty="0" smtClean="0"/>
              <a:t>e.g.</a:t>
            </a:r>
            <a:r>
              <a:rPr lang="en-ZA" dirty="0" smtClean="0"/>
              <a:t> Sensor </a:t>
            </a:r>
            <a:r>
              <a:rPr lang="en-ZA" dirty="0" smtClean="0"/>
              <a:t>OBSERVATION SERVICES</a:t>
            </a:r>
            <a:endParaRPr lang="en-ZA" dirty="0"/>
          </a:p>
        </p:txBody>
      </p:sp>
      <p:sp>
        <p:nvSpPr>
          <p:cNvPr id="4" name="Rectangular Callout 3"/>
          <p:cNvSpPr/>
          <p:nvPr/>
        </p:nvSpPr>
        <p:spPr>
          <a:xfrm>
            <a:off x="899592" y="3212976"/>
            <a:ext cx="1497089" cy="612068"/>
          </a:xfrm>
          <a:prstGeom prst="wedgeRectCallout">
            <a:avLst>
              <a:gd name="adj1" fmla="val 280463"/>
              <a:gd name="adj2" fmla="val 1952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t>Click to see detail</a:t>
            </a:r>
            <a:endParaRPr lang="en-ZA" sz="1400" dirty="0"/>
          </a:p>
        </p:txBody>
      </p:sp>
    </p:spTree>
    <p:extLst>
      <p:ext uri="{BB962C8B-B14F-4D97-AF65-F5344CB8AC3E}">
        <p14:creationId xmlns:p14="http://schemas.microsoft.com/office/powerpoint/2010/main" val="4486074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2-26 at 6.13.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8800"/>
            <a:ext cx="9144000" cy="4992786"/>
          </a:xfrm>
          <a:prstGeom prst="rect">
            <a:avLst/>
          </a:prstGeom>
        </p:spPr>
      </p:pic>
      <p:sp>
        <p:nvSpPr>
          <p:cNvPr id="2" name="Title 1"/>
          <p:cNvSpPr>
            <a:spLocks noGrp="1"/>
          </p:cNvSpPr>
          <p:nvPr>
            <p:ph type="title"/>
          </p:nvPr>
        </p:nvSpPr>
        <p:spPr/>
        <p:txBody>
          <a:bodyPr/>
          <a:lstStyle/>
          <a:p>
            <a:r>
              <a:rPr lang="en-ZA" dirty="0" smtClean="0"/>
              <a:t>CLICK A FEATURE …</a:t>
            </a:r>
            <a:endParaRPr lang="en-ZA" dirty="0"/>
          </a:p>
        </p:txBody>
      </p:sp>
      <p:sp>
        <p:nvSpPr>
          <p:cNvPr id="4" name="Rectangular Callout 3"/>
          <p:cNvSpPr/>
          <p:nvPr/>
        </p:nvSpPr>
        <p:spPr>
          <a:xfrm>
            <a:off x="2843808" y="4869160"/>
            <a:ext cx="1497089" cy="792088"/>
          </a:xfrm>
          <a:prstGeom prst="wedgeRectCallout">
            <a:avLst>
              <a:gd name="adj1" fmla="val 116671"/>
              <a:gd name="adj2" fmla="val -1320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t>Latest values for observed phenomena</a:t>
            </a:r>
            <a:endParaRPr lang="en-ZA" sz="1400" dirty="0"/>
          </a:p>
        </p:txBody>
      </p:sp>
      <p:sp>
        <p:nvSpPr>
          <p:cNvPr id="6" name="Rectangular Callout 5"/>
          <p:cNvSpPr/>
          <p:nvPr/>
        </p:nvSpPr>
        <p:spPr>
          <a:xfrm>
            <a:off x="2699792" y="3645024"/>
            <a:ext cx="1497089" cy="612068"/>
          </a:xfrm>
          <a:prstGeom prst="wedgeRectCallout">
            <a:avLst>
              <a:gd name="adj1" fmla="val 133897"/>
              <a:gd name="adj2" fmla="val -896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t>Select start and end dates</a:t>
            </a:r>
            <a:endParaRPr lang="en-ZA" sz="1400" dirty="0"/>
          </a:p>
        </p:txBody>
      </p:sp>
    </p:spTree>
    <p:extLst>
      <p:ext uri="{BB962C8B-B14F-4D97-AF65-F5344CB8AC3E}">
        <p14:creationId xmlns:p14="http://schemas.microsoft.com/office/powerpoint/2010/main" val="29105421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2-26 at 6.14.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8800"/>
            <a:ext cx="9144000" cy="5000878"/>
          </a:xfrm>
          <a:prstGeom prst="rect">
            <a:avLst/>
          </a:prstGeom>
        </p:spPr>
      </p:pic>
      <p:sp>
        <p:nvSpPr>
          <p:cNvPr id="2" name="Title 1"/>
          <p:cNvSpPr>
            <a:spLocks noGrp="1"/>
          </p:cNvSpPr>
          <p:nvPr>
            <p:ph type="title"/>
          </p:nvPr>
        </p:nvSpPr>
        <p:spPr/>
        <p:txBody>
          <a:bodyPr/>
          <a:lstStyle/>
          <a:p>
            <a:r>
              <a:rPr lang="en-ZA" dirty="0" smtClean="0"/>
              <a:t>TIME SERIES DATA</a:t>
            </a:r>
            <a:endParaRPr lang="en-ZA" dirty="0"/>
          </a:p>
        </p:txBody>
      </p:sp>
    </p:spTree>
    <p:extLst>
      <p:ext uri="{BB962C8B-B14F-4D97-AF65-F5344CB8AC3E}">
        <p14:creationId xmlns:p14="http://schemas.microsoft.com/office/powerpoint/2010/main" val="33499732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GEOSS BROKER Integration</a:t>
            </a:r>
            <a:endParaRPr lang="en-US" dirty="0"/>
          </a:p>
        </p:txBody>
      </p:sp>
      <p:pic>
        <p:nvPicPr>
          <p:cNvPr id="3" name="Picture 2" descr="Screen Shot 2012-09-11 at 10.16.0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628801"/>
            <a:ext cx="8784976" cy="5040560"/>
          </a:xfrm>
          <a:prstGeom prst="rect">
            <a:avLst/>
          </a:prstGeom>
          <a:ln>
            <a:noFill/>
          </a:ln>
          <a:effectLst>
            <a:outerShdw blurRad="292100" dist="139700" dir="2700000" algn="tl" rotWithShape="0">
              <a:srgbClr val="333333">
                <a:alpha val="65000"/>
              </a:srgbClr>
            </a:outerShdw>
          </a:effectLst>
        </p:spPr>
      </p:pic>
      <p:sp>
        <p:nvSpPr>
          <p:cNvPr id="4" name="Rectangular Callout 3"/>
          <p:cNvSpPr/>
          <p:nvPr/>
        </p:nvSpPr>
        <p:spPr>
          <a:xfrm>
            <a:off x="4139952" y="2996952"/>
            <a:ext cx="1872208" cy="1152128"/>
          </a:xfrm>
          <a:prstGeom prst="wedgeRectCallout">
            <a:avLst>
              <a:gd name="adj1" fmla="val -114102"/>
              <a:gd name="adj2" fmla="val 121367"/>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SAEOS</a:t>
            </a:r>
          </a:p>
          <a:p>
            <a:pPr algn="ctr"/>
            <a:r>
              <a:rPr lang="en-US" dirty="0" smtClean="0"/>
              <a:t>CS/W</a:t>
            </a:r>
          </a:p>
          <a:p>
            <a:pPr algn="ctr"/>
            <a:r>
              <a:rPr lang="en-US" dirty="0" err="1" smtClean="0"/>
              <a:t>EndPoint</a:t>
            </a:r>
            <a:endParaRPr lang="en-US" dirty="0"/>
          </a:p>
        </p:txBody>
      </p:sp>
    </p:spTree>
    <p:extLst>
      <p:ext uri="{BB962C8B-B14F-4D97-AF65-F5344CB8AC3E}">
        <p14:creationId xmlns:p14="http://schemas.microsoft.com/office/powerpoint/2010/main" val="10405262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a:t>
            </a:r>
            <a:r>
              <a:rPr lang="en-US" dirty="0" err="1" smtClean="0"/>
              <a:t>standardised</a:t>
            </a:r>
            <a:r>
              <a:rPr lang="en-US" dirty="0" smtClean="0"/>
              <a:t> data services</a:t>
            </a:r>
            <a:endParaRPr lang="en-US" dirty="0"/>
          </a:p>
        </p:txBody>
      </p:sp>
      <p:pic>
        <p:nvPicPr>
          <p:cNvPr id="3" name="Picture 2" descr="Screen Shot 2012-10-03 at 5.51.4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84784"/>
            <a:ext cx="9144000" cy="5176492"/>
          </a:xfrm>
          <a:prstGeom prst="rect">
            <a:avLst/>
          </a:prstGeom>
        </p:spPr>
      </p:pic>
    </p:spTree>
    <p:extLst>
      <p:ext uri="{BB962C8B-B14F-4D97-AF65-F5344CB8AC3E}">
        <p14:creationId xmlns:p14="http://schemas.microsoft.com/office/powerpoint/2010/main" val="767054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EcoGrid</a:t>
            </a:r>
            <a:r>
              <a:rPr lang="en-US" dirty="0" smtClean="0"/>
              <a:t> (Table) Data</a:t>
            </a:r>
            <a:endParaRPr lang="en-US" dirty="0"/>
          </a:p>
        </p:txBody>
      </p:sp>
      <p:pic>
        <p:nvPicPr>
          <p:cNvPr id="3" name="Picture 2" descr="Screen Shot 2012-10-03 at 5.53.2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0206"/>
            <a:ext cx="9144000" cy="5163170"/>
          </a:xfrm>
          <a:prstGeom prst="rect">
            <a:avLst/>
          </a:prstGeom>
        </p:spPr>
      </p:pic>
    </p:spTree>
    <p:extLst>
      <p:ext uri="{BB962C8B-B14F-4D97-AF65-F5344CB8AC3E}">
        <p14:creationId xmlns:p14="http://schemas.microsoft.com/office/powerpoint/2010/main" val="443930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r>
              <a:rPr lang="en-US" cap="none" dirty="0" smtClean="0">
                <a:latin typeface="Copperplate Gothic Light"/>
                <a:cs typeface="Copperplate Gothic Light"/>
              </a:rPr>
              <a:t>Invitation(s)</a:t>
            </a:r>
            <a:endParaRPr lang="en-US" cap="none" dirty="0">
              <a:latin typeface="Copperplate Gothic Light"/>
              <a:cs typeface="Copperplate Gothic Light"/>
            </a:endParaRPr>
          </a:p>
        </p:txBody>
      </p:sp>
    </p:spTree>
    <p:extLst>
      <p:ext uri="{BB962C8B-B14F-4D97-AF65-F5344CB8AC3E}">
        <p14:creationId xmlns:p14="http://schemas.microsoft.com/office/powerpoint/2010/main" val="36795786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body" idx="1"/>
          </p:nvPr>
        </p:nvSpPr>
        <p:spPr/>
        <p:txBody>
          <a:bodyPr>
            <a:normAutofit/>
          </a:bodyPr>
          <a:lstStyle/>
          <a:p>
            <a:pPr eaLnBrk="1" fontAlgn="auto" hangingPunct="1">
              <a:spcAft>
                <a:spcPts val="0"/>
              </a:spcAft>
              <a:buFont typeface="Arial" pitchFamily="34" charset="0"/>
              <a:buNone/>
              <a:defRPr/>
            </a:pPr>
            <a:endParaRPr lang="en-ZA" sz="1400" dirty="0"/>
          </a:p>
          <a:p>
            <a:pPr eaLnBrk="1" fontAlgn="auto" hangingPunct="1">
              <a:spcAft>
                <a:spcPts val="0"/>
              </a:spcAft>
              <a:buFont typeface="Arial" pitchFamily="34" charset="0"/>
              <a:buNone/>
              <a:defRPr/>
            </a:pPr>
            <a:r>
              <a:rPr lang="en-ZA" sz="1400" dirty="0" smtClean="0"/>
              <a:t>Who are the current Stakeholders?</a:t>
            </a:r>
          </a:p>
          <a:p>
            <a:pPr eaLnBrk="1" fontAlgn="auto" hangingPunct="1">
              <a:spcAft>
                <a:spcPts val="0"/>
              </a:spcAft>
              <a:buFont typeface="Arial" pitchFamily="34" charset="0"/>
              <a:buNone/>
              <a:defRPr/>
            </a:pPr>
            <a:endParaRPr lang="en-ZA" sz="1400" dirty="0"/>
          </a:p>
        </p:txBody>
      </p:sp>
      <p:sp>
        <p:nvSpPr>
          <p:cNvPr id="8194" name="Title 3"/>
          <p:cNvSpPr>
            <a:spLocks noGrp="1"/>
          </p:cNvSpPr>
          <p:nvPr>
            <p:ph type="title"/>
          </p:nvPr>
        </p:nvSpPr>
        <p:spPr bwMode="auto"/>
        <p:txBody>
          <a:bodyPr wrap="square" numCol="1" anchorCtr="0" compatLnSpc="1">
            <a:prstTxWarp prst="textNoShape">
              <a:avLst/>
            </a:prstTxWarp>
          </a:bodyPr>
          <a:lstStyle/>
          <a:p>
            <a:pPr eaLnBrk="1" fontAlgn="auto" hangingPunct="1">
              <a:spcAft>
                <a:spcPts val="0"/>
              </a:spcAft>
              <a:defRPr/>
            </a:pPr>
            <a:r>
              <a:rPr lang="en-ZA" sz="3200" cap="small" dirty="0" smtClean="0">
                <a:latin typeface="Copperplate Gothic Bold" pitchFamily="34" charset="0"/>
              </a:rPr>
              <a:t>Background</a:t>
            </a:r>
          </a:p>
        </p:txBody>
      </p:sp>
    </p:spTree>
    <p:extLst>
      <p:ext uri="{BB962C8B-B14F-4D97-AF65-F5344CB8AC3E}">
        <p14:creationId xmlns:p14="http://schemas.microsoft.com/office/powerpoint/2010/main" val="35812740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0999" y="2276871"/>
            <a:ext cx="8407893" cy="3849607"/>
          </a:xfrm>
        </p:spPr>
        <p:txBody>
          <a:bodyPr/>
          <a:lstStyle/>
          <a:p>
            <a:r>
              <a:rPr lang="en-US" dirty="0" smtClean="0"/>
              <a:t>Engage with us through NEOSS</a:t>
            </a:r>
          </a:p>
          <a:p>
            <a:pPr lvl="1"/>
            <a:r>
              <a:rPr lang="en-US" dirty="0" smtClean="0"/>
              <a:t>Council for </a:t>
            </a:r>
            <a:r>
              <a:rPr lang="en-US" dirty="0" err="1" smtClean="0"/>
              <a:t>GeoScience</a:t>
            </a:r>
            <a:endParaRPr lang="en-US" dirty="0" smtClean="0"/>
          </a:p>
          <a:p>
            <a:pPr lvl="1"/>
            <a:r>
              <a:rPr lang="en-US" dirty="0" smtClean="0"/>
              <a:t>SADCO</a:t>
            </a:r>
          </a:p>
          <a:p>
            <a:pPr lvl="1"/>
            <a:r>
              <a:rPr lang="en-US" dirty="0" smtClean="0"/>
              <a:t>SANSA</a:t>
            </a:r>
          </a:p>
          <a:p>
            <a:pPr lvl="1"/>
            <a:r>
              <a:rPr lang="en-US" dirty="0" err="1" smtClean="0"/>
              <a:t>Meraka</a:t>
            </a:r>
            <a:r>
              <a:rPr lang="en-US" dirty="0" smtClean="0"/>
              <a:t>-WAMIS</a:t>
            </a:r>
          </a:p>
          <a:p>
            <a:pPr lvl="1"/>
            <a:endParaRPr lang="en-US" dirty="0"/>
          </a:p>
          <a:p>
            <a:r>
              <a:rPr lang="en-US" dirty="0" smtClean="0"/>
              <a:t>Guidance Document: please e-mail me at </a:t>
            </a:r>
            <a:r>
              <a:rPr lang="en-US" dirty="0" err="1" smtClean="0"/>
              <a:t>wim@saeon.ac.za</a:t>
            </a:r>
            <a:endParaRPr lang="en-US" dirty="0"/>
          </a:p>
        </p:txBody>
      </p:sp>
      <p:sp>
        <p:nvSpPr>
          <p:cNvPr id="4" name="Title 3"/>
          <p:cNvSpPr>
            <a:spLocks noGrp="1"/>
          </p:cNvSpPr>
          <p:nvPr>
            <p:ph type="title"/>
          </p:nvPr>
        </p:nvSpPr>
        <p:spPr/>
        <p:txBody>
          <a:bodyPr/>
          <a:lstStyle/>
          <a:p>
            <a:r>
              <a:rPr lang="en-US" dirty="0" smtClean="0"/>
              <a:t>Data Providers</a:t>
            </a:r>
            <a:endParaRPr lang="en-US" dirty="0"/>
          </a:p>
        </p:txBody>
      </p:sp>
    </p:spTree>
    <p:extLst>
      <p:ext uri="{BB962C8B-B14F-4D97-AF65-F5344CB8AC3E}">
        <p14:creationId xmlns:p14="http://schemas.microsoft.com/office/powerpoint/2010/main" val="41807613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SHOWCASE: ATLAS COMPONENT</a:t>
            </a:r>
            <a:endParaRPr lang="en-US" dirty="0"/>
          </a:p>
        </p:txBody>
      </p:sp>
      <p:pic>
        <p:nvPicPr>
          <p:cNvPr id="2" name="Picture 1" descr="Screen Shot 2013-02-26 at 6.16.5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8800"/>
            <a:ext cx="9144000" cy="5009745"/>
          </a:xfrm>
          <a:prstGeom prst="rect">
            <a:avLst/>
          </a:prstGeom>
        </p:spPr>
      </p:pic>
    </p:spTree>
    <p:extLst>
      <p:ext uri="{BB962C8B-B14F-4D97-AF65-F5344CB8AC3E}">
        <p14:creationId xmlns:p14="http://schemas.microsoft.com/office/powerpoint/2010/main" val="24770581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SHOWCASE: WAMIS TIME SERIES – COMBINED WITH SAEON TIME SERIES</a:t>
            </a:r>
            <a:endParaRPr lang="en-US" dirty="0"/>
          </a:p>
        </p:txBody>
      </p:sp>
      <p:pic>
        <p:nvPicPr>
          <p:cNvPr id="2" name="Picture 1" descr="Screen Shot 2013-02-26 at 6.18.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56792"/>
            <a:ext cx="9144000" cy="4994960"/>
          </a:xfrm>
          <a:prstGeom prst="rect">
            <a:avLst/>
          </a:prstGeom>
        </p:spPr>
      </p:pic>
    </p:spTree>
    <p:extLst>
      <p:ext uri="{BB962C8B-B14F-4D97-AF65-F5344CB8AC3E}">
        <p14:creationId xmlns:p14="http://schemas.microsoft.com/office/powerpoint/2010/main" val="30397962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628800"/>
            <a:ext cx="8407893" cy="5229199"/>
          </a:xfrm>
        </p:spPr>
        <p:txBody>
          <a:bodyPr>
            <a:normAutofit fontScale="92500" lnSpcReduction="10000"/>
          </a:bodyPr>
          <a:lstStyle/>
          <a:p>
            <a:r>
              <a:rPr lang="en-US" dirty="0" smtClean="0"/>
              <a:t>Detailed ‘Technology </a:t>
            </a:r>
            <a:r>
              <a:rPr lang="en-US" dirty="0" err="1" smtClean="0"/>
              <a:t>RoadMap</a:t>
            </a:r>
            <a:r>
              <a:rPr lang="en-US" dirty="0" smtClean="0"/>
              <a:t>’ available on request</a:t>
            </a:r>
          </a:p>
          <a:p>
            <a:r>
              <a:rPr lang="en-US" dirty="0" smtClean="0"/>
              <a:t>Combines development of the shared platform and DIRISA</a:t>
            </a:r>
          </a:p>
          <a:p>
            <a:endParaRPr lang="en-US" dirty="0"/>
          </a:p>
          <a:p>
            <a:r>
              <a:rPr lang="en-US" dirty="0" smtClean="0"/>
              <a:t>Main Themes</a:t>
            </a:r>
          </a:p>
          <a:p>
            <a:pPr lvl="1"/>
            <a:r>
              <a:rPr lang="en-US" dirty="0" smtClean="0"/>
              <a:t>Extended </a:t>
            </a:r>
            <a:r>
              <a:rPr lang="en-US" dirty="0" err="1" smtClean="0"/>
              <a:t>visualisation</a:t>
            </a:r>
            <a:r>
              <a:rPr lang="en-US" dirty="0" smtClean="0"/>
              <a:t> clients for </a:t>
            </a:r>
            <a:r>
              <a:rPr lang="en-US" dirty="0" err="1" smtClean="0"/>
              <a:t>standardised</a:t>
            </a:r>
            <a:r>
              <a:rPr lang="en-US" dirty="0" smtClean="0"/>
              <a:t> data</a:t>
            </a:r>
          </a:p>
          <a:p>
            <a:pPr lvl="2"/>
            <a:r>
              <a:rPr lang="en-US" dirty="0" smtClean="0"/>
              <a:t>SOS, </a:t>
            </a:r>
            <a:r>
              <a:rPr lang="en-US" dirty="0" err="1" smtClean="0"/>
              <a:t>NetCDF</a:t>
            </a:r>
            <a:r>
              <a:rPr lang="en-US" dirty="0" smtClean="0"/>
              <a:t>, HDF-4, GRIB, etc.</a:t>
            </a:r>
          </a:p>
          <a:p>
            <a:pPr lvl="2"/>
            <a:r>
              <a:rPr lang="en-US" dirty="0" smtClean="0"/>
              <a:t>Non-spatial </a:t>
            </a:r>
            <a:r>
              <a:rPr lang="en-US" dirty="0" err="1" smtClean="0"/>
              <a:t>visualisation</a:t>
            </a:r>
            <a:endParaRPr lang="en-US" dirty="0" smtClean="0"/>
          </a:p>
          <a:p>
            <a:pPr lvl="2"/>
            <a:r>
              <a:rPr lang="en-US" dirty="0" smtClean="0"/>
              <a:t>Knowledge and soft data </a:t>
            </a:r>
            <a:r>
              <a:rPr lang="en-US" dirty="0" err="1" smtClean="0"/>
              <a:t>visualisations</a:t>
            </a:r>
            <a:endParaRPr lang="en-US" dirty="0" smtClean="0"/>
          </a:p>
          <a:p>
            <a:pPr lvl="1"/>
            <a:r>
              <a:rPr lang="en-US" dirty="0" smtClean="0"/>
              <a:t>Analysis tools for data exploration</a:t>
            </a:r>
          </a:p>
          <a:p>
            <a:pPr lvl="1"/>
            <a:r>
              <a:rPr lang="en-US" dirty="0" smtClean="0"/>
              <a:t>Linking Citations, Usage Statistics, Usability and Quality Assessments</a:t>
            </a:r>
          </a:p>
          <a:p>
            <a:pPr lvl="1"/>
            <a:r>
              <a:rPr lang="en-US" dirty="0" smtClean="0"/>
              <a:t>Web Processing Services and Links to Search Facilities</a:t>
            </a:r>
          </a:p>
          <a:p>
            <a:pPr lvl="1"/>
            <a:r>
              <a:rPr lang="en-US" dirty="0" smtClean="0"/>
              <a:t>Improved Search Capabilities for Large Collections</a:t>
            </a:r>
          </a:p>
          <a:p>
            <a:pPr lvl="1"/>
            <a:r>
              <a:rPr lang="en-US" dirty="0" smtClean="0"/>
              <a:t>Hosting, Serving, and Querying Large Data Sets</a:t>
            </a:r>
          </a:p>
          <a:p>
            <a:pPr lvl="1"/>
            <a:r>
              <a:rPr lang="en-US" dirty="0" smtClean="0"/>
              <a:t>Extended, </a:t>
            </a:r>
            <a:r>
              <a:rPr lang="en-US" dirty="0" err="1" smtClean="0"/>
              <a:t>Liberalised</a:t>
            </a:r>
            <a:r>
              <a:rPr lang="en-US" dirty="0" smtClean="0"/>
              <a:t> Meta-Data and Knowledge Networks</a:t>
            </a:r>
          </a:p>
          <a:p>
            <a:pPr lvl="1"/>
            <a:r>
              <a:rPr lang="en-US" dirty="0" smtClean="0"/>
              <a:t>Improved Page and Theme Toolset</a:t>
            </a:r>
          </a:p>
          <a:p>
            <a:pPr lvl="1"/>
            <a:r>
              <a:rPr lang="en-US" dirty="0" smtClean="0"/>
              <a:t>Adapters for Automated Harvesting from RDBMS</a:t>
            </a:r>
          </a:p>
          <a:p>
            <a:pPr lvl="1"/>
            <a:r>
              <a:rPr lang="en-US" dirty="0" smtClean="0"/>
              <a:t>Configurable Systems for Crowdsourcing and Citizen Science</a:t>
            </a:r>
          </a:p>
          <a:p>
            <a:pPr lvl="1"/>
            <a:endParaRPr lang="en-US" dirty="0" smtClean="0"/>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COLLABORATIONS</a:t>
            </a:r>
            <a:endParaRPr lang="en-US" dirty="0"/>
          </a:p>
        </p:txBody>
      </p:sp>
    </p:spTree>
    <p:extLst>
      <p:ext uri="{BB962C8B-B14F-4D97-AF65-F5344CB8AC3E}">
        <p14:creationId xmlns:p14="http://schemas.microsoft.com/office/powerpoint/2010/main" val="26622320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85000" lnSpcReduction="10000"/>
          </a:bodyPr>
          <a:lstStyle/>
          <a:p>
            <a:endParaRPr lang="en-ZA" dirty="0" smtClean="0"/>
          </a:p>
          <a:p>
            <a:r>
              <a:rPr lang="en-ZA" dirty="0" smtClean="0"/>
              <a:t>SAEON and the CSIR has collaborated on GeoPortal infrastructure since 2004/5.</a:t>
            </a:r>
          </a:p>
          <a:p>
            <a:endParaRPr lang="en-ZA" dirty="0"/>
          </a:p>
          <a:p>
            <a:r>
              <a:rPr lang="en-ZA" dirty="0" smtClean="0"/>
              <a:t>The list of stakeholders have grown to include DST and several additional smaller initiatives.</a:t>
            </a:r>
          </a:p>
          <a:p>
            <a:endParaRPr lang="en-ZA" dirty="0"/>
          </a:p>
          <a:p>
            <a:r>
              <a:rPr lang="en-ZA" dirty="0" smtClean="0"/>
              <a:t>SAEOS and SA-GEO are an important facet of the shared infrastructure.</a:t>
            </a:r>
          </a:p>
          <a:p>
            <a:endParaRPr lang="en-ZA" dirty="0"/>
          </a:p>
          <a:p>
            <a:r>
              <a:rPr lang="en-ZA" dirty="0" smtClean="0"/>
              <a:t>Recent technical developments, which is based on service-oriented architecture, has seen the emergence of loosely integrated components that are ‘glued’ together with open standards interfaces.</a:t>
            </a:r>
          </a:p>
          <a:p>
            <a:endParaRPr lang="en-ZA" dirty="0"/>
          </a:p>
          <a:p>
            <a:r>
              <a:rPr lang="en-ZA" dirty="0" smtClean="0"/>
              <a:t>This means that </a:t>
            </a:r>
            <a:r>
              <a:rPr lang="en-ZA" u="sng" dirty="0" smtClean="0"/>
              <a:t>many components can be re-used In any system and do not rely on a specific platform to work</a:t>
            </a:r>
            <a:r>
              <a:rPr lang="en-ZA" dirty="0" smtClean="0"/>
              <a:t>.</a:t>
            </a:r>
            <a:endParaRPr lang="en-ZA" dirty="0"/>
          </a:p>
        </p:txBody>
      </p:sp>
      <p:sp>
        <p:nvSpPr>
          <p:cNvPr id="4" name="Title 3"/>
          <p:cNvSpPr>
            <a:spLocks noGrp="1"/>
          </p:cNvSpPr>
          <p:nvPr>
            <p:ph type="title"/>
          </p:nvPr>
        </p:nvSpPr>
        <p:spPr/>
        <p:txBody>
          <a:bodyPr/>
          <a:lstStyle/>
          <a:p>
            <a:r>
              <a:rPr lang="en-ZA" dirty="0" smtClean="0"/>
              <a:t>Background</a:t>
            </a:r>
            <a:endParaRPr lang="en-ZA" dirty="0"/>
          </a:p>
        </p:txBody>
      </p:sp>
    </p:spTree>
    <p:extLst>
      <p:ext uri="{BB962C8B-B14F-4D97-AF65-F5344CB8AC3E}">
        <p14:creationId xmlns:p14="http://schemas.microsoft.com/office/powerpoint/2010/main" val="39553564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fade">
                                      <p:cBhvr>
                                        <p:cTn id="22" dur="500"/>
                                        <p:tgtEl>
                                          <p:spTgt spid="5">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animEffect transition="in" filter="fade">
                                      <p:cBhvr>
                                        <p:cTn id="2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itle 1"/>
          <p:cNvSpPr>
            <a:spLocks noGrp="1"/>
          </p:cNvSpPr>
          <p:nvPr>
            <p:ph type="title"/>
          </p:nvPr>
        </p:nvSpPr>
        <p:spPr bwMode="auto"/>
        <p:txBody>
          <a:bodyPr wrap="square" numCol="1" anchorCtr="0" compatLnSpc="1">
            <a:prstTxWarp prst="textNoShape">
              <a:avLst/>
            </a:prstTxWarp>
            <a:normAutofit/>
          </a:bodyPr>
          <a:lstStyle/>
          <a:p>
            <a:pPr eaLnBrk="1" fontAlgn="auto" hangingPunct="1">
              <a:spcAft>
                <a:spcPts val="0"/>
              </a:spcAft>
              <a:defRPr/>
            </a:pPr>
            <a:r>
              <a:rPr lang="en-ZA" dirty="0" smtClean="0"/>
              <a:t>Portals and Platform </a:t>
            </a:r>
          </a:p>
        </p:txBody>
      </p:sp>
      <p:grpSp>
        <p:nvGrpSpPr>
          <p:cNvPr id="14339" name="Group 2"/>
          <p:cNvGrpSpPr>
            <a:grpSpLocks/>
          </p:cNvGrpSpPr>
          <p:nvPr/>
        </p:nvGrpSpPr>
        <p:grpSpPr bwMode="auto">
          <a:xfrm>
            <a:off x="110054" y="1752600"/>
            <a:ext cx="8783121" cy="4860925"/>
            <a:chOff x="110054" y="908050"/>
            <a:chExt cx="8783121" cy="5705475"/>
          </a:xfrm>
        </p:grpSpPr>
        <p:sp>
          <p:nvSpPr>
            <p:cNvPr id="2" name="Rectangle 1"/>
            <p:cNvSpPr/>
            <p:nvPr/>
          </p:nvSpPr>
          <p:spPr>
            <a:xfrm>
              <a:off x="2533650" y="1519238"/>
              <a:ext cx="2160588" cy="433705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ZA" sz="1600">
                <a:solidFill>
                  <a:schemeClr val="bg1"/>
                </a:solidFill>
              </a:endParaRPr>
            </a:p>
          </p:txBody>
        </p:sp>
        <p:sp>
          <p:nvSpPr>
            <p:cNvPr id="39" name="Rectangle 38"/>
            <p:cNvSpPr/>
            <p:nvPr/>
          </p:nvSpPr>
          <p:spPr>
            <a:xfrm>
              <a:off x="5454650" y="1519238"/>
              <a:ext cx="3427413" cy="4357687"/>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n-ZA" sz="1200" dirty="0">
                <a:solidFill>
                  <a:schemeClr val="bg1"/>
                </a:solidFill>
              </a:endParaRPr>
            </a:p>
          </p:txBody>
        </p:sp>
        <p:sp>
          <p:nvSpPr>
            <p:cNvPr id="14344" name="TextBox 5"/>
            <p:cNvSpPr txBox="1">
              <a:spLocks noChangeArrowheads="1"/>
            </p:cNvSpPr>
            <p:nvPr/>
          </p:nvSpPr>
          <p:spPr bwMode="auto">
            <a:xfrm>
              <a:off x="7050088" y="908050"/>
              <a:ext cx="676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ZA" sz="1400">
                  <a:latin typeface="Calibri" pitchFamily="34" charset="0"/>
                </a:rPr>
                <a:t>Spatial</a:t>
              </a:r>
            </a:p>
            <a:p>
              <a:pPr algn="ctr" eaLnBrk="1" hangingPunct="1"/>
              <a:r>
                <a:rPr lang="en-ZA" sz="1400">
                  <a:latin typeface="Calibri" pitchFamily="34" charset="0"/>
                </a:rPr>
                <a:t>Data</a:t>
              </a:r>
            </a:p>
          </p:txBody>
        </p:sp>
        <p:sp>
          <p:nvSpPr>
            <p:cNvPr id="14345" name="TextBox 9"/>
            <p:cNvSpPr txBox="1">
              <a:spLocks noChangeArrowheads="1"/>
            </p:cNvSpPr>
            <p:nvPr/>
          </p:nvSpPr>
          <p:spPr bwMode="auto">
            <a:xfrm>
              <a:off x="8142288" y="908050"/>
              <a:ext cx="6111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ZA" sz="1400">
                  <a:latin typeface="Calibri" pitchFamily="34" charset="0"/>
                </a:rPr>
                <a:t>Other</a:t>
              </a:r>
            </a:p>
            <a:p>
              <a:pPr algn="ctr" eaLnBrk="1" hangingPunct="1"/>
              <a:r>
                <a:rPr lang="en-ZA" sz="1400">
                  <a:latin typeface="Calibri" pitchFamily="34" charset="0"/>
                </a:rPr>
                <a:t>Data</a:t>
              </a:r>
            </a:p>
          </p:txBody>
        </p:sp>
        <p:sp>
          <p:nvSpPr>
            <p:cNvPr id="14346" name="TextBox 12"/>
            <p:cNvSpPr txBox="1">
              <a:spLocks noChangeArrowheads="1"/>
            </p:cNvSpPr>
            <p:nvPr/>
          </p:nvSpPr>
          <p:spPr bwMode="auto">
            <a:xfrm>
              <a:off x="5454650" y="908050"/>
              <a:ext cx="1387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ZA" sz="1400" dirty="0">
                  <a:latin typeface="Calibri" pitchFamily="34" charset="0"/>
                </a:rPr>
                <a:t>Documents </a:t>
              </a:r>
            </a:p>
            <a:p>
              <a:pPr algn="ctr" eaLnBrk="1" hangingPunct="1"/>
              <a:r>
                <a:rPr lang="en-ZA" sz="1400" dirty="0">
                  <a:latin typeface="Calibri" pitchFamily="34" charset="0"/>
                </a:rPr>
                <a:t>and Publications</a:t>
              </a:r>
            </a:p>
          </p:txBody>
        </p:sp>
        <p:sp>
          <p:nvSpPr>
            <p:cNvPr id="14" name="Rectangle 13"/>
            <p:cNvSpPr/>
            <p:nvPr/>
          </p:nvSpPr>
          <p:spPr>
            <a:xfrm>
              <a:off x="2784475" y="3968750"/>
              <a:ext cx="1630363" cy="760413"/>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ZA" sz="1200" dirty="0">
                  <a:solidFill>
                    <a:schemeClr val="bg1"/>
                  </a:solidFill>
                </a:rPr>
                <a:t>Meta-Data and Data Management Functions</a:t>
              </a:r>
            </a:p>
          </p:txBody>
        </p:sp>
        <p:sp>
          <p:nvSpPr>
            <p:cNvPr id="15" name="Rectangle 14"/>
            <p:cNvSpPr/>
            <p:nvPr/>
          </p:nvSpPr>
          <p:spPr>
            <a:xfrm>
              <a:off x="2784475" y="3071813"/>
              <a:ext cx="1630363" cy="760412"/>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ZA" sz="1200" dirty="0">
                  <a:solidFill>
                    <a:schemeClr val="bg1"/>
                  </a:solidFill>
                </a:rPr>
                <a:t>Content Visualisation and Presentation</a:t>
              </a:r>
            </a:p>
          </p:txBody>
        </p:sp>
        <p:sp>
          <p:nvSpPr>
            <p:cNvPr id="16" name="Rectangle 15"/>
            <p:cNvSpPr/>
            <p:nvPr/>
          </p:nvSpPr>
          <p:spPr>
            <a:xfrm>
              <a:off x="2784475" y="2205038"/>
              <a:ext cx="1630363" cy="760412"/>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ZA" sz="1200" dirty="0">
                  <a:solidFill>
                    <a:schemeClr val="bg1"/>
                  </a:solidFill>
                </a:rPr>
                <a:t>Data Analysis and Processing</a:t>
              </a:r>
            </a:p>
          </p:txBody>
        </p:sp>
        <p:sp>
          <p:nvSpPr>
            <p:cNvPr id="14350" name="TextBox 16"/>
            <p:cNvSpPr txBox="1">
              <a:spLocks noChangeArrowheads="1"/>
            </p:cNvSpPr>
            <p:nvPr/>
          </p:nvSpPr>
          <p:spPr bwMode="auto">
            <a:xfrm>
              <a:off x="2671441" y="908050"/>
              <a:ext cx="1819922" cy="61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ZA" sz="1400" dirty="0">
                  <a:latin typeface="Calibri" pitchFamily="34" charset="0"/>
                </a:rPr>
                <a:t>Main </a:t>
              </a:r>
              <a:r>
                <a:rPr lang="en-ZA" sz="1400" dirty="0" smtClean="0">
                  <a:latin typeface="Calibri" pitchFamily="34" charset="0"/>
                </a:rPr>
                <a:t>Shared Platform</a:t>
              </a:r>
              <a:endParaRPr lang="en-ZA" sz="1400" dirty="0">
                <a:latin typeface="Calibri" pitchFamily="34" charset="0"/>
              </a:endParaRPr>
            </a:p>
            <a:p>
              <a:pPr algn="ctr" eaLnBrk="1" hangingPunct="1"/>
              <a:r>
                <a:rPr lang="en-ZA" sz="1400" dirty="0">
                  <a:latin typeface="Calibri" pitchFamily="34" charset="0"/>
                </a:rPr>
                <a:t>Services</a:t>
              </a:r>
            </a:p>
          </p:txBody>
        </p:sp>
        <p:sp>
          <p:nvSpPr>
            <p:cNvPr id="14351" name="TextBox 23"/>
            <p:cNvSpPr txBox="1">
              <a:spLocks noChangeArrowheads="1"/>
            </p:cNvSpPr>
            <p:nvPr/>
          </p:nvSpPr>
          <p:spPr bwMode="auto">
            <a:xfrm>
              <a:off x="110054" y="908050"/>
              <a:ext cx="2211696" cy="61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ZA" sz="1400" dirty="0" smtClean="0">
                  <a:latin typeface="Calibri" pitchFamily="34" charset="0"/>
                </a:rPr>
                <a:t>Portals: Main  </a:t>
              </a:r>
              <a:r>
                <a:rPr lang="en-ZA" sz="1400" dirty="0">
                  <a:latin typeface="Calibri" pitchFamily="34" charset="0"/>
                </a:rPr>
                <a:t>Stakeholders </a:t>
              </a:r>
            </a:p>
            <a:p>
              <a:pPr algn="ctr" eaLnBrk="1" hangingPunct="1"/>
              <a:r>
                <a:rPr lang="en-ZA" sz="1400" dirty="0">
                  <a:latin typeface="Calibri" pitchFamily="34" charset="0"/>
                </a:rPr>
                <a:t>and Initiatives</a:t>
              </a:r>
            </a:p>
          </p:txBody>
        </p:sp>
        <p:sp>
          <p:nvSpPr>
            <p:cNvPr id="19" name="Rectangle 18"/>
            <p:cNvSpPr/>
            <p:nvPr/>
          </p:nvSpPr>
          <p:spPr>
            <a:xfrm>
              <a:off x="288925" y="2260600"/>
              <a:ext cx="1660525" cy="62865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ZA" sz="1200" b="1" dirty="0">
                  <a:solidFill>
                    <a:schemeClr val="bg1"/>
                  </a:solidFill>
                </a:rPr>
                <a:t>SAEOS</a:t>
              </a:r>
            </a:p>
            <a:p>
              <a:pPr algn="ctr" fontAlgn="auto">
                <a:spcBef>
                  <a:spcPts val="0"/>
                </a:spcBef>
                <a:spcAft>
                  <a:spcPts val="0"/>
                </a:spcAft>
                <a:defRPr/>
              </a:pPr>
              <a:r>
                <a:rPr lang="en-ZA" sz="1200" b="1" dirty="0">
                  <a:solidFill>
                    <a:schemeClr val="bg1"/>
                  </a:solidFill>
                </a:rPr>
                <a:t>Portal</a:t>
              </a:r>
            </a:p>
          </p:txBody>
        </p:sp>
        <p:sp>
          <p:nvSpPr>
            <p:cNvPr id="18" name="Rectangle 17"/>
            <p:cNvSpPr/>
            <p:nvPr/>
          </p:nvSpPr>
          <p:spPr>
            <a:xfrm>
              <a:off x="288925" y="5984875"/>
              <a:ext cx="1660525" cy="628650"/>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ZA" sz="1200" dirty="0">
                  <a:solidFill>
                    <a:schemeClr val="bg1"/>
                  </a:solidFill>
                </a:rPr>
                <a:t>NSIF</a:t>
              </a:r>
            </a:p>
            <a:p>
              <a:pPr algn="ctr" fontAlgn="auto">
                <a:spcBef>
                  <a:spcPts val="0"/>
                </a:spcBef>
                <a:spcAft>
                  <a:spcPts val="0"/>
                </a:spcAft>
                <a:defRPr/>
              </a:pPr>
              <a:r>
                <a:rPr lang="en-ZA" sz="1200" dirty="0">
                  <a:solidFill>
                    <a:schemeClr val="bg1"/>
                  </a:solidFill>
                </a:rPr>
                <a:t>Application</a:t>
              </a:r>
            </a:p>
          </p:txBody>
        </p:sp>
        <p:sp>
          <p:nvSpPr>
            <p:cNvPr id="21" name="Rectangle 20"/>
            <p:cNvSpPr/>
            <p:nvPr/>
          </p:nvSpPr>
          <p:spPr>
            <a:xfrm>
              <a:off x="288925" y="1519238"/>
              <a:ext cx="1660525" cy="62865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ZA" sz="1200" dirty="0">
                  <a:solidFill>
                    <a:schemeClr val="bg1"/>
                  </a:solidFill>
                </a:rPr>
                <a:t>SAEON  Nodes and Initiatives</a:t>
              </a:r>
            </a:p>
          </p:txBody>
        </p:sp>
        <p:sp>
          <p:nvSpPr>
            <p:cNvPr id="22" name="Rectangle 21"/>
            <p:cNvSpPr/>
            <p:nvPr/>
          </p:nvSpPr>
          <p:spPr>
            <a:xfrm>
              <a:off x="288925" y="4486275"/>
              <a:ext cx="1660525" cy="627063"/>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ZA" sz="1200" dirty="0" smtClean="0">
                  <a:solidFill>
                    <a:schemeClr val="bg1"/>
                  </a:solidFill>
                </a:rPr>
                <a:t>CSIR GSDI</a:t>
              </a:r>
              <a:endParaRPr lang="en-ZA" sz="1200" dirty="0">
                <a:solidFill>
                  <a:schemeClr val="bg1"/>
                </a:solidFill>
              </a:endParaRPr>
            </a:p>
          </p:txBody>
        </p:sp>
        <p:sp>
          <p:nvSpPr>
            <p:cNvPr id="23" name="Rectangle 22"/>
            <p:cNvSpPr/>
            <p:nvPr/>
          </p:nvSpPr>
          <p:spPr>
            <a:xfrm>
              <a:off x="288925" y="3744913"/>
              <a:ext cx="1660525" cy="627062"/>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ZA" sz="1200" dirty="0">
                  <a:solidFill>
                    <a:schemeClr val="bg1"/>
                  </a:solidFill>
                </a:rPr>
                <a:t>Risk and Vulnerability Atlas</a:t>
              </a:r>
            </a:p>
          </p:txBody>
        </p:sp>
        <p:sp>
          <p:nvSpPr>
            <p:cNvPr id="25" name="Rectangle 24"/>
            <p:cNvSpPr/>
            <p:nvPr/>
          </p:nvSpPr>
          <p:spPr>
            <a:xfrm>
              <a:off x="288925" y="3001963"/>
              <a:ext cx="1660525" cy="62865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ZA" sz="1200" dirty="0">
                  <a:solidFill>
                    <a:schemeClr val="bg1"/>
                  </a:solidFill>
                </a:rPr>
                <a:t>World Data Centre for BHH</a:t>
              </a:r>
            </a:p>
          </p:txBody>
        </p:sp>
        <p:sp>
          <p:nvSpPr>
            <p:cNvPr id="41" name="Rectangle 40"/>
            <p:cNvSpPr/>
            <p:nvPr/>
          </p:nvSpPr>
          <p:spPr>
            <a:xfrm>
              <a:off x="288925" y="5248275"/>
              <a:ext cx="1660525" cy="628650"/>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ZA" sz="1200" dirty="0" smtClean="0">
                  <a:solidFill>
                    <a:schemeClr val="bg1"/>
                  </a:solidFill>
                </a:rPr>
                <a:t>BioEnergy Atlas</a:t>
              </a:r>
              <a:endParaRPr lang="en-ZA" sz="1200" dirty="0">
                <a:solidFill>
                  <a:schemeClr val="bg1"/>
                </a:solidFill>
              </a:endParaRPr>
            </a:p>
          </p:txBody>
        </p:sp>
        <p:sp>
          <p:nvSpPr>
            <p:cNvPr id="11" name="Rectangle 10"/>
            <p:cNvSpPr/>
            <p:nvPr/>
          </p:nvSpPr>
          <p:spPr>
            <a:xfrm>
              <a:off x="5454650" y="2260600"/>
              <a:ext cx="3427413" cy="628650"/>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ZA" sz="1200" dirty="0">
                  <a:solidFill>
                    <a:schemeClr val="bg1"/>
                  </a:solidFill>
                </a:rPr>
                <a:t>SAEOS</a:t>
              </a:r>
            </a:p>
          </p:txBody>
        </p:sp>
        <p:sp>
          <p:nvSpPr>
            <p:cNvPr id="12" name="Rectangle 11"/>
            <p:cNvSpPr/>
            <p:nvPr/>
          </p:nvSpPr>
          <p:spPr>
            <a:xfrm>
              <a:off x="5454650" y="3001963"/>
              <a:ext cx="3427413" cy="628650"/>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ZA" sz="1200" dirty="0">
                  <a:solidFill>
                    <a:schemeClr val="bg1"/>
                  </a:solidFill>
                </a:rPr>
                <a:t>WDC</a:t>
              </a:r>
            </a:p>
          </p:txBody>
        </p:sp>
        <p:sp>
          <p:nvSpPr>
            <p:cNvPr id="27" name="Rectangle 26"/>
            <p:cNvSpPr/>
            <p:nvPr/>
          </p:nvSpPr>
          <p:spPr>
            <a:xfrm>
              <a:off x="7050088" y="4486275"/>
              <a:ext cx="1831975" cy="627063"/>
            </a:xfrm>
            <a:prstGeom prst="rect">
              <a:avLst/>
            </a:prstGeom>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ZA" sz="1200" dirty="0">
                  <a:solidFill>
                    <a:schemeClr val="bg1"/>
                  </a:solidFill>
                </a:rPr>
                <a:t>CSIR</a:t>
              </a:r>
            </a:p>
          </p:txBody>
        </p:sp>
        <p:sp>
          <p:nvSpPr>
            <p:cNvPr id="30" name="Rectangle 29"/>
            <p:cNvSpPr/>
            <p:nvPr/>
          </p:nvSpPr>
          <p:spPr>
            <a:xfrm>
              <a:off x="5454650" y="1519238"/>
              <a:ext cx="3427413" cy="628650"/>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ZA" sz="1200" b="1" dirty="0">
                  <a:solidFill>
                    <a:schemeClr val="bg1"/>
                  </a:solidFill>
                </a:rPr>
                <a:t>SAEON</a:t>
              </a:r>
            </a:p>
          </p:txBody>
        </p:sp>
        <p:sp>
          <p:nvSpPr>
            <p:cNvPr id="33" name="Rectangle 32"/>
            <p:cNvSpPr/>
            <p:nvPr/>
          </p:nvSpPr>
          <p:spPr>
            <a:xfrm>
              <a:off x="5454650" y="3744913"/>
              <a:ext cx="3438525" cy="627062"/>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ZA" sz="1200" dirty="0">
                  <a:solidFill>
                    <a:schemeClr val="bg1"/>
                  </a:solidFill>
                </a:rPr>
                <a:t>RAVA</a:t>
              </a:r>
            </a:p>
          </p:txBody>
        </p:sp>
        <p:sp>
          <p:nvSpPr>
            <p:cNvPr id="35" name="Rectangle 34"/>
            <p:cNvSpPr/>
            <p:nvPr/>
          </p:nvSpPr>
          <p:spPr>
            <a:xfrm>
              <a:off x="7050088" y="5969000"/>
              <a:ext cx="915987" cy="628650"/>
            </a:xfrm>
            <a:prstGeom prst="rect">
              <a:avLst/>
            </a:prstGeom>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ZA" sz="1200" dirty="0">
                  <a:solidFill>
                    <a:schemeClr val="bg1"/>
                  </a:solidFill>
                </a:rPr>
                <a:t>NSIF</a:t>
              </a:r>
            </a:p>
          </p:txBody>
        </p:sp>
        <p:sp>
          <p:nvSpPr>
            <p:cNvPr id="36" name="Rectangle 35"/>
            <p:cNvSpPr/>
            <p:nvPr/>
          </p:nvSpPr>
          <p:spPr>
            <a:xfrm>
              <a:off x="5454650" y="5237163"/>
              <a:ext cx="3427413" cy="628650"/>
            </a:xfrm>
            <a:prstGeom prst="rect">
              <a:avLst/>
            </a:prstGeom>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ZA" sz="1200" dirty="0" smtClean="0">
                  <a:solidFill>
                    <a:schemeClr val="bg1"/>
                  </a:solidFill>
                </a:rPr>
                <a:t>BEA</a:t>
              </a:r>
              <a:endParaRPr lang="en-ZA" sz="1200" dirty="0">
                <a:solidFill>
                  <a:schemeClr val="bg1"/>
                </a:solidFill>
              </a:endParaRPr>
            </a:p>
          </p:txBody>
        </p:sp>
        <p:sp>
          <p:nvSpPr>
            <p:cNvPr id="43" name="Rectangle 42"/>
            <p:cNvSpPr/>
            <p:nvPr/>
          </p:nvSpPr>
          <p:spPr>
            <a:xfrm>
              <a:off x="2784475" y="4873625"/>
              <a:ext cx="1630363" cy="760413"/>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ZA" sz="1200" dirty="0">
                  <a:solidFill>
                    <a:schemeClr val="bg1"/>
                  </a:solidFill>
                </a:rPr>
                <a:t>Meta-Data and Data Services</a:t>
              </a:r>
            </a:p>
          </p:txBody>
        </p:sp>
        <p:cxnSp>
          <p:nvCxnSpPr>
            <p:cNvPr id="44" name="Straight Arrow Connector 43"/>
            <p:cNvCxnSpPr/>
            <p:nvPr/>
          </p:nvCxnSpPr>
          <p:spPr>
            <a:xfrm>
              <a:off x="2000250" y="1834119"/>
              <a:ext cx="547688"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46" name="Straight Arrow Connector 45"/>
            <p:cNvCxnSpPr/>
            <p:nvPr/>
          </p:nvCxnSpPr>
          <p:spPr>
            <a:xfrm>
              <a:off x="1985963" y="2575719"/>
              <a:ext cx="547687"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47" name="Straight Arrow Connector 46"/>
            <p:cNvCxnSpPr/>
            <p:nvPr/>
          </p:nvCxnSpPr>
          <p:spPr>
            <a:xfrm>
              <a:off x="1985963" y="3315455"/>
              <a:ext cx="547687"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48" name="Straight Arrow Connector 47"/>
            <p:cNvCxnSpPr/>
            <p:nvPr/>
          </p:nvCxnSpPr>
          <p:spPr>
            <a:xfrm>
              <a:off x="1985963" y="4057055"/>
              <a:ext cx="547687"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49" name="Straight Arrow Connector 48"/>
            <p:cNvCxnSpPr/>
            <p:nvPr/>
          </p:nvCxnSpPr>
          <p:spPr>
            <a:xfrm>
              <a:off x="1985963" y="4800519"/>
              <a:ext cx="547687"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50" name="Straight Arrow Connector 49"/>
            <p:cNvCxnSpPr/>
            <p:nvPr/>
          </p:nvCxnSpPr>
          <p:spPr>
            <a:xfrm>
              <a:off x="1985963" y="5542119"/>
              <a:ext cx="547687"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51" name="Straight Arrow Connector 50"/>
            <p:cNvCxnSpPr/>
            <p:nvPr/>
          </p:nvCxnSpPr>
          <p:spPr>
            <a:xfrm>
              <a:off x="1985963" y="6283719"/>
              <a:ext cx="547687"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53" name="Rectangle 52"/>
            <p:cNvSpPr/>
            <p:nvPr/>
          </p:nvSpPr>
          <p:spPr>
            <a:xfrm>
              <a:off x="2547938" y="5969000"/>
              <a:ext cx="2160587" cy="625475"/>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ZA" sz="1200" dirty="0">
                  <a:solidFill>
                    <a:schemeClr val="bg1"/>
                  </a:solidFill>
                </a:rPr>
                <a:t>NSIF Portal</a:t>
              </a:r>
            </a:p>
          </p:txBody>
        </p:sp>
        <p:cxnSp>
          <p:nvCxnSpPr>
            <p:cNvPr id="54" name="Straight Arrow Connector 53"/>
            <p:cNvCxnSpPr>
              <a:stCxn id="2" idx="3"/>
              <a:endCxn id="39" idx="1"/>
            </p:cNvCxnSpPr>
            <p:nvPr/>
          </p:nvCxnSpPr>
          <p:spPr>
            <a:xfrm>
              <a:off x="4694238" y="3688118"/>
              <a:ext cx="760412" cy="1118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56" name="Straight Arrow Connector 55"/>
            <p:cNvCxnSpPr>
              <a:endCxn id="35" idx="1"/>
            </p:cNvCxnSpPr>
            <p:nvPr/>
          </p:nvCxnSpPr>
          <p:spPr>
            <a:xfrm flipV="1">
              <a:off x="4708525" y="6283719"/>
              <a:ext cx="2341563" cy="14907"/>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grpSp>
      <p:cxnSp>
        <p:nvCxnSpPr>
          <p:cNvPr id="60" name="Straight Connector 59"/>
          <p:cNvCxnSpPr/>
          <p:nvPr/>
        </p:nvCxnSpPr>
        <p:spPr>
          <a:xfrm>
            <a:off x="6948488" y="1752600"/>
            <a:ext cx="0" cy="4829175"/>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8027988" y="1752600"/>
            <a:ext cx="0" cy="484505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640629" y="4797152"/>
            <a:ext cx="1240083" cy="646331"/>
          </a:xfrm>
          <a:prstGeom prst="rect">
            <a:avLst/>
          </a:prstGeom>
        </p:spPr>
        <p:txBody>
          <a:bodyPr wrap="none">
            <a:spAutoFit/>
          </a:bodyPr>
          <a:lstStyle/>
          <a:p>
            <a:pPr algn="ctr"/>
            <a:r>
              <a:rPr lang="en-ZA" dirty="0" smtClean="0">
                <a:latin typeface="Calibri" pitchFamily="34" charset="0"/>
              </a:rPr>
              <a:t>Data and </a:t>
            </a:r>
          </a:p>
          <a:p>
            <a:pPr algn="ctr"/>
            <a:r>
              <a:rPr lang="en-ZA" dirty="0" smtClean="0">
                <a:latin typeface="Calibri" pitchFamily="34" charset="0"/>
              </a:rPr>
              <a:t>Meta-Data </a:t>
            </a:r>
            <a:endParaRPr lang="en-ZA" dirty="0"/>
          </a:p>
        </p:txBody>
      </p:sp>
    </p:spTree>
    <p:extLst>
      <p:ext uri="{BB962C8B-B14F-4D97-AF65-F5344CB8AC3E}">
        <p14:creationId xmlns:p14="http://schemas.microsoft.com/office/powerpoint/2010/main" val="38138037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p:nvPr/>
        </p:nvSpPr>
        <p:spPr>
          <a:xfrm>
            <a:off x="0" y="2276872"/>
            <a:ext cx="9144000" cy="3744416"/>
          </a:xfrm>
          <a:prstGeom prst="rect">
            <a:avLst/>
          </a:prstGeom>
          <a:solidFill>
            <a:schemeClr val="bg1">
              <a:lumMod val="95000"/>
            </a:schemeClr>
          </a:solid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t"/>
          <a:lstStyle/>
          <a:p>
            <a:pPr algn="r"/>
            <a:r>
              <a:rPr lang="en-ZA" dirty="0" smtClean="0">
                <a:solidFill>
                  <a:schemeClr val="tx1"/>
                </a:solidFill>
              </a:rPr>
              <a:t>DIRISA</a:t>
            </a:r>
            <a:endParaRPr lang="en-ZA" dirty="0">
              <a:solidFill>
                <a:schemeClr val="tx1"/>
              </a:solidFill>
            </a:endParaRPr>
          </a:p>
        </p:txBody>
      </p:sp>
      <p:sp>
        <p:nvSpPr>
          <p:cNvPr id="37" name="Rounded Rectangle 36"/>
          <p:cNvSpPr/>
          <p:nvPr/>
        </p:nvSpPr>
        <p:spPr>
          <a:xfrm>
            <a:off x="7308304" y="3140968"/>
            <a:ext cx="1584176" cy="105183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ZA" dirty="0" smtClean="0"/>
              <a:t>Science </a:t>
            </a:r>
            <a:r>
              <a:rPr lang="en-ZA" dirty="0" smtClean="0"/>
              <a:t>Gateway</a:t>
            </a:r>
          </a:p>
          <a:p>
            <a:pPr algn="ctr"/>
            <a:r>
              <a:rPr lang="en-ZA" dirty="0" smtClean="0"/>
              <a:t>“</a:t>
            </a:r>
            <a:r>
              <a:rPr lang="en-ZA" dirty="0"/>
              <a:t>SAEOS</a:t>
            </a:r>
            <a:r>
              <a:rPr lang="en-ZA" dirty="0" smtClean="0"/>
              <a:t>”</a:t>
            </a:r>
            <a:endParaRPr lang="en-ZA" dirty="0"/>
          </a:p>
        </p:txBody>
      </p:sp>
      <p:sp>
        <p:nvSpPr>
          <p:cNvPr id="41" name="Freeform 40"/>
          <p:cNvSpPr/>
          <p:nvPr/>
        </p:nvSpPr>
        <p:spPr>
          <a:xfrm>
            <a:off x="2075543" y="3715657"/>
            <a:ext cx="2859314" cy="2714172"/>
          </a:xfrm>
          <a:custGeom>
            <a:avLst/>
            <a:gdLst>
              <a:gd name="connsiteX0" fmla="*/ 14514 w 2859314"/>
              <a:gd name="connsiteY0" fmla="*/ 566057 h 2714172"/>
              <a:gd name="connsiteX1" fmla="*/ 580571 w 2859314"/>
              <a:gd name="connsiteY1" fmla="*/ 2612572 h 2714172"/>
              <a:gd name="connsiteX2" fmla="*/ 1683657 w 2859314"/>
              <a:gd name="connsiteY2" fmla="*/ 2714172 h 2714172"/>
              <a:gd name="connsiteX3" fmla="*/ 2162628 w 2859314"/>
              <a:gd name="connsiteY3" fmla="*/ 1727200 h 2714172"/>
              <a:gd name="connsiteX4" fmla="*/ 2859314 w 2859314"/>
              <a:gd name="connsiteY4" fmla="*/ 0 h 2714172"/>
              <a:gd name="connsiteX5" fmla="*/ 0 w 2859314"/>
              <a:gd name="connsiteY5" fmla="*/ 508000 h 2714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9314" h="2714172">
                <a:moveTo>
                  <a:pt x="14514" y="566057"/>
                </a:moveTo>
                <a:lnTo>
                  <a:pt x="580571" y="2612572"/>
                </a:lnTo>
                <a:lnTo>
                  <a:pt x="1683657" y="2714172"/>
                </a:lnTo>
                <a:lnTo>
                  <a:pt x="2162628" y="1727200"/>
                </a:lnTo>
                <a:lnTo>
                  <a:pt x="2859314" y="0"/>
                </a:lnTo>
                <a:lnTo>
                  <a:pt x="0" y="508000"/>
                </a:lnTo>
              </a:path>
            </a:pathLst>
          </a:custGeom>
          <a:solidFill>
            <a:schemeClr val="accent6">
              <a:lumMod val="20000"/>
              <a:lumOff val="80000"/>
              <a:alpha val="50000"/>
            </a:schemeClr>
          </a:solidFill>
          <a:ln w="3175">
            <a:solidFill>
              <a:srgbClr val="C00000"/>
            </a:solidFill>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ZA"/>
          </a:p>
        </p:txBody>
      </p:sp>
      <p:sp>
        <p:nvSpPr>
          <p:cNvPr id="40" name="Freeform 39"/>
          <p:cNvSpPr/>
          <p:nvPr/>
        </p:nvSpPr>
        <p:spPr>
          <a:xfrm>
            <a:off x="2249714" y="2061029"/>
            <a:ext cx="4842566" cy="3062514"/>
          </a:xfrm>
          <a:custGeom>
            <a:avLst/>
            <a:gdLst>
              <a:gd name="connsiteX0" fmla="*/ 0 w 4586515"/>
              <a:gd name="connsiteY0" fmla="*/ 304800 h 3062514"/>
              <a:gd name="connsiteX1" fmla="*/ 885372 w 4586515"/>
              <a:gd name="connsiteY1" fmla="*/ 2815771 h 3062514"/>
              <a:gd name="connsiteX2" fmla="*/ 3251200 w 4586515"/>
              <a:gd name="connsiteY2" fmla="*/ 3062514 h 3062514"/>
              <a:gd name="connsiteX3" fmla="*/ 4586515 w 4586515"/>
              <a:gd name="connsiteY3" fmla="*/ 1349828 h 3062514"/>
              <a:gd name="connsiteX4" fmla="*/ 3802743 w 4586515"/>
              <a:gd name="connsiteY4" fmla="*/ 551542 h 3062514"/>
              <a:gd name="connsiteX5" fmla="*/ 2481943 w 4586515"/>
              <a:gd name="connsiteY5" fmla="*/ 406400 h 3062514"/>
              <a:gd name="connsiteX6" fmla="*/ 1727200 w 4586515"/>
              <a:gd name="connsiteY6" fmla="*/ 1422400 h 3062514"/>
              <a:gd name="connsiteX7" fmla="*/ 362857 w 4586515"/>
              <a:gd name="connsiteY7" fmla="*/ 0 h 3062514"/>
              <a:gd name="connsiteX8" fmla="*/ 0 w 4586515"/>
              <a:gd name="connsiteY8" fmla="*/ 304800 h 306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6515" h="3062514">
                <a:moveTo>
                  <a:pt x="0" y="304800"/>
                </a:moveTo>
                <a:lnTo>
                  <a:pt x="885372" y="2815771"/>
                </a:lnTo>
                <a:lnTo>
                  <a:pt x="3251200" y="3062514"/>
                </a:lnTo>
                <a:lnTo>
                  <a:pt x="4586515" y="1349828"/>
                </a:lnTo>
                <a:lnTo>
                  <a:pt x="3802743" y="551542"/>
                </a:lnTo>
                <a:lnTo>
                  <a:pt x="2481943" y="406400"/>
                </a:lnTo>
                <a:lnTo>
                  <a:pt x="1727200" y="1422400"/>
                </a:lnTo>
                <a:lnTo>
                  <a:pt x="362857" y="0"/>
                </a:lnTo>
                <a:lnTo>
                  <a:pt x="0" y="304800"/>
                </a:lnTo>
                <a:close/>
              </a:path>
            </a:pathLst>
          </a:cu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ZA"/>
          </a:p>
        </p:txBody>
      </p:sp>
      <p:sp>
        <p:nvSpPr>
          <p:cNvPr id="39" name="Freeform 38"/>
          <p:cNvSpPr/>
          <p:nvPr/>
        </p:nvSpPr>
        <p:spPr>
          <a:xfrm>
            <a:off x="3526971" y="1030514"/>
            <a:ext cx="2452915" cy="2148115"/>
          </a:xfrm>
          <a:custGeom>
            <a:avLst/>
            <a:gdLst>
              <a:gd name="connsiteX0" fmla="*/ 2452915 w 2452915"/>
              <a:gd name="connsiteY0" fmla="*/ 0 h 2148115"/>
              <a:gd name="connsiteX1" fmla="*/ 130629 w 2452915"/>
              <a:gd name="connsiteY1" fmla="*/ 72572 h 2148115"/>
              <a:gd name="connsiteX2" fmla="*/ 261258 w 2452915"/>
              <a:gd name="connsiteY2" fmla="*/ 1175657 h 2148115"/>
              <a:gd name="connsiteX3" fmla="*/ 0 w 2452915"/>
              <a:gd name="connsiteY3" fmla="*/ 2119086 h 2148115"/>
              <a:gd name="connsiteX4" fmla="*/ 1436915 w 2452915"/>
              <a:gd name="connsiteY4" fmla="*/ 2148115 h 2148115"/>
              <a:gd name="connsiteX5" fmla="*/ 2438400 w 2452915"/>
              <a:gd name="connsiteY5" fmla="*/ 1277257 h 2148115"/>
              <a:gd name="connsiteX6" fmla="*/ 2423886 w 2452915"/>
              <a:gd name="connsiteY6" fmla="*/ 551543 h 2148115"/>
              <a:gd name="connsiteX7" fmla="*/ 2452915 w 2452915"/>
              <a:gd name="connsiteY7" fmla="*/ 0 h 2148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2915" h="2148115">
                <a:moveTo>
                  <a:pt x="2452915" y="0"/>
                </a:moveTo>
                <a:lnTo>
                  <a:pt x="130629" y="72572"/>
                </a:lnTo>
                <a:lnTo>
                  <a:pt x="261258" y="1175657"/>
                </a:lnTo>
                <a:lnTo>
                  <a:pt x="0" y="2119086"/>
                </a:lnTo>
                <a:lnTo>
                  <a:pt x="1436915" y="2148115"/>
                </a:lnTo>
                <a:lnTo>
                  <a:pt x="2438400" y="1277257"/>
                </a:lnTo>
                <a:lnTo>
                  <a:pt x="2423886" y="551543"/>
                </a:lnTo>
                <a:lnTo>
                  <a:pt x="2452915" y="0"/>
                </a:lnTo>
                <a:close/>
              </a:path>
            </a:pathLst>
          </a:custGeom>
          <a:solidFill>
            <a:schemeClr val="accent6">
              <a:lumMod val="20000"/>
              <a:lumOff val="80000"/>
              <a:alpha val="50000"/>
            </a:schemeClr>
          </a:solidFill>
          <a:ln w="3175">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ZA"/>
          </a:p>
        </p:txBody>
      </p:sp>
      <p:sp>
        <p:nvSpPr>
          <p:cNvPr id="4" name="Title 3"/>
          <p:cNvSpPr>
            <a:spLocks noGrp="1"/>
          </p:cNvSpPr>
          <p:nvPr>
            <p:ph type="title"/>
          </p:nvPr>
        </p:nvSpPr>
        <p:spPr>
          <a:xfrm>
            <a:off x="457200" y="274638"/>
            <a:ext cx="8229600" cy="562074"/>
          </a:xfrm>
        </p:spPr>
        <p:txBody>
          <a:bodyPr>
            <a:normAutofit fontScale="90000"/>
          </a:bodyPr>
          <a:lstStyle/>
          <a:p>
            <a:r>
              <a:rPr lang="en-ZA" dirty="0" smtClean="0"/>
              <a:t>CONFLUENCE OF INITIATIVES</a:t>
            </a:r>
            <a:endParaRPr lang="en-ZA" dirty="0"/>
          </a:p>
        </p:txBody>
      </p:sp>
      <p:sp>
        <p:nvSpPr>
          <p:cNvPr id="5" name="Oval 4"/>
          <p:cNvSpPr/>
          <p:nvPr/>
        </p:nvSpPr>
        <p:spPr>
          <a:xfrm>
            <a:off x="2555776" y="2132856"/>
            <a:ext cx="864096"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DL</a:t>
            </a:r>
            <a:endParaRPr lang="en-ZA" dirty="0"/>
          </a:p>
        </p:txBody>
      </p:sp>
      <p:sp>
        <p:nvSpPr>
          <p:cNvPr id="6" name="Oval 5"/>
          <p:cNvSpPr/>
          <p:nvPr/>
        </p:nvSpPr>
        <p:spPr>
          <a:xfrm>
            <a:off x="4139952" y="3933056"/>
            <a:ext cx="864096"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DL</a:t>
            </a:r>
            <a:endParaRPr lang="en-ZA" dirty="0"/>
          </a:p>
        </p:txBody>
      </p:sp>
      <p:sp>
        <p:nvSpPr>
          <p:cNvPr id="7" name="Oval 6"/>
          <p:cNvSpPr/>
          <p:nvPr/>
        </p:nvSpPr>
        <p:spPr>
          <a:xfrm>
            <a:off x="5018991" y="2276872"/>
            <a:ext cx="864096"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DL</a:t>
            </a:r>
            <a:endParaRPr lang="en-ZA" dirty="0"/>
          </a:p>
        </p:txBody>
      </p:sp>
      <p:sp>
        <p:nvSpPr>
          <p:cNvPr id="8" name="Oval 7"/>
          <p:cNvSpPr/>
          <p:nvPr/>
        </p:nvSpPr>
        <p:spPr>
          <a:xfrm>
            <a:off x="2771800" y="5445224"/>
            <a:ext cx="864096" cy="86409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ZA" dirty="0" smtClean="0"/>
              <a:t>DDA</a:t>
            </a:r>
            <a:endParaRPr lang="en-ZA" dirty="0"/>
          </a:p>
        </p:txBody>
      </p:sp>
      <p:sp>
        <p:nvSpPr>
          <p:cNvPr id="9" name="Oval 8"/>
          <p:cNvSpPr/>
          <p:nvPr/>
        </p:nvSpPr>
        <p:spPr>
          <a:xfrm>
            <a:off x="3923928" y="2636912"/>
            <a:ext cx="864096" cy="86409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ZA" dirty="0" smtClean="0"/>
              <a:t>DDA</a:t>
            </a:r>
            <a:endParaRPr lang="en-ZA" dirty="0"/>
          </a:p>
        </p:txBody>
      </p:sp>
      <p:sp>
        <p:nvSpPr>
          <p:cNvPr id="10" name="Oval 9"/>
          <p:cNvSpPr/>
          <p:nvPr/>
        </p:nvSpPr>
        <p:spPr>
          <a:xfrm>
            <a:off x="3075473" y="3927737"/>
            <a:ext cx="864096" cy="86409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ZA" dirty="0" smtClean="0"/>
              <a:t>DDL</a:t>
            </a:r>
            <a:endParaRPr lang="en-ZA" dirty="0"/>
          </a:p>
        </p:txBody>
      </p:sp>
      <p:sp>
        <p:nvSpPr>
          <p:cNvPr id="11" name="Oval 10"/>
          <p:cNvSpPr/>
          <p:nvPr/>
        </p:nvSpPr>
        <p:spPr>
          <a:xfrm>
            <a:off x="5451039" y="3483293"/>
            <a:ext cx="864096" cy="86409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ZA" dirty="0" smtClean="0"/>
              <a:t>DDL</a:t>
            </a:r>
            <a:endParaRPr lang="en-ZA" dirty="0"/>
          </a:p>
        </p:txBody>
      </p:sp>
      <p:sp>
        <p:nvSpPr>
          <p:cNvPr id="12" name="Oval 11"/>
          <p:cNvSpPr/>
          <p:nvPr/>
        </p:nvSpPr>
        <p:spPr>
          <a:xfrm>
            <a:off x="3923658" y="1268760"/>
            <a:ext cx="864096" cy="86409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ZA" dirty="0" smtClean="0"/>
              <a:t>DDL</a:t>
            </a:r>
            <a:endParaRPr lang="en-ZA" dirty="0"/>
          </a:p>
        </p:txBody>
      </p:sp>
      <p:cxnSp>
        <p:nvCxnSpPr>
          <p:cNvPr id="14" name="Straight Connector 13"/>
          <p:cNvCxnSpPr>
            <a:stCxn id="5" idx="7"/>
            <a:endCxn id="12" idx="2"/>
          </p:cNvCxnSpPr>
          <p:nvPr/>
        </p:nvCxnSpPr>
        <p:spPr>
          <a:xfrm flipV="1">
            <a:off x="3293328" y="1700808"/>
            <a:ext cx="630330" cy="5585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2" idx="4"/>
            <a:endCxn id="9" idx="0"/>
          </p:cNvCxnSpPr>
          <p:nvPr/>
        </p:nvCxnSpPr>
        <p:spPr>
          <a:xfrm>
            <a:off x="4355706" y="2132856"/>
            <a:ext cx="27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2" idx="3"/>
            <a:endCxn id="10" idx="0"/>
          </p:cNvCxnSpPr>
          <p:nvPr/>
        </p:nvCxnSpPr>
        <p:spPr>
          <a:xfrm flipH="1">
            <a:off x="3507521" y="2006312"/>
            <a:ext cx="542681" cy="1921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2" idx="5"/>
            <a:endCxn id="7" idx="1"/>
          </p:cNvCxnSpPr>
          <p:nvPr/>
        </p:nvCxnSpPr>
        <p:spPr>
          <a:xfrm>
            <a:off x="4661210" y="2006312"/>
            <a:ext cx="484325" cy="397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0" idx="6"/>
            <a:endCxn id="6" idx="2"/>
          </p:cNvCxnSpPr>
          <p:nvPr/>
        </p:nvCxnSpPr>
        <p:spPr>
          <a:xfrm>
            <a:off x="3939569" y="4359785"/>
            <a:ext cx="200383" cy="5319"/>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7"/>
            <a:endCxn id="6" idx="3"/>
          </p:cNvCxnSpPr>
          <p:nvPr/>
        </p:nvCxnSpPr>
        <p:spPr>
          <a:xfrm flipV="1">
            <a:off x="3509352" y="4670608"/>
            <a:ext cx="757144" cy="901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6" idx="6"/>
            <a:endCxn id="11" idx="3"/>
          </p:cNvCxnSpPr>
          <p:nvPr/>
        </p:nvCxnSpPr>
        <p:spPr>
          <a:xfrm flipV="1">
            <a:off x="5004048" y="4220845"/>
            <a:ext cx="573535" cy="1442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0" idx="1"/>
            <a:endCxn id="5" idx="4"/>
          </p:cNvCxnSpPr>
          <p:nvPr/>
        </p:nvCxnSpPr>
        <p:spPr>
          <a:xfrm flipH="1" flipV="1">
            <a:off x="2987824" y="2996952"/>
            <a:ext cx="214193" cy="1057329"/>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urved Connector 34"/>
          <p:cNvCxnSpPr>
            <a:stCxn id="5" idx="2"/>
            <a:endCxn id="10" idx="2"/>
          </p:cNvCxnSpPr>
          <p:nvPr/>
        </p:nvCxnSpPr>
        <p:spPr>
          <a:xfrm rot="10800000" flipH="1" flipV="1">
            <a:off x="2555775" y="2564903"/>
            <a:ext cx="519697" cy="1794881"/>
          </a:xfrm>
          <a:prstGeom prst="curvedConnector3">
            <a:avLst>
              <a:gd name="adj1" fmla="val -43987"/>
            </a:avLst>
          </a:prstGeom>
        </p:spPr>
        <p:style>
          <a:lnRef idx="1">
            <a:schemeClr val="accent1"/>
          </a:lnRef>
          <a:fillRef idx="0">
            <a:schemeClr val="accent1"/>
          </a:fillRef>
          <a:effectRef idx="0">
            <a:schemeClr val="accent1"/>
          </a:effectRef>
          <a:fontRef idx="minor">
            <a:schemeClr val="tx1"/>
          </a:fontRef>
        </p:style>
      </p:cxnSp>
      <p:cxnSp>
        <p:nvCxnSpPr>
          <p:cNvPr id="38" name="Curved Connector 37"/>
          <p:cNvCxnSpPr>
            <a:stCxn id="10" idx="7"/>
            <a:endCxn id="7" idx="4"/>
          </p:cNvCxnSpPr>
          <p:nvPr/>
        </p:nvCxnSpPr>
        <p:spPr>
          <a:xfrm rot="5400000" flipH="1" flipV="1">
            <a:off x="4175376" y="2778618"/>
            <a:ext cx="913313" cy="1638014"/>
          </a:xfrm>
          <a:prstGeom prst="curvedConnector3">
            <a:avLst/>
          </a:prstGeom>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7452320" y="1009013"/>
            <a:ext cx="1584176" cy="105183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ZA" dirty="0" smtClean="0"/>
              <a:t>Science </a:t>
            </a:r>
            <a:r>
              <a:rPr lang="en-ZA" dirty="0" smtClean="0"/>
              <a:t>Gateway</a:t>
            </a:r>
          </a:p>
        </p:txBody>
      </p:sp>
      <p:sp>
        <p:nvSpPr>
          <p:cNvPr id="43" name="Rounded Rectangle 42"/>
          <p:cNvSpPr/>
          <p:nvPr/>
        </p:nvSpPr>
        <p:spPr>
          <a:xfrm>
            <a:off x="7452320" y="3313269"/>
            <a:ext cx="1584176" cy="105183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ZA" dirty="0" smtClean="0"/>
              <a:t>Science </a:t>
            </a:r>
            <a:r>
              <a:rPr lang="en-ZA" dirty="0" smtClean="0"/>
              <a:t>Gateway</a:t>
            </a:r>
          </a:p>
          <a:p>
            <a:pPr algn="ctr"/>
            <a:r>
              <a:rPr lang="en-ZA" dirty="0" smtClean="0"/>
              <a:t>“</a:t>
            </a:r>
            <a:r>
              <a:rPr lang="en-ZA" dirty="0"/>
              <a:t>SAEOS</a:t>
            </a:r>
            <a:r>
              <a:rPr lang="en-ZA" dirty="0" smtClean="0"/>
              <a:t>”</a:t>
            </a:r>
            <a:endParaRPr lang="en-ZA" dirty="0"/>
          </a:p>
        </p:txBody>
      </p:sp>
      <p:cxnSp>
        <p:nvCxnSpPr>
          <p:cNvPr id="45" name="Curved Connector 44"/>
          <p:cNvCxnSpPr>
            <a:stCxn id="39" idx="6"/>
            <a:endCxn id="42" idx="1"/>
          </p:cNvCxnSpPr>
          <p:nvPr/>
        </p:nvCxnSpPr>
        <p:spPr>
          <a:xfrm flipV="1">
            <a:off x="5950857" y="1534931"/>
            <a:ext cx="1501463" cy="47126"/>
          </a:xfrm>
          <a:prstGeom prst="curved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Curved Connector 46"/>
          <p:cNvCxnSpPr>
            <a:endCxn id="43" idx="1"/>
          </p:cNvCxnSpPr>
          <p:nvPr/>
        </p:nvCxnSpPr>
        <p:spPr>
          <a:xfrm>
            <a:off x="6804248" y="3789040"/>
            <a:ext cx="648072" cy="50147"/>
          </a:xfrm>
          <a:prstGeom prst="curved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5580112" y="4725144"/>
            <a:ext cx="1584176" cy="1051835"/>
          </a:xfrm>
          <a:prstGeom prst="roundRect">
            <a:avLst/>
          </a:prstGeom>
          <a:solidFill>
            <a:schemeClr val="bg1">
              <a:lumMod val="75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ZA" dirty="0" smtClean="0">
                <a:solidFill>
                  <a:schemeClr val="tx1"/>
                </a:solidFill>
              </a:rPr>
              <a:t>Quality Assurance Filters</a:t>
            </a:r>
            <a:endParaRPr lang="en-ZA" dirty="0">
              <a:solidFill>
                <a:schemeClr val="tx1"/>
              </a:solidFill>
            </a:endParaRPr>
          </a:p>
        </p:txBody>
      </p:sp>
      <p:cxnSp>
        <p:nvCxnSpPr>
          <p:cNvPr id="52" name="Curved Connector 51"/>
          <p:cNvCxnSpPr>
            <a:stCxn id="41" idx="3"/>
            <a:endCxn id="50" idx="1"/>
          </p:cNvCxnSpPr>
          <p:nvPr/>
        </p:nvCxnSpPr>
        <p:spPr>
          <a:xfrm flipV="1">
            <a:off x="4238171" y="5251062"/>
            <a:ext cx="1341941" cy="191795"/>
          </a:xfrm>
          <a:prstGeom prst="curved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7452320" y="4725144"/>
            <a:ext cx="1584176" cy="1051835"/>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ZA" dirty="0" smtClean="0"/>
              <a:t>World Data System Component</a:t>
            </a:r>
            <a:endParaRPr lang="en-ZA" dirty="0"/>
          </a:p>
        </p:txBody>
      </p:sp>
      <p:cxnSp>
        <p:nvCxnSpPr>
          <p:cNvPr id="55" name="Curved Connector 54"/>
          <p:cNvCxnSpPr>
            <a:stCxn id="50" idx="3"/>
            <a:endCxn id="53" idx="1"/>
          </p:cNvCxnSpPr>
          <p:nvPr/>
        </p:nvCxnSpPr>
        <p:spPr>
          <a:xfrm>
            <a:off x="7164288" y="5251062"/>
            <a:ext cx="288032" cy="12700"/>
          </a:xfrm>
          <a:prstGeom prst="curved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56" name="Rounded Rectangle 55"/>
          <p:cNvSpPr/>
          <p:nvPr/>
        </p:nvSpPr>
        <p:spPr>
          <a:xfrm>
            <a:off x="88189" y="3140968"/>
            <a:ext cx="1584176" cy="105183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dirty="0" smtClean="0"/>
              <a:t>RDI Output</a:t>
            </a:r>
          </a:p>
          <a:p>
            <a:pPr algn="ctr"/>
            <a:r>
              <a:rPr lang="en-ZA" dirty="0" smtClean="0"/>
              <a:t>Aggregation</a:t>
            </a:r>
            <a:endParaRPr lang="en-ZA" dirty="0"/>
          </a:p>
        </p:txBody>
      </p:sp>
      <p:cxnSp>
        <p:nvCxnSpPr>
          <p:cNvPr id="62" name="Curved Connector 61"/>
          <p:cNvCxnSpPr>
            <a:stCxn id="12" idx="2"/>
            <a:endCxn id="56" idx="0"/>
          </p:cNvCxnSpPr>
          <p:nvPr/>
        </p:nvCxnSpPr>
        <p:spPr>
          <a:xfrm rot="10800000" flipV="1">
            <a:off x="880278" y="1700808"/>
            <a:ext cx="3043381" cy="1440160"/>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7" name="Curved Connector 66"/>
          <p:cNvCxnSpPr>
            <a:stCxn id="9" idx="3"/>
            <a:endCxn id="56" idx="3"/>
          </p:cNvCxnSpPr>
          <p:nvPr/>
        </p:nvCxnSpPr>
        <p:spPr>
          <a:xfrm rot="5400000">
            <a:off x="2715208" y="2331622"/>
            <a:ext cx="292422" cy="2378107"/>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 name="Curved Connector 68"/>
          <p:cNvCxnSpPr>
            <a:stCxn id="8" idx="2"/>
            <a:endCxn id="56" idx="2"/>
          </p:cNvCxnSpPr>
          <p:nvPr/>
        </p:nvCxnSpPr>
        <p:spPr>
          <a:xfrm rot="10800000">
            <a:off x="880278" y="4192804"/>
            <a:ext cx="1891523" cy="1684469"/>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969371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162799" y="2573905"/>
            <a:ext cx="1600201" cy="1964292"/>
          </a:xfrm>
        </p:spPr>
        <p:txBody>
          <a:bodyPr>
            <a:normAutofit fontScale="77500" lnSpcReduction="20000"/>
          </a:bodyPr>
          <a:lstStyle/>
          <a:p>
            <a:r>
              <a:rPr lang="en-ZA" dirty="0" err="1" smtClean="0"/>
              <a:t>MetaData</a:t>
            </a:r>
            <a:endParaRPr lang="en-ZA" dirty="0" smtClean="0"/>
          </a:p>
          <a:p>
            <a:endParaRPr lang="en-ZA" dirty="0"/>
          </a:p>
          <a:p>
            <a:r>
              <a:rPr lang="en-ZA" dirty="0" smtClean="0"/>
              <a:t>Data Standards</a:t>
            </a:r>
          </a:p>
          <a:p>
            <a:endParaRPr lang="en-ZA" dirty="0"/>
          </a:p>
          <a:p>
            <a:r>
              <a:rPr lang="en-ZA" dirty="0" smtClean="0"/>
              <a:t>Automation</a:t>
            </a:r>
          </a:p>
          <a:p>
            <a:endParaRPr lang="en-ZA" dirty="0"/>
          </a:p>
          <a:p>
            <a:r>
              <a:rPr lang="en-ZA" dirty="0" smtClean="0"/>
              <a:t>Mediation</a:t>
            </a:r>
            <a:endParaRPr lang="en-ZA" dirty="0"/>
          </a:p>
        </p:txBody>
      </p:sp>
      <p:sp>
        <p:nvSpPr>
          <p:cNvPr id="8194" name="Title 3"/>
          <p:cNvSpPr>
            <a:spLocks noGrp="1"/>
          </p:cNvSpPr>
          <p:nvPr>
            <p:ph type="title"/>
          </p:nvPr>
        </p:nvSpPr>
        <p:spPr bwMode="auto"/>
        <p:txBody>
          <a:bodyPr wrap="square" numCol="1" anchorCtr="0" compatLnSpc="1">
            <a:prstTxWarp prst="textNoShape">
              <a:avLst/>
            </a:prstTxWarp>
          </a:bodyPr>
          <a:lstStyle/>
          <a:p>
            <a:pPr eaLnBrk="1" fontAlgn="auto" hangingPunct="1">
              <a:spcAft>
                <a:spcPts val="0"/>
              </a:spcAft>
              <a:defRPr/>
            </a:pPr>
            <a:r>
              <a:rPr lang="en-ZA" sz="2800" cap="small" dirty="0" smtClean="0">
                <a:latin typeface="Copperplate Gothic Bold" pitchFamily="34" charset="0"/>
              </a:rPr>
              <a:t>Context and Concepts</a:t>
            </a:r>
            <a:br>
              <a:rPr lang="en-ZA" sz="2800" cap="small" dirty="0" smtClean="0">
                <a:latin typeface="Copperplate Gothic Bold" pitchFamily="34" charset="0"/>
              </a:rPr>
            </a:br>
            <a:r>
              <a:rPr lang="en-ZA" sz="2800" cap="small" dirty="0" smtClean="0">
                <a:latin typeface="Copperplate Gothic Bold" pitchFamily="34" charset="0"/>
              </a:rPr>
              <a:t>Perspective of Earth and Environmental Sciences</a:t>
            </a:r>
          </a:p>
        </p:txBody>
      </p:sp>
    </p:spTree>
    <p:extLst>
      <p:ext uri="{BB962C8B-B14F-4D97-AF65-F5344CB8AC3E}">
        <p14:creationId xmlns:p14="http://schemas.microsoft.com/office/powerpoint/2010/main" val="11782654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2"/>
          <p:cNvSpPr>
            <a:spLocks noGrp="1"/>
          </p:cNvSpPr>
          <p:nvPr>
            <p:ph type="title"/>
          </p:nvPr>
        </p:nvSpPr>
        <p:spPr bwMode="auto"/>
        <p:txBody>
          <a:bodyPr wrap="square" numCol="1" anchorCtr="0" compatLnSpc="1">
            <a:prstTxWarp prst="textNoShape">
              <a:avLst/>
            </a:prstTxWarp>
          </a:bodyPr>
          <a:lstStyle/>
          <a:p>
            <a:pPr eaLnBrk="1" fontAlgn="auto" hangingPunct="1">
              <a:spcAft>
                <a:spcPts val="0"/>
              </a:spcAft>
              <a:defRPr/>
            </a:pPr>
            <a:r>
              <a:rPr lang="en-ZA" sz="2800" dirty="0" smtClean="0"/>
              <a:t>Main Use Cases</a:t>
            </a:r>
            <a:br>
              <a:rPr lang="en-ZA" sz="2800" dirty="0" smtClean="0"/>
            </a:br>
            <a:r>
              <a:rPr lang="en-ZA" sz="2800" dirty="0" smtClean="0"/>
              <a:t>DISCOVERY AND VISUALISATION</a:t>
            </a:r>
          </a:p>
        </p:txBody>
      </p:sp>
      <p:pic>
        <p:nvPicPr>
          <p:cNvPr id="16387" name="Picture 9"/>
          <p:cNvPicPr>
            <a:picLocks noChangeAspect="1" noChangeArrowheads="1"/>
          </p:cNvPicPr>
          <p:nvPr/>
        </p:nvPicPr>
        <p:blipFill>
          <a:blip r:embed="rId2">
            <a:clrChange>
              <a:clrFrom>
                <a:srgbClr val="595959"/>
              </a:clrFrom>
              <a:clrTo>
                <a:srgbClr val="595959">
                  <a:alpha val="0"/>
                </a:srgbClr>
              </a:clrTo>
            </a:clrChange>
            <a:extLst>
              <a:ext uri="{28A0092B-C50C-407E-A947-70E740481C1C}">
                <a14:useLocalDpi xmlns:a14="http://schemas.microsoft.com/office/drawing/2010/main" val="0"/>
              </a:ext>
            </a:extLst>
          </a:blip>
          <a:srcRect l="2022" t="2171" r="1643" b="7927"/>
          <a:stretch>
            <a:fillRect/>
          </a:stretch>
        </p:blipFill>
        <p:spPr bwMode="auto">
          <a:xfrm>
            <a:off x="2411760" y="1853825"/>
            <a:ext cx="6589712" cy="480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16505" y="1718810"/>
            <a:ext cx="2385265" cy="5047536"/>
          </a:xfrm>
          <a:prstGeom prst="rect">
            <a:avLst/>
          </a:prstGeom>
        </p:spPr>
        <p:txBody>
          <a:bodyPr wrap="square">
            <a:spAutoFit/>
          </a:bodyPr>
          <a:lstStyle/>
          <a:p>
            <a:r>
              <a:rPr lang="en-ZA" sz="1400" dirty="0"/>
              <a:t>The platform is based on a shared and aggregated meta-data repository, and the meta-data repository is capable of accepting and working with a range of well-established meta-data standards. </a:t>
            </a:r>
            <a:endParaRPr lang="en-ZA" sz="1400" dirty="0" smtClean="0"/>
          </a:p>
          <a:p>
            <a:endParaRPr lang="en-ZA" sz="1400" dirty="0"/>
          </a:p>
          <a:p>
            <a:r>
              <a:rPr lang="en-ZA" sz="1400" dirty="0" smtClean="0"/>
              <a:t>These </a:t>
            </a:r>
            <a:r>
              <a:rPr lang="en-ZA" sz="1400" dirty="0"/>
              <a:t>include Dublin Core, SANS 1878, the ISO 19115 family, EML, and FGDC. The list is likely to be extended from time to time to accommodate other standards in widespread use by a user community or new provider</a:t>
            </a:r>
            <a:r>
              <a:rPr lang="en-ZA" sz="1400" dirty="0" smtClean="0"/>
              <a:t>.</a:t>
            </a:r>
          </a:p>
          <a:p>
            <a:endParaRPr lang="en-ZA" sz="1400" dirty="0"/>
          </a:p>
          <a:p>
            <a:r>
              <a:rPr lang="en-ZA" sz="1400" dirty="0" smtClean="0"/>
              <a:t>Harvesters can be used to automate meta-data acquisition from standardised providers.</a:t>
            </a:r>
            <a:endParaRPr lang="en-ZA" sz="1400" dirty="0"/>
          </a:p>
        </p:txBody>
      </p:sp>
    </p:spTree>
    <p:extLst>
      <p:ext uri="{BB962C8B-B14F-4D97-AF65-F5344CB8AC3E}">
        <p14:creationId xmlns:p14="http://schemas.microsoft.com/office/powerpoint/2010/main" val="38875975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ZA" dirty="0" smtClean="0"/>
              <a:t>MAIN USE CASES</a:t>
            </a:r>
            <a:br>
              <a:rPr lang="en-ZA" dirty="0" smtClean="0"/>
            </a:br>
            <a:r>
              <a:rPr lang="en-ZA" dirty="0" smtClean="0"/>
              <a:t>Mediation and Collation</a:t>
            </a:r>
            <a:endParaRPr lang="en-ZA" dirty="0"/>
          </a:p>
        </p:txBody>
      </p:sp>
      <p:pic>
        <p:nvPicPr>
          <p:cNvPr id="17411" name="Picture 3"/>
          <p:cNvPicPr>
            <a:picLocks noChangeAspect="1" noChangeArrowheads="1"/>
          </p:cNvPicPr>
          <p:nvPr/>
        </p:nvPicPr>
        <p:blipFill>
          <a:blip r:embed="rId2">
            <a:clrChange>
              <a:clrFrom>
                <a:srgbClr val="595959"/>
              </a:clrFrom>
              <a:clrTo>
                <a:srgbClr val="595959">
                  <a:alpha val="0"/>
                </a:srgbClr>
              </a:clrTo>
            </a:clrChange>
            <a:extLst>
              <a:ext uri="{28A0092B-C50C-407E-A947-70E740481C1C}">
                <a14:useLocalDpi xmlns:a14="http://schemas.microsoft.com/office/drawing/2010/main" val="0"/>
              </a:ext>
            </a:extLst>
          </a:blip>
          <a:srcRect l="2167" t="2637"/>
          <a:stretch>
            <a:fillRect/>
          </a:stretch>
        </p:blipFill>
        <p:spPr bwMode="auto">
          <a:xfrm>
            <a:off x="2467945" y="1798433"/>
            <a:ext cx="6559550" cy="496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16505" y="1621824"/>
            <a:ext cx="2385265" cy="5047536"/>
          </a:xfrm>
          <a:prstGeom prst="rect">
            <a:avLst/>
          </a:prstGeom>
        </p:spPr>
        <p:txBody>
          <a:bodyPr wrap="square">
            <a:spAutoFit/>
          </a:bodyPr>
          <a:lstStyle/>
          <a:p>
            <a:r>
              <a:rPr lang="en-ZA" sz="1400" dirty="0" smtClean="0"/>
              <a:t>Mediators are required to tailor (bind) a data source or sources to a process or service. </a:t>
            </a:r>
          </a:p>
          <a:p>
            <a:endParaRPr lang="en-ZA" sz="1400" dirty="0"/>
          </a:p>
          <a:p>
            <a:r>
              <a:rPr lang="en-ZA" sz="1400" dirty="0" smtClean="0"/>
              <a:t>The service can be as simple as a mapping service, and the mediation as rudimentary as renaming the layers to match the context of a map.</a:t>
            </a:r>
          </a:p>
          <a:p>
            <a:endParaRPr lang="en-ZA" sz="1400" dirty="0"/>
          </a:p>
          <a:p>
            <a:r>
              <a:rPr lang="en-ZA" sz="1400" dirty="0" smtClean="0"/>
              <a:t>More advanced mediations define the linkages between distributed data sets, how data should be aggregated for analysis or display purposes, which columns to match to a charting service, and so on.</a:t>
            </a:r>
          </a:p>
          <a:p>
            <a:endParaRPr lang="en-ZA" sz="1400" dirty="0"/>
          </a:p>
          <a:p>
            <a:r>
              <a:rPr lang="en-ZA" sz="1400" dirty="0" smtClean="0"/>
              <a:t>Mediations are stored in ‘Web Context Documents’.</a:t>
            </a:r>
            <a:endParaRPr lang="en-ZA" sz="1400" dirty="0"/>
          </a:p>
        </p:txBody>
      </p:sp>
    </p:spTree>
    <p:extLst>
      <p:ext uri="{BB962C8B-B14F-4D97-AF65-F5344CB8AC3E}">
        <p14:creationId xmlns:p14="http://schemas.microsoft.com/office/powerpoint/2010/main" val="9811403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2419</TotalTime>
  <Words>931</Words>
  <Application>Microsoft Macintosh PowerPoint</Application>
  <PresentationFormat>On-screen Show (4:3)</PresentationFormat>
  <Paragraphs>183</Paragraphs>
  <Slides>33</Slides>
  <Notes>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Grid</vt:lpstr>
      <vt:lpstr>Introduction to SAEOS</vt:lpstr>
      <vt:lpstr>MANIFESTO</vt:lpstr>
      <vt:lpstr>Background</vt:lpstr>
      <vt:lpstr>Background</vt:lpstr>
      <vt:lpstr>Portals and Platform </vt:lpstr>
      <vt:lpstr>CONFLUENCE OF INITIATIVES</vt:lpstr>
      <vt:lpstr>Context and Concepts Perspective of Earth and Environmental Sciences</vt:lpstr>
      <vt:lpstr>Main Use Cases DISCOVERY AND VISUALISATION</vt:lpstr>
      <vt:lpstr>MAIN USE CASES Mediation and Collation</vt:lpstr>
      <vt:lpstr>MAIN USE CASES AUTOMATED PROCESS CHAINING</vt:lpstr>
      <vt:lpstr>Walkthrough</vt:lpstr>
      <vt:lpstr>SAEOS LANDING PAGE</vt:lpstr>
      <vt:lpstr>Typical Search Result (CLIMATE)</vt:lpstr>
      <vt:lpstr>FILTERING SEARCH RESULTS</vt:lpstr>
      <vt:lpstr>Search Result Analysis</vt:lpstr>
      <vt:lpstr>Spatial Coverage of Search Results</vt:lpstr>
      <vt:lpstr>DetAILED META-DATA</vt:lpstr>
      <vt:lpstr>SEARCH FOR STANDARDISED DATA – e.g. WEB MAP SERVICES</vt:lpstr>
      <vt:lpstr>SPATIAL DATA SERVICES</vt:lpstr>
      <vt:lpstr>PREVIEW OR DOWNLOAD</vt:lpstr>
      <vt:lpstr>Supports Multiple Styles</vt:lpstr>
      <vt:lpstr>Download Options</vt:lpstr>
      <vt:lpstr>SEARCH for STANDARDISED DATA  e.g. Sensor OBSERVATION SERVICES</vt:lpstr>
      <vt:lpstr>CLICK A FEATURE …</vt:lpstr>
      <vt:lpstr>TIME SERIES DATA</vt:lpstr>
      <vt:lpstr>GEOSS BROKER Integration</vt:lpstr>
      <vt:lpstr>Process standardised data services</vt:lpstr>
      <vt:lpstr>EcoGrid (Table) Data</vt:lpstr>
      <vt:lpstr>Invitation(s)</vt:lpstr>
      <vt:lpstr>Data Providers</vt:lpstr>
      <vt:lpstr>SHOWCASE: ATLAS COMPONENT</vt:lpstr>
      <vt:lpstr>SHOWCASE: WAMIS TIME SERIES – COMBINED WITH SAEON TIME SERIES</vt:lpstr>
      <vt:lpstr>COLLABORATIONS</vt:lpstr>
    </vt:vector>
  </TitlesOfParts>
  <Company>Home 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Architecture</dc:title>
  <dc:creator>WimHugo</dc:creator>
  <cp:lastModifiedBy>Wim Hugo</cp:lastModifiedBy>
  <cp:revision>109</cp:revision>
  <dcterms:created xsi:type="dcterms:W3CDTF">2011-12-07T06:00:03Z</dcterms:created>
  <dcterms:modified xsi:type="dcterms:W3CDTF">2013-02-26T16:19:27Z</dcterms:modified>
</cp:coreProperties>
</file>