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3"/>
  </p:notesMasterIdLst>
  <p:handoutMasterIdLst>
    <p:handoutMasterId r:id="rId24"/>
  </p:handoutMasterIdLst>
  <p:sldIdLst>
    <p:sldId id="263" r:id="rId3"/>
    <p:sldId id="307" r:id="rId4"/>
    <p:sldId id="324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23" r:id="rId17"/>
    <p:sldId id="319" r:id="rId18"/>
    <p:sldId id="320" r:id="rId19"/>
    <p:sldId id="321" r:id="rId20"/>
    <p:sldId id="322" r:id="rId21"/>
    <p:sldId id="306" r:id="rId2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8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8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8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8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8A618"/>
    <a:srgbClr val="E4D700"/>
    <a:srgbClr val="C55B20"/>
    <a:srgbClr val="9A9B9C"/>
    <a:srgbClr val="703D29"/>
    <a:srgbClr val="D96A2C"/>
    <a:srgbClr val="CC6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38" autoAdjust="0"/>
    <p:restoredTop sz="97233" autoAdjust="0"/>
  </p:normalViewPr>
  <p:slideViewPr>
    <p:cSldViewPr>
      <p:cViewPr varScale="1">
        <p:scale>
          <a:sx n="88" d="100"/>
          <a:sy n="88" d="100"/>
        </p:scale>
        <p:origin x="-11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186AE-475F-A94C-9794-7F8FDE73DC2E}" type="datetimeFigureOut">
              <a:rPr lang="en-US" smtClean="0"/>
              <a:t>2015/03/10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3F2C5-5C23-A648-9329-2FDDF97A4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796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0E83B4C7-75CD-4B92-A12C-143915BA6C5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220957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AAF81-E167-4E2A-A70A-C85A0FB3E418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9063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71601" y="2132856"/>
            <a:ext cx="7272808" cy="2232248"/>
          </a:xfrm>
          <a:prstGeom prst="rect">
            <a:avLst/>
          </a:prstGeom>
        </p:spPr>
        <p:txBody>
          <a:bodyPr anchor="ctr"/>
          <a:lstStyle>
            <a:lvl1pPr algn="ctr">
              <a:defRPr sz="3000" b="1" i="0">
                <a:solidFill>
                  <a:schemeClr val="bg1"/>
                </a:solidFill>
                <a:latin typeface=""/>
                <a:cs typeface="Trebuchet MS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AU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5395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8137599" cy="4785395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58A618"/>
              </a:buClr>
              <a:buFont typeface="Wingdings" charset="2"/>
              <a:buChar char="§"/>
              <a:defRPr sz="240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Arial"/>
              </a:defRPr>
            </a:lvl1pPr>
            <a:lvl2pPr marL="742950" indent="-285750">
              <a:buClr>
                <a:srgbClr val="703D29"/>
              </a:buClr>
              <a:buFont typeface="Wingdings" charset="2"/>
              <a:buChar char="§"/>
              <a:defRPr sz="1800">
                <a:solidFill>
                  <a:schemeClr val="accent4">
                    <a:lumMod val="90000"/>
                    <a:lumOff val="10000"/>
                  </a:schemeClr>
                </a:solidFill>
                <a:latin typeface="+mj-lt"/>
                <a:cs typeface="Trebuchet MS"/>
              </a:defRPr>
            </a:lvl2pPr>
            <a:lvl3pPr marL="1143000" indent="-228600">
              <a:buClr>
                <a:srgbClr val="E4D700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3pPr>
            <a:lvl4pPr marL="1600200" indent="-228600">
              <a:buClr>
                <a:schemeClr val="accent5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4pPr>
            <a:lvl5pPr marL="2057400" indent="-228600">
              <a:buClr>
                <a:schemeClr val="accent5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7560840" cy="981075"/>
          </a:xfrm>
          <a:prstGeom prst="rect">
            <a:avLst/>
          </a:prstGeom>
        </p:spPr>
        <p:txBody>
          <a:bodyPr anchor="ctr"/>
          <a:lstStyle>
            <a:lvl1pPr>
              <a:defRPr sz="1800">
                <a:solidFill>
                  <a:srgbClr val="58A618"/>
                </a:solidFill>
                <a:latin typeface=""/>
                <a:cs typeface="Trebuchet MS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419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576" y="2132856"/>
            <a:ext cx="3888432" cy="3456384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58A618"/>
              </a:buClr>
              <a:buFont typeface="Wingdings" charset="2"/>
              <a:buChar char="§"/>
              <a:defRPr sz="18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1pPr>
            <a:lvl2pPr marL="742950" indent="-285750">
              <a:buClr>
                <a:srgbClr val="703D29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2pPr>
            <a:lvl3pPr marL="1143000" indent="-228600">
              <a:buClr>
                <a:srgbClr val="E4D700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3pPr>
            <a:lvl4pPr marL="1600200" indent="-228600">
              <a:buClr>
                <a:schemeClr val="accent5"/>
              </a:buClr>
              <a:buFont typeface="Wingdings" charset="2"/>
              <a:buChar char="§"/>
              <a:defRPr sz="1800">
                <a:solidFill>
                  <a:schemeClr val="tx1"/>
                </a:solidFill>
                <a:latin typeface="Trebuchet MS"/>
                <a:cs typeface="Trebuchet MS"/>
              </a:defRPr>
            </a:lvl4pPr>
            <a:lvl5pPr marL="2057400" indent="-228600">
              <a:buClr>
                <a:schemeClr val="accent5"/>
              </a:buClr>
              <a:buFont typeface="Wingdings" charset="2"/>
              <a:buChar char="§"/>
              <a:defRPr sz="1800">
                <a:solidFill>
                  <a:schemeClr val="tx1"/>
                </a:solidFill>
                <a:latin typeface="Trebuchet MS"/>
                <a:cs typeface="Trebuchet M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2132856"/>
            <a:ext cx="3889127" cy="3456384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58A618"/>
              </a:buClr>
              <a:buFont typeface="Wingdings" charset="2"/>
              <a:buChar char="§"/>
              <a:defRPr sz="1800">
                <a:latin typeface=""/>
                <a:cs typeface="Trebuchet MS"/>
              </a:defRPr>
            </a:lvl1pPr>
            <a:lvl2pPr marL="742950" indent="-285750">
              <a:buClr>
                <a:srgbClr val="703D29"/>
              </a:buClr>
              <a:buFont typeface="Wingdings" charset="2"/>
              <a:buChar char="§"/>
              <a:defRPr sz="1600">
                <a:latin typeface=""/>
                <a:cs typeface="Trebuchet MS"/>
              </a:defRPr>
            </a:lvl2pPr>
            <a:lvl3pPr marL="1143000" indent="-228600">
              <a:buClr>
                <a:srgbClr val="E4D700"/>
              </a:buClr>
              <a:buFont typeface="Wingdings" charset="2"/>
              <a:buChar char="§"/>
              <a:defRPr sz="1600">
                <a:latin typeface=""/>
                <a:cs typeface="Trebuchet MS"/>
              </a:defRPr>
            </a:lvl3pPr>
            <a:lvl4pPr marL="1600200" indent="-228600">
              <a:buClr>
                <a:schemeClr val="accent5"/>
              </a:buClr>
              <a:buFont typeface="Wingdings" charset="2"/>
              <a:buChar char="§"/>
              <a:defRPr sz="1800">
                <a:latin typeface="Trebuchet MS"/>
                <a:cs typeface="Trebuchet MS"/>
              </a:defRPr>
            </a:lvl4pPr>
            <a:lvl5pPr marL="2057400" indent="-228600">
              <a:buClr>
                <a:schemeClr val="accent5"/>
              </a:buClr>
              <a:buFont typeface="Wingdings" charset="2"/>
              <a:buChar char="§"/>
              <a:defRPr sz="1800">
                <a:latin typeface="Trebuchet MS"/>
                <a:cs typeface="Trebuchet M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755576" y="1349078"/>
            <a:ext cx="3888432" cy="639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17" y="1349078"/>
            <a:ext cx="3888432" cy="639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rebuchet M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7560840" cy="981075"/>
          </a:xfrm>
          <a:prstGeom prst="rect">
            <a:avLst/>
          </a:prstGeom>
        </p:spPr>
        <p:txBody>
          <a:bodyPr anchor="ctr"/>
          <a:lstStyle>
            <a:lvl1pPr>
              <a:defRPr sz="1800">
                <a:solidFill>
                  <a:srgbClr val="58A618"/>
                </a:solidFill>
                <a:latin typeface=""/>
                <a:cs typeface="Trebuchet MS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202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0850A8-A3DA-BD47-AB9F-00714F916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2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0850A8-A3DA-BD47-AB9F-00714F916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1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2232248"/>
          </a:xfrm>
          <a:prstGeom prst="rect">
            <a:avLst/>
          </a:prstGeom>
        </p:spPr>
        <p:txBody>
          <a:bodyPr vert="horz" anchor="ctr" anchorCtr="0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88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2.xml"/><Relationship Id="rId3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16" r:id="rId2"/>
    <p:sldLayoutId id="2147483817" r:id="rId3"/>
    <p:sldLayoutId id="2147483820" r:id="rId4"/>
    <p:sldLayoutId id="2147483824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rebuchet M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tabLst>
          <a:tab pos="1879600" algn="l"/>
        </a:tabLst>
        <a:defRPr sz="1600">
          <a:solidFill>
            <a:schemeClr val="bg1"/>
          </a:solidFill>
          <a:latin typeface="Trebuchet MS"/>
          <a:ea typeface="ＭＳ Ｐゴシック" charset="0"/>
          <a:cs typeface="Trebuchet MS"/>
        </a:defRPr>
      </a:lvl1pPr>
      <a:lvl2pPr marL="811213" indent="-354013" algn="l" rtl="0" eaLnBrk="0" fontAlgn="base" hangingPunct="0">
        <a:spcBef>
          <a:spcPct val="20000"/>
        </a:spcBef>
        <a:spcAft>
          <a:spcPct val="0"/>
        </a:spcAft>
        <a:buChar char="–"/>
        <a:tabLst>
          <a:tab pos="1879600" algn="l"/>
        </a:tabLst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219200" indent="-2286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1879600" algn="l"/>
        </a:tabLst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271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1879600" algn="l"/>
        </a:tabLst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1879600" algn="l"/>
        </a:tabLst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tabLst>
          <a:tab pos="1879600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tabLst>
          <a:tab pos="1879600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tabLst>
          <a:tab pos="1879600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tabLst>
          <a:tab pos="1879600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Relationship Id="rId3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risha.ru/cmm/cimm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ei.cmu.edu/cmmi/start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3"/>
          <p:cNvSpPr>
            <a:spLocks noGrp="1"/>
          </p:cNvSpPr>
          <p:nvPr>
            <p:ph type="ctrTitle"/>
          </p:nvPr>
        </p:nvSpPr>
        <p:spPr bwMode="auto">
          <a:xfrm>
            <a:off x="971550" y="1772816"/>
            <a:ext cx="7272338" cy="3095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it-IT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The RESEARCH DATA ALLIANCE</a:t>
            </a:r>
            <a:br>
              <a:rPr lang="en-US" altLang="it-IT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it-IT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Maturity Model Approach</a:t>
            </a:r>
            <a:br>
              <a:rPr lang="en-US" altLang="it-IT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it-IT" sz="1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WG: Repository Audit and Certification</a:t>
            </a:r>
            <a:br>
              <a:rPr lang="en-US" altLang="it-IT" sz="1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it-IT" sz="1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Wim Hugo – ICSU-WDS/ SAEON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… or Objective Graph</a:t>
            </a:r>
            <a:endParaRPr lang="en-ZA" dirty="0"/>
          </a:p>
        </p:txBody>
      </p:sp>
      <p:sp>
        <p:nvSpPr>
          <p:cNvPr id="4" name="Oval 3"/>
          <p:cNvSpPr/>
          <p:nvPr/>
        </p:nvSpPr>
        <p:spPr>
          <a:xfrm>
            <a:off x="539552" y="15567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WDS</a:t>
            </a:r>
            <a:endParaRPr lang="en-ZA" sz="1200" dirty="0"/>
          </a:p>
        </p:txBody>
      </p:sp>
      <p:sp>
        <p:nvSpPr>
          <p:cNvPr id="5" name="Oval 4"/>
          <p:cNvSpPr/>
          <p:nvPr/>
        </p:nvSpPr>
        <p:spPr>
          <a:xfrm>
            <a:off x="2627784" y="15567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Governance</a:t>
            </a:r>
            <a:endParaRPr lang="en-ZA" sz="1200" dirty="0"/>
          </a:p>
        </p:txBody>
      </p:sp>
      <p:sp>
        <p:nvSpPr>
          <p:cNvPr id="6" name="Oval 5"/>
          <p:cNvSpPr/>
          <p:nvPr/>
        </p:nvSpPr>
        <p:spPr>
          <a:xfrm>
            <a:off x="4716016" y="15567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Vision &amp;</a:t>
            </a:r>
          </a:p>
          <a:p>
            <a:pPr algn="ctr"/>
            <a:r>
              <a:rPr lang="en-ZA" sz="1200" dirty="0" smtClean="0"/>
              <a:t>Planning</a:t>
            </a:r>
          </a:p>
        </p:txBody>
      </p:sp>
      <p:sp>
        <p:nvSpPr>
          <p:cNvPr id="7" name="Oval 6"/>
          <p:cNvSpPr/>
          <p:nvPr/>
        </p:nvSpPr>
        <p:spPr>
          <a:xfrm>
            <a:off x="2627784" y="51571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Networking &amp; Sharing</a:t>
            </a:r>
            <a:endParaRPr lang="en-ZA" sz="1200" dirty="0"/>
          </a:p>
        </p:txBody>
      </p:sp>
      <p:sp>
        <p:nvSpPr>
          <p:cNvPr id="8" name="Oval 7"/>
          <p:cNvSpPr/>
          <p:nvPr/>
        </p:nvSpPr>
        <p:spPr>
          <a:xfrm>
            <a:off x="4716016" y="51571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Expertise</a:t>
            </a:r>
            <a:endParaRPr lang="en-ZA" sz="1200" dirty="0"/>
          </a:p>
        </p:txBody>
      </p:sp>
      <p:sp>
        <p:nvSpPr>
          <p:cNvPr id="9" name="Oval 8"/>
          <p:cNvSpPr/>
          <p:nvPr/>
        </p:nvSpPr>
        <p:spPr>
          <a:xfrm>
            <a:off x="4724072" y="227687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Oversight</a:t>
            </a:r>
            <a:endParaRPr lang="en-ZA" sz="1200" dirty="0"/>
          </a:p>
        </p:txBody>
      </p:sp>
      <p:sp>
        <p:nvSpPr>
          <p:cNvPr id="10" name="Oval 9"/>
          <p:cNvSpPr/>
          <p:nvPr/>
        </p:nvSpPr>
        <p:spPr>
          <a:xfrm>
            <a:off x="4728359" y="299695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Mandate</a:t>
            </a:r>
            <a:endParaRPr lang="en-ZA" sz="1200" dirty="0"/>
          </a:p>
        </p:txBody>
      </p:sp>
      <p:cxnSp>
        <p:nvCxnSpPr>
          <p:cNvPr id="12" name="Elbow Connector 11"/>
          <p:cNvCxnSpPr>
            <a:stCxn id="4" idx="6"/>
            <a:endCxn id="5" idx="2"/>
          </p:cNvCxnSpPr>
          <p:nvPr/>
        </p:nvCxnSpPr>
        <p:spPr>
          <a:xfrm>
            <a:off x="2123728" y="1880828"/>
            <a:ext cx="504056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5" idx="6"/>
            <a:endCxn id="6" idx="2"/>
          </p:cNvCxnSpPr>
          <p:nvPr/>
        </p:nvCxnSpPr>
        <p:spPr>
          <a:xfrm>
            <a:off x="4211960" y="1880828"/>
            <a:ext cx="504056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5" idx="6"/>
            <a:endCxn id="9" idx="2"/>
          </p:cNvCxnSpPr>
          <p:nvPr/>
        </p:nvCxnSpPr>
        <p:spPr>
          <a:xfrm>
            <a:off x="4211960" y="1880828"/>
            <a:ext cx="512112" cy="72008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5" idx="6"/>
            <a:endCxn id="10" idx="2"/>
          </p:cNvCxnSpPr>
          <p:nvPr/>
        </p:nvCxnSpPr>
        <p:spPr>
          <a:xfrm>
            <a:off x="4211960" y="1880828"/>
            <a:ext cx="516399" cy="144016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" idx="6"/>
            <a:endCxn id="7" idx="2"/>
          </p:cNvCxnSpPr>
          <p:nvPr/>
        </p:nvCxnSpPr>
        <p:spPr>
          <a:xfrm>
            <a:off x="2123728" y="1880828"/>
            <a:ext cx="504056" cy="3600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7" idx="6"/>
            <a:endCxn id="8" idx="2"/>
          </p:cNvCxnSpPr>
          <p:nvPr/>
        </p:nvCxnSpPr>
        <p:spPr>
          <a:xfrm>
            <a:off x="4211960" y="5481228"/>
            <a:ext cx="504056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716016" y="3766261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…</a:t>
            </a:r>
            <a:endParaRPr lang="en-ZA" sz="1200" dirty="0"/>
          </a:p>
        </p:txBody>
      </p:sp>
      <p:cxnSp>
        <p:nvCxnSpPr>
          <p:cNvPr id="25" name="Elbow Connector 24"/>
          <p:cNvCxnSpPr>
            <a:stCxn id="5" idx="6"/>
            <a:endCxn id="23" idx="2"/>
          </p:cNvCxnSpPr>
          <p:nvPr/>
        </p:nvCxnSpPr>
        <p:spPr>
          <a:xfrm>
            <a:off x="4211960" y="1880828"/>
            <a:ext cx="504056" cy="220946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804248" y="227687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Science Committee</a:t>
            </a:r>
            <a:endParaRPr lang="en-ZA" sz="1200" dirty="0"/>
          </a:p>
        </p:txBody>
      </p:sp>
      <p:cxnSp>
        <p:nvCxnSpPr>
          <p:cNvPr id="30" name="Elbow Connector 29"/>
          <p:cNvCxnSpPr>
            <a:stCxn id="9" idx="6"/>
            <a:endCxn id="28" idx="2"/>
          </p:cNvCxnSpPr>
          <p:nvPr/>
        </p:nvCxnSpPr>
        <p:spPr>
          <a:xfrm>
            <a:off x="6308248" y="2600908"/>
            <a:ext cx="496000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804248" y="298556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Tech Steering</a:t>
            </a:r>
          </a:p>
          <a:p>
            <a:pPr algn="ctr"/>
            <a:r>
              <a:rPr lang="en-ZA" sz="1200" dirty="0" smtClean="0"/>
              <a:t>Committee</a:t>
            </a:r>
            <a:endParaRPr lang="en-ZA" sz="1200" dirty="0"/>
          </a:p>
        </p:txBody>
      </p:sp>
      <p:cxnSp>
        <p:nvCxnSpPr>
          <p:cNvPr id="34" name="Elbow Connector 33"/>
          <p:cNvCxnSpPr>
            <a:stCxn id="9" idx="6"/>
            <a:endCxn id="32" idx="2"/>
          </p:cNvCxnSpPr>
          <p:nvPr/>
        </p:nvCxnSpPr>
        <p:spPr>
          <a:xfrm>
            <a:off x="6308248" y="2600908"/>
            <a:ext cx="496000" cy="70869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6804248" y="371703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Network of Experts</a:t>
            </a:r>
            <a:endParaRPr lang="en-ZA" sz="1200" dirty="0"/>
          </a:p>
        </p:txBody>
      </p:sp>
      <p:cxnSp>
        <p:nvCxnSpPr>
          <p:cNvPr id="37" name="Elbow Connector 36"/>
          <p:cNvCxnSpPr>
            <a:stCxn id="9" idx="6"/>
            <a:endCxn id="35" idx="2"/>
          </p:cNvCxnSpPr>
          <p:nvPr/>
        </p:nvCxnSpPr>
        <p:spPr>
          <a:xfrm>
            <a:off x="6308248" y="2600908"/>
            <a:ext cx="496000" cy="144016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804248" y="443711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…</a:t>
            </a:r>
            <a:endParaRPr lang="en-ZA" sz="1200" dirty="0"/>
          </a:p>
        </p:txBody>
      </p:sp>
      <p:cxnSp>
        <p:nvCxnSpPr>
          <p:cNvPr id="40" name="Elbow Connector 39"/>
          <p:cNvCxnSpPr>
            <a:stCxn id="9" idx="6"/>
            <a:endCxn id="38" idx="2"/>
          </p:cNvCxnSpPr>
          <p:nvPr/>
        </p:nvCxnSpPr>
        <p:spPr>
          <a:xfrm>
            <a:off x="6308248" y="2600908"/>
            <a:ext cx="496000" cy="21602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2627784" y="5867095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…</a:t>
            </a:r>
            <a:endParaRPr lang="en-ZA" sz="1200" dirty="0"/>
          </a:p>
        </p:txBody>
      </p:sp>
      <p:cxnSp>
        <p:nvCxnSpPr>
          <p:cNvPr id="43" name="Elbow Connector 42"/>
          <p:cNvCxnSpPr>
            <a:stCxn id="4" idx="6"/>
            <a:endCxn id="41" idx="2"/>
          </p:cNvCxnSpPr>
          <p:nvPr/>
        </p:nvCxnSpPr>
        <p:spPr>
          <a:xfrm>
            <a:off x="2123728" y="1880828"/>
            <a:ext cx="504056" cy="431030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6785009" y="51571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Network of Experts</a:t>
            </a:r>
            <a:endParaRPr lang="en-ZA" sz="1200" dirty="0"/>
          </a:p>
        </p:txBody>
      </p:sp>
      <p:cxnSp>
        <p:nvCxnSpPr>
          <p:cNvPr id="46" name="Elbow Connector 45"/>
          <p:cNvCxnSpPr>
            <a:stCxn id="8" idx="6"/>
            <a:endCxn id="44" idx="2"/>
          </p:cNvCxnSpPr>
          <p:nvPr/>
        </p:nvCxnSpPr>
        <p:spPr>
          <a:xfrm>
            <a:off x="6300192" y="5481228"/>
            <a:ext cx="484817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785009" y="5879081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…</a:t>
            </a:r>
            <a:endParaRPr lang="en-ZA" sz="1200" dirty="0"/>
          </a:p>
        </p:txBody>
      </p:sp>
      <p:cxnSp>
        <p:nvCxnSpPr>
          <p:cNvPr id="49" name="Elbow Connector 48"/>
          <p:cNvCxnSpPr>
            <a:stCxn id="8" idx="6"/>
            <a:endCxn id="47" idx="2"/>
          </p:cNvCxnSpPr>
          <p:nvPr/>
        </p:nvCxnSpPr>
        <p:spPr>
          <a:xfrm>
            <a:off x="6300192" y="5481228"/>
            <a:ext cx="484817" cy="72188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44" idx="6"/>
            <a:endCxn id="35" idx="6"/>
          </p:cNvCxnSpPr>
          <p:nvPr/>
        </p:nvCxnSpPr>
        <p:spPr>
          <a:xfrm flipV="1">
            <a:off x="8369185" y="4041068"/>
            <a:ext cx="19239" cy="1440160"/>
          </a:xfrm>
          <a:prstGeom prst="bentConnector3">
            <a:avLst>
              <a:gd name="adj1" fmla="val 2210406"/>
            </a:avLst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41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1547665" y="2276872"/>
            <a:ext cx="7200799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Large and Complex Matrix …</a:t>
            </a:r>
            <a:endParaRPr lang="en-ZA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76"/>
          <a:stretch/>
        </p:blipFill>
        <p:spPr bwMode="auto">
          <a:xfrm>
            <a:off x="385762" y="1268760"/>
            <a:ext cx="837247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672671"/>
            <a:ext cx="5271120" cy="3204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395536" y="2276872"/>
            <a:ext cx="1161902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7" name="Right Arrow 36"/>
          <p:cNvSpPr/>
          <p:nvPr/>
        </p:nvSpPr>
        <p:spPr>
          <a:xfrm flipH="1">
            <a:off x="1403648" y="3429000"/>
            <a:ext cx="2232248" cy="1368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7972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95536" y="2276872"/>
            <a:ext cx="1161902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8" name="Rectangle 37"/>
          <p:cNvSpPr/>
          <p:nvPr/>
        </p:nvSpPr>
        <p:spPr>
          <a:xfrm>
            <a:off x="1547665" y="2276872"/>
            <a:ext cx="7200799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… each with Metrics</a:t>
            </a:r>
            <a:endParaRPr lang="en-ZA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76"/>
          <a:stretch/>
        </p:blipFill>
        <p:spPr bwMode="auto">
          <a:xfrm>
            <a:off x="385762" y="1268760"/>
            <a:ext cx="837247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2298365"/>
            <a:ext cx="8372475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57438" y="5013176"/>
            <a:ext cx="7191026" cy="216024"/>
          </a:xfrm>
          <a:prstGeom prst="rect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Rectangular Callout 8"/>
          <p:cNvSpPr/>
          <p:nvPr/>
        </p:nvSpPr>
        <p:spPr>
          <a:xfrm>
            <a:off x="755576" y="5085184"/>
            <a:ext cx="3384376" cy="1728192"/>
          </a:xfrm>
          <a:prstGeom prst="wedgeRectCallout">
            <a:avLst>
              <a:gd name="adj1" fmla="val 84090"/>
              <a:gd name="adj2" fmla="val -76859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 smtClean="0"/>
              <a:t>Supported by relevant user requirements, specifications, standards, and reference implementations.</a:t>
            </a:r>
          </a:p>
          <a:p>
            <a:pPr algn="ctr"/>
            <a:r>
              <a:rPr lang="en-ZA" sz="1600" dirty="0" smtClean="0"/>
              <a:t>“Good” or “Best” practice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377291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95536" y="2276872"/>
            <a:ext cx="1161902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8" name="Rectangle 37"/>
          <p:cNvSpPr/>
          <p:nvPr/>
        </p:nvSpPr>
        <p:spPr>
          <a:xfrm>
            <a:off x="1547665" y="2276872"/>
            <a:ext cx="7200799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Current Performance</a:t>
            </a:r>
            <a:endParaRPr lang="en-ZA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76"/>
          <a:stretch/>
        </p:blipFill>
        <p:spPr bwMode="auto">
          <a:xfrm>
            <a:off x="385762" y="1268760"/>
            <a:ext cx="837247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557438" y="2276872"/>
            <a:ext cx="7191026" cy="4032448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Rectangle 2"/>
          <p:cNvSpPr/>
          <p:nvPr/>
        </p:nvSpPr>
        <p:spPr>
          <a:xfrm>
            <a:off x="385762" y="2276872"/>
            <a:ext cx="1171676" cy="40324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564" y="2276872"/>
            <a:ext cx="7200900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008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95536" y="2276872"/>
            <a:ext cx="1161902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8" name="Rectangle 37"/>
          <p:cNvSpPr/>
          <p:nvPr/>
        </p:nvSpPr>
        <p:spPr>
          <a:xfrm>
            <a:off x="1547665" y="2276872"/>
            <a:ext cx="7200799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Self-Assessment</a:t>
            </a:r>
            <a:endParaRPr lang="en-ZA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76"/>
          <a:stretch/>
        </p:blipFill>
        <p:spPr bwMode="auto">
          <a:xfrm>
            <a:off x="385762" y="1268760"/>
            <a:ext cx="837247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557438" y="2276872"/>
            <a:ext cx="7191026" cy="4032448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Rectangle 2"/>
          <p:cNvSpPr/>
          <p:nvPr/>
        </p:nvSpPr>
        <p:spPr>
          <a:xfrm>
            <a:off x="385762" y="2276872"/>
            <a:ext cx="1171676" cy="40324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76872"/>
            <a:ext cx="7200900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reeform 3"/>
          <p:cNvSpPr/>
          <p:nvPr/>
        </p:nvSpPr>
        <p:spPr>
          <a:xfrm>
            <a:off x="4408227" y="2265528"/>
            <a:ext cx="2893325" cy="4039738"/>
          </a:xfrm>
          <a:custGeom>
            <a:avLst/>
            <a:gdLst>
              <a:gd name="connsiteX0" fmla="*/ 1446663 w 2893325"/>
              <a:gd name="connsiteY0" fmla="*/ 0 h 4039738"/>
              <a:gd name="connsiteX1" fmla="*/ 1460310 w 2893325"/>
              <a:gd name="connsiteY1" fmla="*/ 177421 h 4039738"/>
              <a:gd name="connsiteX2" fmla="*/ 2893325 w 2893325"/>
              <a:gd name="connsiteY2" fmla="*/ 191069 h 4039738"/>
              <a:gd name="connsiteX3" fmla="*/ 2893325 w 2893325"/>
              <a:gd name="connsiteY3" fmla="*/ 968991 h 4039738"/>
              <a:gd name="connsiteX4" fmla="*/ 1446663 w 2893325"/>
              <a:gd name="connsiteY4" fmla="*/ 996287 h 4039738"/>
              <a:gd name="connsiteX5" fmla="*/ 1446663 w 2893325"/>
              <a:gd name="connsiteY5" fmla="*/ 1951630 h 4039738"/>
              <a:gd name="connsiteX6" fmla="*/ 0 w 2893325"/>
              <a:gd name="connsiteY6" fmla="*/ 1951630 h 4039738"/>
              <a:gd name="connsiteX7" fmla="*/ 0 w 2893325"/>
              <a:gd name="connsiteY7" fmla="*/ 2101756 h 4039738"/>
              <a:gd name="connsiteX8" fmla="*/ 1460310 w 2893325"/>
              <a:gd name="connsiteY8" fmla="*/ 2129051 h 4039738"/>
              <a:gd name="connsiteX9" fmla="*/ 1460310 w 2893325"/>
              <a:gd name="connsiteY9" fmla="*/ 2784144 h 4039738"/>
              <a:gd name="connsiteX10" fmla="*/ 2893325 w 2893325"/>
              <a:gd name="connsiteY10" fmla="*/ 2756848 h 4039738"/>
              <a:gd name="connsiteX11" fmla="*/ 2893325 w 2893325"/>
              <a:gd name="connsiteY11" fmla="*/ 3398293 h 4039738"/>
              <a:gd name="connsiteX12" fmla="*/ 1446663 w 2893325"/>
              <a:gd name="connsiteY12" fmla="*/ 3398293 h 4039738"/>
              <a:gd name="connsiteX13" fmla="*/ 1446663 w 2893325"/>
              <a:gd name="connsiteY13" fmla="*/ 4039738 h 403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93325" h="4039738">
                <a:moveTo>
                  <a:pt x="1446663" y="0"/>
                </a:moveTo>
                <a:lnTo>
                  <a:pt x="1460310" y="177421"/>
                </a:lnTo>
                <a:lnTo>
                  <a:pt x="2893325" y="191069"/>
                </a:lnTo>
                <a:lnTo>
                  <a:pt x="2893325" y="968991"/>
                </a:lnTo>
                <a:lnTo>
                  <a:pt x="1446663" y="996287"/>
                </a:lnTo>
                <a:lnTo>
                  <a:pt x="1446663" y="1951630"/>
                </a:lnTo>
                <a:lnTo>
                  <a:pt x="0" y="1951630"/>
                </a:lnTo>
                <a:lnTo>
                  <a:pt x="0" y="2101756"/>
                </a:lnTo>
                <a:lnTo>
                  <a:pt x="1460310" y="2129051"/>
                </a:lnTo>
                <a:lnTo>
                  <a:pt x="1460310" y="2784144"/>
                </a:lnTo>
                <a:lnTo>
                  <a:pt x="2893325" y="2756848"/>
                </a:lnTo>
                <a:lnTo>
                  <a:pt x="2893325" y="3398293"/>
                </a:lnTo>
                <a:lnTo>
                  <a:pt x="1446663" y="3398293"/>
                </a:lnTo>
                <a:lnTo>
                  <a:pt x="1446663" y="4039738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Freeform 4"/>
          <p:cNvSpPr/>
          <p:nvPr/>
        </p:nvSpPr>
        <p:spPr>
          <a:xfrm>
            <a:off x="1528549" y="4708478"/>
            <a:ext cx="5759355" cy="655092"/>
          </a:xfrm>
          <a:custGeom>
            <a:avLst/>
            <a:gdLst>
              <a:gd name="connsiteX0" fmla="*/ 0 w 5759355"/>
              <a:gd name="connsiteY0" fmla="*/ 0 h 655092"/>
              <a:gd name="connsiteX1" fmla="*/ 4312693 w 5759355"/>
              <a:gd name="connsiteY1" fmla="*/ 13647 h 655092"/>
              <a:gd name="connsiteX2" fmla="*/ 4312693 w 5759355"/>
              <a:gd name="connsiteY2" fmla="*/ 368489 h 655092"/>
              <a:gd name="connsiteX3" fmla="*/ 5745708 w 5759355"/>
              <a:gd name="connsiteY3" fmla="*/ 354841 h 655092"/>
              <a:gd name="connsiteX4" fmla="*/ 5759355 w 5759355"/>
              <a:gd name="connsiteY4" fmla="*/ 655092 h 655092"/>
              <a:gd name="connsiteX5" fmla="*/ 13648 w 5759355"/>
              <a:gd name="connsiteY5" fmla="*/ 641444 h 655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59355" h="655092">
                <a:moveTo>
                  <a:pt x="0" y="0"/>
                </a:moveTo>
                <a:lnTo>
                  <a:pt x="4312693" y="13647"/>
                </a:lnTo>
                <a:lnTo>
                  <a:pt x="4312693" y="368489"/>
                </a:lnTo>
                <a:lnTo>
                  <a:pt x="5745708" y="354841"/>
                </a:lnTo>
                <a:lnTo>
                  <a:pt x="5759355" y="655092"/>
                </a:lnTo>
                <a:lnTo>
                  <a:pt x="13648" y="641444"/>
                </a:lnTo>
              </a:path>
            </a:pathLst>
          </a:custGeom>
          <a:ln>
            <a:solidFill>
              <a:srgbClr val="0000FF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Rectangular Callout 10"/>
          <p:cNvSpPr/>
          <p:nvPr/>
        </p:nvSpPr>
        <p:spPr>
          <a:xfrm>
            <a:off x="611560" y="2420888"/>
            <a:ext cx="3384376" cy="1728192"/>
          </a:xfrm>
          <a:prstGeom prst="wedgeRectCallout">
            <a:avLst>
              <a:gd name="adj1" fmla="val 104253"/>
              <a:gd name="adj2" fmla="val -4764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 smtClean="0"/>
              <a:t> ‘WDS’</a:t>
            </a:r>
          </a:p>
          <a:p>
            <a:pPr algn="ctr"/>
            <a:r>
              <a:rPr lang="en-ZA" sz="1600" dirty="0" smtClean="0"/>
              <a:t>‘DSA’</a:t>
            </a:r>
          </a:p>
          <a:p>
            <a:pPr algn="ctr"/>
            <a:r>
              <a:rPr lang="en-ZA" sz="1600" dirty="0" smtClean="0"/>
              <a:t>‘NESTOR’</a:t>
            </a:r>
          </a:p>
          <a:p>
            <a:pPr algn="ctr"/>
            <a:r>
              <a:rPr lang="en-ZA" sz="1600" dirty="0" smtClean="0"/>
              <a:t>‘OAIS/ TRAC’</a:t>
            </a:r>
          </a:p>
          <a:p>
            <a:pPr algn="ctr"/>
            <a:r>
              <a:rPr lang="en-ZA" sz="1600" dirty="0" smtClean="0"/>
              <a:t>‘ISO’</a:t>
            </a:r>
          </a:p>
          <a:p>
            <a:pPr algn="ctr"/>
            <a:r>
              <a:rPr lang="en-ZA" sz="1600" dirty="0" smtClean="0"/>
              <a:t>…</a:t>
            </a:r>
            <a:endParaRPr lang="en-ZA" sz="1600" dirty="0"/>
          </a:p>
        </p:txBody>
      </p:sp>
      <p:sp>
        <p:nvSpPr>
          <p:cNvPr id="12" name="Rectangular Callout 11"/>
          <p:cNvSpPr/>
          <p:nvPr/>
        </p:nvSpPr>
        <p:spPr>
          <a:xfrm>
            <a:off x="611560" y="4293096"/>
            <a:ext cx="3384376" cy="1728192"/>
          </a:xfrm>
          <a:prstGeom prst="wedgeRectCallout">
            <a:avLst>
              <a:gd name="adj1" fmla="val 103447"/>
              <a:gd name="adj2" fmla="val -1210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 smtClean="0"/>
              <a:t>Limited Impacts</a:t>
            </a:r>
          </a:p>
          <a:p>
            <a:pPr algn="ctr"/>
            <a:r>
              <a:rPr lang="en-ZA" sz="1600" dirty="0" smtClean="0"/>
              <a:t>‘GEOSS’ (Technology)</a:t>
            </a:r>
          </a:p>
          <a:p>
            <a:pPr algn="ctr"/>
            <a:r>
              <a:rPr lang="en-ZA" sz="1600" dirty="0" smtClean="0"/>
              <a:t>‘APA’ (Preservation)</a:t>
            </a:r>
          </a:p>
          <a:p>
            <a:pPr algn="ctr"/>
            <a:r>
              <a:rPr lang="en-ZA" sz="1600" dirty="0" smtClean="0"/>
              <a:t>…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390449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Impact or Scope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3765" y="5949280"/>
            <a:ext cx="5378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35491D"/>
                </a:solidFill>
              </a:rPr>
              <a:t>https://</a:t>
            </a:r>
            <a:r>
              <a:rPr lang="en-US" sz="1400" dirty="0" err="1">
                <a:solidFill>
                  <a:srgbClr val="35491D"/>
                </a:solidFill>
              </a:rPr>
              <a:t>www.jstage.jst.go.jp</a:t>
            </a:r>
            <a:r>
              <a:rPr lang="en-US" sz="1400" dirty="0">
                <a:solidFill>
                  <a:srgbClr val="35491D"/>
                </a:solidFill>
              </a:rPr>
              <a:t>/article/</a:t>
            </a:r>
            <a:r>
              <a:rPr lang="en-US" sz="1400" dirty="0" err="1">
                <a:solidFill>
                  <a:srgbClr val="35491D"/>
                </a:solidFill>
              </a:rPr>
              <a:t>dsj</a:t>
            </a:r>
            <a:r>
              <a:rPr lang="en-US" sz="1400" dirty="0">
                <a:solidFill>
                  <a:srgbClr val="35491D"/>
                </a:solidFill>
              </a:rPr>
              <a:t>/13/0/13_14-049/_article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8" y="-27384"/>
            <a:ext cx="9114532" cy="685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76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95536" y="2276872"/>
            <a:ext cx="1161902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8" name="Rectangle 37"/>
          <p:cNvSpPr/>
          <p:nvPr/>
        </p:nvSpPr>
        <p:spPr>
          <a:xfrm>
            <a:off x="1547665" y="2276872"/>
            <a:ext cx="7200799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Milestones and Goals</a:t>
            </a:r>
            <a:endParaRPr lang="en-ZA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76"/>
          <a:stretch/>
        </p:blipFill>
        <p:spPr bwMode="auto">
          <a:xfrm>
            <a:off x="385762" y="1268760"/>
            <a:ext cx="837247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557438" y="2276872"/>
            <a:ext cx="7191026" cy="4032448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Rectangle 2"/>
          <p:cNvSpPr/>
          <p:nvPr/>
        </p:nvSpPr>
        <p:spPr>
          <a:xfrm>
            <a:off x="385762" y="2276872"/>
            <a:ext cx="1171676" cy="40324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51670"/>
            <a:ext cx="7200900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ular Callout 11"/>
          <p:cNvSpPr/>
          <p:nvPr/>
        </p:nvSpPr>
        <p:spPr>
          <a:xfrm>
            <a:off x="611560" y="4293096"/>
            <a:ext cx="3384376" cy="1728192"/>
          </a:xfrm>
          <a:prstGeom prst="wedgeRectCallout">
            <a:avLst>
              <a:gd name="adj1" fmla="val 73203"/>
              <a:gd name="adj2" fmla="val -4132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dirty="0" smtClean="0"/>
              <a:t>Use Matrix to Develop Milestones for Continuous Performance Improvement</a:t>
            </a:r>
            <a:endParaRPr lang="en-ZA" sz="1800" dirty="0"/>
          </a:p>
        </p:txBody>
      </p:sp>
    </p:spTree>
    <p:extLst>
      <p:ext uri="{BB962C8B-B14F-4D97-AF65-F5344CB8AC3E}">
        <p14:creationId xmlns:p14="http://schemas.microsoft.com/office/powerpoint/2010/main" val="19409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95536" y="2276872"/>
            <a:ext cx="1161902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8" name="Rectangle 37"/>
          <p:cNvSpPr/>
          <p:nvPr/>
        </p:nvSpPr>
        <p:spPr>
          <a:xfrm>
            <a:off x="1547665" y="2276872"/>
            <a:ext cx="7200799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Quality Assurance</a:t>
            </a:r>
            <a:endParaRPr lang="en-ZA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76"/>
          <a:stretch/>
        </p:blipFill>
        <p:spPr bwMode="auto">
          <a:xfrm>
            <a:off x="385762" y="1268760"/>
            <a:ext cx="837247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557438" y="2276872"/>
            <a:ext cx="7191026" cy="4032448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Rectangle 2"/>
          <p:cNvSpPr/>
          <p:nvPr/>
        </p:nvSpPr>
        <p:spPr>
          <a:xfrm>
            <a:off x="385762" y="2276872"/>
            <a:ext cx="1171676" cy="40324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51670"/>
            <a:ext cx="7200900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ular Callout 11"/>
          <p:cNvSpPr/>
          <p:nvPr/>
        </p:nvSpPr>
        <p:spPr>
          <a:xfrm>
            <a:off x="611560" y="4293096"/>
            <a:ext cx="3384376" cy="1728192"/>
          </a:xfrm>
          <a:prstGeom prst="wedgeRectCallout">
            <a:avLst>
              <a:gd name="adj1" fmla="val 74010"/>
              <a:gd name="adj2" fmla="val -6896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dirty="0" smtClean="0"/>
              <a:t>Extent to which I am meeting my </a:t>
            </a:r>
            <a:r>
              <a:rPr lang="en-ZA" sz="1800" b="1" dirty="0" smtClean="0"/>
              <a:t>Own Goals</a:t>
            </a:r>
          </a:p>
          <a:p>
            <a:pPr algn="ctr"/>
            <a:endParaRPr lang="en-ZA" sz="1800" b="1" dirty="0"/>
          </a:p>
          <a:p>
            <a:pPr algn="ctr"/>
            <a:r>
              <a:rPr lang="en-ZA" sz="1800" b="1" dirty="0" smtClean="0"/>
              <a:t>‘</a:t>
            </a:r>
            <a:r>
              <a:rPr lang="en-ZA" sz="1800" dirty="0" smtClean="0"/>
              <a:t>Internal Audit</a:t>
            </a:r>
            <a:r>
              <a:rPr lang="en-ZA" sz="1800" b="1" dirty="0" smtClean="0"/>
              <a:t>’</a:t>
            </a:r>
            <a:endParaRPr lang="en-ZA" sz="1800" b="1" dirty="0"/>
          </a:p>
        </p:txBody>
      </p:sp>
    </p:spTree>
    <p:extLst>
      <p:ext uri="{BB962C8B-B14F-4D97-AF65-F5344CB8AC3E}">
        <p14:creationId xmlns:p14="http://schemas.microsoft.com/office/powerpoint/2010/main" val="228962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547665" y="2276872"/>
            <a:ext cx="7200799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Rectangle 7"/>
          <p:cNvSpPr/>
          <p:nvPr/>
        </p:nvSpPr>
        <p:spPr>
          <a:xfrm>
            <a:off x="1557438" y="2276872"/>
            <a:ext cx="7191026" cy="4032448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438" y="2251670"/>
            <a:ext cx="7200900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76"/>
          <a:stretch/>
        </p:blipFill>
        <p:spPr bwMode="auto">
          <a:xfrm>
            <a:off x="385762" y="1268760"/>
            <a:ext cx="837247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Freeform 12"/>
          <p:cNvSpPr/>
          <p:nvPr/>
        </p:nvSpPr>
        <p:spPr>
          <a:xfrm>
            <a:off x="4414979" y="2269582"/>
            <a:ext cx="2893325" cy="4039738"/>
          </a:xfrm>
          <a:custGeom>
            <a:avLst/>
            <a:gdLst>
              <a:gd name="connsiteX0" fmla="*/ 1446663 w 2893325"/>
              <a:gd name="connsiteY0" fmla="*/ 0 h 4039738"/>
              <a:gd name="connsiteX1" fmla="*/ 1460310 w 2893325"/>
              <a:gd name="connsiteY1" fmla="*/ 177421 h 4039738"/>
              <a:gd name="connsiteX2" fmla="*/ 2893325 w 2893325"/>
              <a:gd name="connsiteY2" fmla="*/ 191069 h 4039738"/>
              <a:gd name="connsiteX3" fmla="*/ 2893325 w 2893325"/>
              <a:gd name="connsiteY3" fmla="*/ 968991 h 4039738"/>
              <a:gd name="connsiteX4" fmla="*/ 1446663 w 2893325"/>
              <a:gd name="connsiteY4" fmla="*/ 996287 h 4039738"/>
              <a:gd name="connsiteX5" fmla="*/ 1446663 w 2893325"/>
              <a:gd name="connsiteY5" fmla="*/ 1951630 h 4039738"/>
              <a:gd name="connsiteX6" fmla="*/ 0 w 2893325"/>
              <a:gd name="connsiteY6" fmla="*/ 1951630 h 4039738"/>
              <a:gd name="connsiteX7" fmla="*/ 0 w 2893325"/>
              <a:gd name="connsiteY7" fmla="*/ 2101756 h 4039738"/>
              <a:gd name="connsiteX8" fmla="*/ 1460310 w 2893325"/>
              <a:gd name="connsiteY8" fmla="*/ 2129051 h 4039738"/>
              <a:gd name="connsiteX9" fmla="*/ 1460310 w 2893325"/>
              <a:gd name="connsiteY9" fmla="*/ 2784144 h 4039738"/>
              <a:gd name="connsiteX10" fmla="*/ 2893325 w 2893325"/>
              <a:gd name="connsiteY10" fmla="*/ 2756848 h 4039738"/>
              <a:gd name="connsiteX11" fmla="*/ 2893325 w 2893325"/>
              <a:gd name="connsiteY11" fmla="*/ 3398293 h 4039738"/>
              <a:gd name="connsiteX12" fmla="*/ 1446663 w 2893325"/>
              <a:gd name="connsiteY12" fmla="*/ 3398293 h 4039738"/>
              <a:gd name="connsiteX13" fmla="*/ 1446663 w 2893325"/>
              <a:gd name="connsiteY13" fmla="*/ 4039738 h 403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93325" h="4039738">
                <a:moveTo>
                  <a:pt x="1446663" y="0"/>
                </a:moveTo>
                <a:lnTo>
                  <a:pt x="1460310" y="177421"/>
                </a:lnTo>
                <a:lnTo>
                  <a:pt x="2893325" y="191069"/>
                </a:lnTo>
                <a:lnTo>
                  <a:pt x="2893325" y="968991"/>
                </a:lnTo>
                <a:lnTo>
                  <a:pt x="1446663" y="996287"/>
                </a:lnTo>
                <a:lnTo>
                  <a:pt x="1446663" y="1951630"/>
                </a:lnTo>
                <a:lnTo>
                  <a:pt x="0" y="1951630"/>
                </a:lnTo>
                <a:lnTo>
                  <a:pt x="0" y="2101756"/>
                </a:lnTo>
                <a:lnTo>
                  <a:pt x="1460310" y="2129051"/>
                </a:lnTo>
                <a:lnTo>
                  <a:pt x="1460310" y="2784144"/>
                </a:lnTo>
                <a:lnTo>
                  <a:pt x="2893325" y="2756848"/>
                </a:lnTo>
                <a:lnTo>
                  <a:pt x="2893325" y="3398293"/>
                </a:lnTo>
                <a:lnTo>
                  <a:pt x="1446663" y="3398293"/>
                </a:lnTo>
                <a:lnTo>
                  <a:pt x="1446663" y="4039738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4" name="Rectangle 33"/>
          <p:cNvSpPr/>
          <p:nvPr/>
        </p:nvSpPr>
        <p:spPr>
          <a:xfrm>
            <a:off x="395536" y="2276872"/>
            <a:ext cx="1161902" cy="40324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Audit</a:t>
            </a: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385762" y="2276872"/>
            <a:ext cx="1171676" cy="40324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Rectangular Callout 11"/>
          <p:cNvSpPr/>
          <p:nvPr/>
        </p:nvSpPr>
        <p:spPr>
          <a:xfrm>
            <a:off x="611560" y="4293096"/>
            <a:ext cx="3384376" cy="1728192"/>
          </a:xfrm>
          <a:prstGeom prst="wedgeRectCallout">
            <a:avLst>
              <a:gd name="adj1" fmla="val 126836"/>
              <a:gd name="adj2" fmla="val -11002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dirty="0" smtClean="0"/>
              <a:t>External Measurement Against Published Criteria</a:t>
            </a:r>
          </a:p>
          <a:p>
            <a:pPr algn="ctr"/>
            <a:endParaRPr lang="en-ZA" sz="1800" b="1" dirty="0"/>
          </a:p>
          <a:p>
            <a:pPr algn="ctr"/>
            <a:r>
              <a:rPr lang="en-ZA" sz="1800" b="1" dirty="0" smtClean="0"/>
              <a:t>‘Audit’ &amp; ‘Accreditation’</a:t>
            </a:r>
            <a:endParaRPr lang="en-ZA" sz="1800" b="1" dirty="0"/>
          </a:p>
        </p:txBody>
      </p:sp>
    </p:spTree>
    <p:extLst>
      <p:ext uri="{BB962C8B-B14F-4D97-AF65-F5344CB8AC3E}">
        <p14:creationId xmlns:p14="http://schemas.microsoft.com/office/powerpoint/2010/main" val="341631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Immaturity Model …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2168"/>
            <a:ext cx="8229600" cy="4277072"/>
          </a:xfrm>
        </p:spPr>
        <p:txBody>
          <a:bodyPr>
            <a:normAutofit/>
          </a:bodyPr>
          <a:lstStyle/>
          <a:p>
            <a:r>
              <a:rPr lang="en-ZA" b="1" dirty="0"/>
              <a:t>0 : </a:t>
            </a:r>
            <a:r>
              <a:rPr lang="en-ZA" b="1" dirty="0" smtClean="0"/>
              <a:t>Negligent</a:t>
            </a:r>
          </a:p>
          <a:p>
            <a:pPr lvl="1"/>
            <a:r>
              <a:rPr lang="en-ZA" sz="2000" dirty="0" smtClean="0"/>
              <a:t>The organisation </a:t>
            </a:r>
            <a:r>
              <a:rPr lang="en-ZA" sz="2000" dirty="0"/>
              <a:t>pays lip service, often with excessive </a:t>
            </a:r>
            <a:r>
              <a:rPr lang="en-ZA" sz="2000" dirty="0" smtClean="0"/>
              <a:t>fanfare …</a:t>
            </a:r>
            <a:endParaRPr lang="en-ZA" sz="2000" dirty="0"/>
          </a:p>
          <a:p>
            <a:r>
              <a:rPr lang="en-ZA" b="1" dirty="0" smtClean="0"/>
              <a:t>-1</a:t>
            </a:r>
            <a:r>
              <a:rPr lang="en-ZA" b="1" dirty="0"/>
              <a:t> : </a:t>
            </a:r>
            <a:r>
              <a:rPr lang="en-ZA" b="1" dirty="0" smtClean="0"/>
              <a:t>Obstructive</a:t>
            </a:r>
          </a:p>
          <a:p>
            <a:pPr lvl="1"/>
            <a:r>
              <a:rPr lang="en-ZA" dirty="0" smtClean="0"/>
              <a:t>Also known as ‘Stupid’.</a:t>
            </a:r>
            <a:endParaRPr lang="en-ZA" dirty="0"/>
          </a:p>
          <a:p>
            <a:r>
              <a:rPr lang="en-ZA" b="1" dirty="0" smtClean="0"/>
              <a:t>-2</a:t>
            </a:r>
            <a:r>
              <a:rPr lang="en-ZA" b="1" dirty="0"/>
              <a:t> : </a:t>
            </a:r>
            <a:r>
              <a:rPr lang="en-ZA" b="1" dirty="0" smtClean="0"/>
              <a:t>Contemptuous </a:t>
            </a:r>
            <a:r>
              <a:rPr lang="en-ZA" b="1" i="1" dirty="0" smtClean="0"/>
              <a:t>cf. Lunatic</a:t>
            </a:r>
            <a:endParaRPr lang="en-ZA" b="1" i="1" dirty="0"/>
          </a:p>
          <a:p>
            <a:pPr lvl="1"/>
            <a:r>
              <a:rPr lang="en-ZA" dirty="0"/>
              <a:t>While processes exist, they are routinely </a:t>
            </a:r>
            <a:r>
              <a:rPr lang="en-ZA" dirty="0" smtClean="0"/>
              <a:t>ignored … </a:t>
            </a:r>
            <a:endParaRPr lang="en-ZA" dirty="0"/>
          </a:p>
          <a:p>
            <a:r>
              <a:rPr lang="en-ZA" b="1" dirty="0" smtClean="0"/>
              <a:t>-3</a:t>
            </a:r>
            <a:r>
              <a:rPr lang="en-ZA" b="1" dirty="0"/>
              <a:t> : </a:t>
            </a:r>
            <a:r>
              <a:rPr lang="en-ZA" b="1" dirty="0" smtClean="0"/>
              <a:t>Sabotage</a:t>
            </a:r>
          </a:p>
          <a:p>
            <a:pPr lvl="1"/>
            <a:r>
              <a:rPr lang="en-ZA" dirty="0" smtClean="0"/>
              <a:t>Actively undermining all and every effort of management … faking their own performance and those of others …</a:t>
            </a:r>
            <a:endParaRPr lang="en-ZA" dirty="0"/>
          </a:p>
          <a:p>
            <a:endParaRPr lang="en-ZA" dirty="0"/>
          </a:p>
          <a:p>
            <a:pPr marL="0" indent="0">
              <a:buNone/>
            </a:pPr>
            <a:endParaRPr lang="en-ZA" dirty="0"/>
          </a:p>
        </p:txBody>
      </p:sp>
      <p:sp>
        <p:nvSpPr>
          <p:cNvPr id="5" name="TextBox 4"/>
          <p:cNvSpPr txBox="1"/>
          <p:nvPr/>
        </p:nvSpPr>
        <p:spPr>
          <a:xfrm>
            <a:off x="847129" y="5589240"/>
            <a:ext cx="6085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000" b="1" dirty="0" smtClean="0">
                <a:solidFill>
                  <a:srgbClr val="FF0000"/>
                </a:solidFill>
              </a:rPr>
              <a:t>Some Organisations Celebrate Reaching Level 0</a:t>
            </a:r>
            <a:endParaRPr lang="en-ZA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9646" y="6258798"/>
            <a:ext cx="37225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>
                <a:hlinkClick r:id="rId2"/>
              </a:rPr>
              <a:t>http://www.grisha.ru/cmm/cimm.htm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325598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Problem Statement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How do we make an objective assessment of a complex, multi-faceted evaluation?</a:t>
            </a:r>
          </a:p>
          <a:p>
            <a:endParaRPr lang="en-ZA" dirty="0"/>
          </a:p>
          <a:p>
            <a:r>
              <a:rPr lang="en-ZA" dirty="0"/>
              <a:t>Will someone else reach the same conclusion</a:t>
            </a:r>
            <a:r>
              <a:rPr lang="en-ZA" dirty="0" smtClean="0"/>
              <a:t>?</a:t>
            </a:r>
          </a:p>
          <a:p>
            <a:endParaRPr lang="en-ZA" dirty="0"/>
          </a:p>
          <a:p>
            <a:r>
              <a:rPr lang="en-ZA" dirty="0" smtClean="0"/>
              <a:t>How do we know where we are in terms of performance, and how do we account for multiple sets of objectives and criteria for compliance?</a:t>
            </a:r>
          </a:p>
          <a:p>
            <a:endParaRPr lang="en-ZA" dirty="0"/>
          </a:p>
          <a:p>
            <a:r>
              <a:rPr lang="en-ZA" dirty="0" smtClean="0"/>
              <a:t>What do we need to do to improve?</a:t>
            </a:r>
          </a:p>
          <a:p>
            <a:endParaRPr lang="en-ZA" dirty="0"/>
          </a:p>
        </p:txBody>
      </p:sp>
      <p:sp>
        <p:nvSpPr>
          <p:cNvPr id="5" name="Rectangle 4"/>
          <p:cNvSpPr/>
          <p:nvPr/>
        </p:nvSpPr>
        <p:spPr>
          <a:xfrm>
            <a:off x="683568" y="5888305"/>
            <a:ext cx="75608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35491D"/>
                </a:solidFill>
              </a:rPr>
              <a:t>https://</a:t>
            </a:r>
            <a:r>
              <a:rPr lang="en-US" sz="1200" dirty="0" err="1">
                <a:solidFill>
                  <a:srgbClr val="35491D"/>
                </a:solidFill>
              </a:rPr>
              <a:t>www.icsu-wds.org</a:t>
            </a:r>
            <a:r>
              <a:rPr lang="en-US" sz="1200" dirty="0">
                <a:solidFill>
                  <a:srgbClr val="35491D"/>
                </a:solidFill>
              </a:rPr>
              <a:t>/news/</a:t>
            </a:r>
            <a:r>
              <a:rPr lang="en-US" sz="1200" dirty="0" err="1">
                <a:solidFill>
                  <a:srgbClr val="35491D"/>
                </a:solidFill>
              </a:rPr>
              <a:t>wds</a:t>
            </a:r>
            <a:r>
              <a:rPr lang="en-US" sz="1200" dirty="0">
                <a:solidFill>
                  <a:srgbClr val="35491D"/>
                </a:solidFill>
              </a:rPr>
              <a:t>-related/a-maturity-model-for-digital-data-centers</a:t>
            </a:r>
          </a:p>
        </p:txBody>
      </p:sp>
    </p:spTree>
    <p:extLst>
      <p:ext uri="{BB962C8B-B14F-4D97-AF65-F5344CB8AC3E}">
        <p14:creationId xmlns:p14="http://schemas.microsoft.com/office/powerpoint/2010/main" val="56755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sym typeface="Wingdings"/>
              </a:rPr>
              <a:t></a:t>
            </a:r>
            <a:br>
              <a:rPr lang="en-US" sz="6000" dirty="0" smtClean="0">
                <a:sym typeface="Wingdings"/>
              </a:rPr>
            </a:br>
            <a:r>
              <a:rPr lang="en-US" sz="6000" dirty="0" smtClean="0">
                <a:sym typeface="Wingdings"/>
              </a:rPr>
              <a:t>?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6256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8375" b="4917"/>
          <a:stretch/>
        </p:blipFill>
        <p:spPr>
          <a:xfrm>
            <a:off x="0" y="0"/>
            <a:ext cx="9137193" cy="6165304"/>
          </a:xfr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9876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Maturity Models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ZA" sz="2000" dirty="0"/>
              <a:t>A </a:t>
            </a:r>
            <a:r>
              <a:rPr lang="en-ZA" sz="2000" dirty="0" smtClean="0"/>
              <a:t>set </a:t>
            </a:r>
            <a:r>
              <a:rPr lang="en-ZA" sz="2000" dirty="0"/>
              <a:t>of structured levels that describe how well the </a:t>
            </a:r>
            <a:r>
              <a:rPr lang="en-ZA" sz="2000" dirty="0" smtClean="0"/>
              <a:t>behaviours</a:t>
            </a:r>
            <a:r>
              <a:rPr lang="en-ZA" sz="2000" dirty="0"/>
              <a:t>, practices and processes of an organization can </a:t>
            </a:r>
            <a:r>
              <a:rPr lang="en-ZA" sz="2000" b="1" i="1" dirty="0"/>
              <a:t>reliably</a:t>
            </a:r>
            <a:r>
              <a:rPr lang="en-ZA" sz="2000" dirty="0"/>
              <a:t> and </a:t>
            </a:r>
            <a:r>
              <a:rPr lang="en-ZA" sz="2000" b="1" i="1" dirty="0"/>
              <a:t>sustainably</a:t>
            </a:r>
            <a:r>
              <a:rPr lang="en-ZA" sz="2000" dirty="0"/>
              <a:t> produce required </a:t>
            </a:r>
            <a:r>
              <a:rPr lang="en-ZA" sz="2000" dirty="0" smtClean="0"/>
              <a:t>outcomes.</a:t>
            </a:r>
          </a:p>
          <a:p>
            <a:pPr lvl="1" algn="just"/>
            <a:r>
              <a:rPr lang="en-ZA" dirty="0" smtClean="0"/>
              <a:t>a </a:t>
            </a:r>
            <a:r>
              <a:rPr lang="en-ZA" dirty="0"/>
              <a:t>place to </a:t>
            </a:r>
            <a:r>
              <a:rPr lang="en-ZA" dirty="0" smtClean="0"/>
              <a:t>start and ‘join the club’</a:t>
            </a:r>
            <a:endParaRPr lang="en-ZA" dirty="0"/>
          </a:p>
          <a:p>
            <a:pPr lvl="1" algn="just"/>
            <a:r>
              <a:rPr lang="en-ZA" dirty="0"/>
              <a:t>the benefit </a:t>
            </a:r>
            <a:r>
              <a:rPr lang="en-ZA" dirty="0" smtClean="0"/>
              <a:t>of prior </a:t>
            </a:r>
            <a:r>
              <a:rPr lang="en-ZA" dirty="0"/>
              <a:t>experiences</a:t>
            </a:r>
          </a:p>
          <a:p>
            <a:pPr lvl="1" algn="just"/>
            <a:r>
              <a:rPr lang="en-ZA" dirty="0"/>
              <a:t>a common language and a shared vision</a:t>
            </a:r>
          </a:p>
          <a:p>
            <a:pPr lvl="1" algn="just"/>
            <a:r>
              <a:rPr lang="en-ZA" dirty="0"/>
              <a:t>a framework for prioritizing actions.</a:t>
            </a:r>
          </a:p>
          <a:p>
            <a:pPr lvl="1" algn="just"/>
            <a:r>
              <a:rPr lang="en-ZA" dirty="0"/>
              <a:t>a way to define what improvement means for your organization.</a:t>
            </a:r>
          </a:p>
          <a:p>
            <a:pPr algn="just"/>
            <a:r>
              <a:rPr lang="en-ZA" sz="2000" dirty="0" smtClean="0"/>
              <a:t>Useful </a:t>
            </a:r>
            <a:r>
              <a:rPr lang="en-ZA" sz="2000" dirty="0"/>
              <a:t>as </a:t>
            </a:r>
            <a:endParaRPr lang="en-ZA" sz="2000" dirty="0" smtClean="0"/>
          </a:p>
          <a:p>
            <a:pPr lvl="1" algn="just"/>
            <a:r>
              <a:rPr lang="en-ZA" dirty="0" smtClean="0"/>
              <a:t>a </a:t>
            </a:r>
            <a:r>
              <a:rPr lang="en-ZA" b="1" i="1" dirty="0"/>
              <a:t>benchmark for </a:t>
            </a:r>
            <a:r>
              <a:rPr lang="en-ZA" b="1" i="1" dirty="0" smtClean="0"/>
              <a:t>assessment</a:t>
            </a:r>
          </a:p>
          <a:p>
            <a:pPr lvl="2" algn="just"/>
            <a:r>
              <a:rPr lang="en-ZA" b="1" i="1" dirty="0" smtClean="0"/>
              <a:t>Qualitative metrics</a:t>
            </a:r>
          </a:p>
          <a:p>
            <a:pPr lvl="1" algn="just"/>
            <a:r>
              <a:rPr lang="en-ZA" dirty="0" smtClean="0"/>
              <a:t>As </a:t>
            </a:r>
            <a:r>
              <a:rPr lang="en-ZA" b="1" i="1" dirty="0"/>
              <a:t>an aid to </a:t>
            </a:r>
            <a:r>
              <a:rPr lang="en-ZA" b="1" i="1" dirty="0" smtClean="0"/>
              <a:t>understanding</a:t>
            </a:r>
            <a:endParaRPr lang="en-ZA" dirty="0" smtClean="0"/>
          </a:p>
          <a:p>
            <a:pPr lvl="1" algn="just"/>
            <a:r>
              <a:rPr lang="en-ZA" dirty="0" smtClean="0"/>
              <a:t>For c</a:t>
            </a:r>
            <a:r>
              <a:rPr lang="en-ZA" i="1" dirty="0" smtClean="0"/>
              <a:t>omparative evaluation</a:t>
            </a:r>
            <a:r>
              <a:rPr lang="en-ZA" dirty="0" smtClean="0"/>
              <a:t>.</a:t>
            </a:r>
            <a:endParaRPr lang="en-ZA" dirty="0"/>
          </a:p>
        </p:txBody>
      </p:sp>
      <p:sp>
        <p:nvSpPr>
          <p:cNvPr id="5" name="TextBox 4"/>
          <p:cNvSpPr txBox="1"/>
          <p:nvPr/>
        </p:nvSpPr>
        <p:spPr>
          <a:xfrm>
            <a:off x="3114644" y="6237312"/>
            <a:ext cx="4049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800" dirty="0">
                <a:hlinkClick r:id="rId2"/>
              </a:rPr>
              <a:t>http://www.sei.cmu.edu/cmmi/start/</a:t>
            </a:r>
            <a:endParaRPr lang="en-ZA" sz="1800" dirty="0"/>
          </a:p>
        </p:txBody>
      </p:sp>
    </p:spTree>
    <p:extLst>
      <p:ext uri="{BB962C8B-B14F-4D97-AF65-F5344CB8AC3E}">
        <p14:creationId xmlns:p14="http://schemas.microsoft.com/office/powerpoint/2010/main" val="400335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Maturity Matrix</a:t>
            </a:r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>
            <a:normAutofit/>
          </a:bodyPr>
          <a:lstStyle/>
          <a:p>
            <a:r>
              <a:rPr lang="en-ZA" sz="2400" dirty="0" smtClean="0"/>
              <a:t>With increased maturity comes increased concretisation of</a:t>
            </a:r>
          </a:p>
          <a:p>
            <a:pPr lvl="1"/>
            <a:r>
              <a:rPr lang="en-ZA" sz="2000" dirty="0" smtClean="0"/>
              <a:t>Goals and objectives (governance, steering, planning, …)</a:t>
            </a:r>
          </a:p>
          <a:p>
            <a:pPr lvl="1"/>
            <a:r>
              <a:rPr lang="en-ZA" sz="2000" dirty="0" smtClean="0"/>
              <a:t>Commitment (political support, institutional frameworks, …)</a:t>
            </a:r>
          </a:p>
          <a:p>
            <a:pPr lvl="1"/>
            <a:r>
              <a:rPr lang="en-ZA" sz="2000" dirty="0" smtClean="0"/>
              <a:t>Ability (resources, capacity, funding, sustainability, …)</a:t>
            </a:r>
          </a:p>
          <a:p>
            <a:pPr lvl="1"/>
            <a:r>
              <a:rPr lang="en-ZA" sz="2000" dirty="0" smtClean="0"/>
              <a:t>Measurement (M&amp;E, reporting, quality assurance, …)</a:t>
            </a:r>
          </a:p>
          <a:p>
            <a:pPr lvl="1"/>
            <a:r>
              <a:rPr lang="en-ZA" sz="2000" dirty="0" smtClean="0"/>
              <a:t>Verification (audit, accreditation, peer review, …)</a:t>
            </a:r>
            <a:endParaRPr lang="en-ZA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" y="1190439"/>
            <a:ext cx="8829675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548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Alternative Classifications/ Scales of Maturity</a:t>
            </a:r>
            <a:endParaRPr lang="en-ZA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268760"/>
            <a:ext cx="837247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244987"/>
              </p:ext>
            </p:extLst>
          </p:nvPr>
        </p:nvGraphicFramePr>
        <p:xfrm>
          <a:off x="385764" y="3429000"/>
          <a:ext cx="8372478" cy="4572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395413"/>
                <a:gridCol w="1395413"/>
                <a:gridCol w="1395413"/>
                <a:gridCol w="1395413"/>
                <a:gridCol w="1395413"/>
                <a:gridCol w="13954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Ignorance</a:t>
                      </a:r>
                      <a:endParaRPr lang="en-ZA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Awareness</a:t>
                      </a:r>
                      <a:endParaRPr lang="en-ZA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Adoption</a:t>
                      </a:r>
                      <a:endParaRPr lang="en-ZA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Implementation</a:t>
                      </a:r>
                      <a:endParaRPr lang="en-ZA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Management</a:t>
                      </a:r>
                      <a:endParaRPr lang="en-ZA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Continuous</a:t>
                      </a:r>
                      <a:r>
                        <a:rPr lang="en-ZA" sz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Improvement</a:t>
                      </a:r>
                      <a:endParaRPr lang="en-ZA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57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Scope of Management</a:t>
            </a:r>
            <a:endParaRPr lang="en-Z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" y="1268760"/>
            <a:ext cx="83724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ular Callout 2"/>
          <p:cNvSpPr/>
          <p:nvPr/>
        </p:nvSpPr>
        <p:spPr>
          <a:xfrm>
            <a:off x="5373861" y="3356992"/>
            <a:ext cx="3384376" cy="1728192"/>
          </a:xfrm>
          <a:prstGeom prst="wedgeRectCallout">
            <a:avLst>
              <a:gd name="adj1" fmla="val -161898"/>
              <a:gd name="adj2" fmla="val -59485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dirty="0" smtClean="0"/>
              <a:t>Populated from an ‘Objective Hierarchy’, KPA’s, etc.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311074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Objective Hierarchy …</a:t>
            </a:r>
            <a:endParaRPr lang="en-ZA" dirty="0"/>
          </a:p>
        </p:txBody>
      </p:sp>
      <p:sp>
        <p:nvSpPr>
          <p:cNvPr id="4" name="Oval 3"/>
          <p:cNvSpPr/>
          <p:nvPr/>
        </p:nvSpPr>
        <p:spPr>
          <a:xfrm>
            <a:off x="539552" y="15567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WDS</a:t>
            </a:r>
            <a:endParaRPr lang="en-ZA" sz="1200" dirty="0"/>
          </a:p>
        </p:txBody>
      </p:sp>
      <p:sp>
        <p:nvSpPr>
          <p:cNvPr id="5" name="Oval 4"/>
          <p:cNvSpPr/>
          <p:nvPr/>
        </p:nvSpPr>
        <p:spPr>
          <a:xfrm>
            <a:off x="2987824" y="15567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Governance</a:t>
            </a:r>
            <a:endParaRPr lang="en-ZA" sz="1200" dirty="0"/>
          </a:p>
        </p:txBody>
      </p:sp>
      <p:sp>
        <p:nvSpPr>
          <p:cNvPr id="7" name="Oval 6"/>
          <p:cNvSpPr/>
          <p:nvPr/>
        </p:nvSpPr>
        <p:spPr>
          <a:xfrm>
            <a:off x="2987824" y="2420888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Networking &amp; Sharing</a:t>
            </a:r>
            <a:endParaRPr lang="en-ZA" sz="1200" dirty="0"/>
          </a:p>
        </p:txBody>
      </p:sp>
      <p:cxnSp>
        <p:nvCxnSpPr>
          <p:cNvPr id="12" name="Elbow Connector 11"/>
          <p:cNvCxnSpPr>
            <a:stCxn id="4" idx="6"/>
            <a:endCxn id="5" idx="2"/>
          </p:cNvCxnSpPr>
          <p:nvPr/>
        </p:nvCxnSpPr>
        <p:spPr>
          <a:xfrm>
            <a:off x="2123728" y="1880828"/>
            <a:ext cx="864096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" idx="6"/>
            <a:endCxn id="7" idx="2"/>
          </p:cNvCxnSpPr>
          <p:nvPr/>
        </p:nvCxnSpPr>
        <p:spPr>
          <a:xfrm>
            <a:off x="2123728" y="1880828"/>
            <a:ext cx="864096" cy="86409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2987824" y="3274807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Policies and Procedures</a:t>
            </a:r>
            <a:endParaRPr lang="en-ZA" sz="1200" dirty="0"/>
          </a:p>
        </p:txBody>
      </p:sp>
      <p:cxnSp>
        <p:nvCxnSpPr>
          <p:cNvPr id="43" name="Elbow Connector 42"/>
          <p:cNvCxnSpPr>
            <a:stCxn id="4" idx="6"/>
            <a:endCxn id="41" idx="2"/>
          </p:cNvCxnSpPr>
          <p:nvPr/>
        </p:nvCxnSpPr>
        <p:spPr>
          <a:xfrm>
            <a:off x="2123728" y="1880828"/>
            <a:ext cx="864096" cy="171801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2987824" y="4149080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Infrastructure</a:t>
            </a:r>
            <a:endParaRPr lang="en-ZA" sz="1200" dirty="0"/>
          </a:p>
        </p:txBody>
      </p:sp>
      <p:cxnSp>
        <p:nvCxnSpPr>
          <p:cNvPr id="52" name="Elbow Connector 51"/>
          <p:cNvCxnSpPr>
            <a:stCxn id="4" idx="6"/>
            <a:endCxn id="50" idx="2"/>
          </p:cNvCxnSpPr>
          <p:nvPr/>
        </p:nvCxnSpPr>
        <p:spPr>
          <a:xfrm>
            <a:off x="2123728" y="1880828"/>
            <a:ext cx="864096" cy="25922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91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Objective Hierarchy …</a:t>
            </a:r>
            <a:endParaRPr lang="en-ZA" dirty="0"/>
          </a:p>
        </p:txBody>
      </p:sp>
      <p:sp>
        <p:nvSpPr>
          <p:cNvPr id="4" name="Oval 3"/>
          <p:cNvSpPr/>
          <p:nvPr/>
        </p:nvSpPr>
        <p:spPr>
          <a:xfrm>
            <a:off x="539552" y="15567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WDS</a:t>
            </a:r>
            <a:endParaRPr lang="en-ZA" sz="1200" dirty="0"/>
          </a:p>
        </p:txBody>
      </p:sp>
      <p:sp>
        <p:nvSpPr>
          <p:cNvPr id="5" name="Oval 4"/>
          <p:cNvSpPr/>
          <p:nvPr/>
        </p:nvSpPr>
        <p:spPr>
          <a:xfrm>
            <a:off x="2627784" y="15567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Governance</a:t>
            </a:r>
            <a:endParaRPr lang="en-ZA" sz="1200" dirty="0"/>
          </a:p>
        </p:txBody>
      </p:sp>
      <p:sp>
        <p:nvSpPr>
          <p:cNvPr id="6" name="Oval 5"/>
          <p:cNvSpPr/>
          <p:nvPr/>
        </p:nvSpPr>
        <p:spPr>
          <a:xfrm>
            <a:off x="4716016" y="15567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Vision &amp;</a:t>
            </a:r>
          </a:p>
          <a:p>
            <a:pPr algn="ctr"/>
            <a:r>
              <a:rPr lang="en-ZA" sz="1200" dirty="0" smtClean="0"/>
              <a:t>Planning</a:t>
            </a:r>
          </a:p>
        </p:txBody>
      </p:sp>
      <p:sp>
        <p:nvSpPr>
          <p:cNvPr id="7" name="Oval 6"/>
          <p:cNvSpPr/>
          <p:nvPr/>
        </p:nvSpPr>
        <p:spPr>
          <a:xfrm>
            <a:off x="2627784" y="51571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Networking &amp; Sharing</a:t>
            </a:r>
            <a:endParaRPr lang="en-ZA" sz="1200" dirty="0"/>
          </a:p>
        </p:txBody>
      </p:sp>
      <p:sp>
        <p:nvSpPr>
          <p:cNvPr id="8" name="Oval 7"/>
          <p:cNvSpPr/>
          <p:nvPr/>
        </p:nvSpPr>
        <p:spPr>
          <a:xfrm>
            <a:off x="4716016" y="51571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Expertise</a:t>
            </a:r>
            <a:endParaRPr lang="en-ZA" sz="1200" dirty="0"/>
          </a:p>
        </p:txBody>
      </p:sp>
      <p:sp>
        <p:nvSpPr>
          <p:cNvPr id="9" name="Oval 8"/>
          <p:cNvSpPr/>
          <p:nvPr/>
        </p:nvSpPr>
        <p:spPr>
          <a:xfrm>
            <a:off x="4724072" y="227687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Oversight</a:t>
            </a:r>
            <a:endParaRPr lang="en-ZA" sz="1200" dirty="0"/>
          </a:p>
        </p:txBody>
      </p:sp>
      <p:sp>
        <p:nvSpPr>
          <p:cNvPr id="10" name="Oval 9"/>
          <p:cNvSpPr/>
          <p:nvPr/>
        </p:nvSpPr>
        <p:spPr>
          <a:xfrm>
            <a:off x="4728359" y="299695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Mandate</a:t>
            </a:r>
            <a:endParaRPr lang="en-ZA" sz="1200" dirty="0"/>
          </a:p>
        </p:txBody>
      </p:sp>
      <p:cxnSp>
        <p:nvCxnSpPr>
          <p:cNvPr id="12" name="Elbow Connector 11"/>
          <p:cNvCxnSpPr>
            <a:stCxn id="4" idx="6"/>
            <a:endCxn id="5" idx="2"/>
          </p:cNvCxnSpPr>
          <p:nvPr/>
        </p:nvCxnSpPr>
        <p:spPr>
          <a:xfrm>
            <a:off x="2123728" y="1880828"/>
            <a:ext cx="504056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5" idx="6"/>
            <a:endCxn id="6" idx="2"/>
          </p:cNvCxnSpPr>
          <p:nvPr/>
        </p:nvCxnSpPr>
        <p:spPr>
          <a:xfrm>
            <a:off x="4211960" y="1880828"/>
            <a:ext cx="504056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5" idx="6"/>
            <a:endCxn id="9" idx="2"/>
          </p:cNvCxnSpPr>
          <p:nvPr/>
        </p:nvCxnSpPr>
        <p:spPr>
          <a:xfrm>
            <a:off x="4211960" y="1880828"/>
            <a:ext cx="512112" cy="72008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5" idx="6"/>
            <a:endCxn id="10" idx="2"/>
          </p:cNvCxnSpPr>
          <p:nvPr/>
        </p:nvCxnSpPr>
        <p:spPr>
          <a:xfrm>
            <a:off x="4211960" y="1880828"/>
            <a:ext cx="516399" cy="144016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" idx="6"/>
            <a:endCxn id="7" idx="2"/>
          </p:cNvCxnSpPr>
          <p:nvPr/>
        </p:nvCxnSpPr>
        <p:spPr>
          <a:xfrm>
            <a:off x="2123728" y="1880828"/>
            <a:ext cx="504056" cy="3600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7" idx="6"/>
            <a:endCxn id="8" idx="2"/>
          </p:cNvCxnSpPr>
          <p:nvPr/>
        </p:nvCxnSpPr>
        <p:spPr>
          <a:xfrm>
            <a:off x="4211960" y="5481228"/>
            <a:ext cx="504056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716016" y="3766261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…</a:t>
            </a:r>
            <a:endParaRPr lang="en-ZA" sz="1200" dirty="0"/>
          </a:p>
        </p:txBody>
      </p:sp>
      <p:cxnSp>
        <p:nvCxnSpPr>
          <p:cNvPr id="25" name="Elbow Connector 24"/>
          <p:cNvCxnSpPr>
            <a:stCxn id="5" idx="6"/>
            <a:endCxn id="23" idx="2"/>
          </p:cNvCxnSpPr>
          <p:nvPr/>
        </p:nvCxnSpPr>
        <p:spPr>
          <a:xfrm>
            <a:off x="4211960" y="1880828"/>
            <a:ext cx="504056" cy="220946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804248" y="227687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Science Committee</a:t>
            </a:r>
            <a:endParaRPr lang="en-ZA" sz="1200" dirty="0"/>
          </a:p>
        </p:txBody>
      </p:sp>
      <p:cxnSp>
        <p:nvCxnSpPr>
          <p:cNvPr id="30" name="Elbow Connector 29"/>
          <p:cNvCxnSpPr>
            <a:stCxn id="9" idx="6"/>
            <a:endCxn id="28" idx="2"/>
          </p:cNvCxnSpPr>
          <p:nvPr/>
        </p:nvCxnSpPr>
        <p:spPr>
          <a:xfrm>
            <a:off x="6308248" y="2600908"/>
            <a:ext cx="496000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804248" y="298556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Tech Steering</a:t>
            </a:r>
          </a:p>
          <a:p>
            <a:pPr algn="ctr"/>
            <a:r>
              <a:rPr lang="en-ZA" sz="1200" dirty="0" smtClean="0"/>
              <a:t>Committee</a:t>
            </a:r>
            <a:endParaRPr lang="en-ZA" sz="1200" dirty="0"/>
          </a:p>
        </p:txBody>
      </p:sp>
      <p:cxnSp>
        <p:nvCxnSpPr>
          <p:cNvPr id="34" name="Elbow Connector 33"/>
          <p:cNvCxnSpPr>
            <a:stCxn id="9" idx="6"/>
            <a:endCxn id="32" idx="2"/>
          </p:cNvCxnSpPr>
          <p:nvPr/>
        </p:nvCxnSpPr>
        <p:spPr>
          <a:xfrm>
            <a:off x="6308248" y="2600908"/>
            <a:ext cx="496000" cy="70869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6804248" y="371703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Network of Experts</a:t>
            </a:r>
            <a:endParaRPr lang="en-ZA" sz="1200" dirty="0"/>
          </a:p>
        </p:txBody>
      </p:sp>
      <p:cxnSp>
        <p:nvCxnSpPr>
          <p:cNvPr id="37" name="Elbow Connector 36"/>
          <p:cNvCxnSpPr>
            <a:stCxn id="9" idx="6"/>
            <a:endCxn id="35" idx="2"/>
          </p:cNvCxnSpPr>
          <p:nvPr/>
        </p:nvCxnSpPr>
        <p:spPr>
          <a:xfrm>
            <a:off x="6308248" y="2600908"/>
            <a:ext cx="496000" cy="144016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804248" y="443711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…</a:t>
            </a:r>
            <a:endParaRPr lang="en-ZA" sz="1200" dirty="0"/>
          </a:p>
        </p:txBody>
      </p:sp>
      <p:cxnSp>
        <p:nvCxnSpPr>
          <p:cNvPr id="40" name="Elbow Connector 39"/>
          <p:cNvCxnSpPr>
            <a:stCxn id="9" idx="6"/>
            <a:endCxn id="38" idx="2"/>
          </p:cNvCxnSpPr>
          <p:nvPr/>
        </p:nvCxnSpPr>
        <p:spPr>
          <a:xfrm>
            <a:off x="6308248" y="2600908"/>
            <a:ext cx="496000" cy="21602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2627784" y="5867095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…</a:t>
            </a:r>
            <a:endParaRPr lang="en-ZA" sz="1200" dirty="0"/>
          </a:p>
        </p:txBody>
      </p:sp>
      <p:cxnSp>
        <p:nvCxnSpPr>
          <p:cNvPr id="43" name="Elbow Connector 42"/>
          <p:cNvCxnSpPr>
            <a:stCxn id="4" idx="6"/>
            <a:endCxn id="41" idx="2"/>
          </p:cNvCxnSpPr>
          <p:nvPr/>
        </p:nvCxnSpPr>
        <p:spPr>
          <a:xfrm>
            <a:off x="2123728" y="1880828"/>
            <a:ext cx="504056" cy="431030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6785009" y="5157192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Network of Experts</a:t>
            </a:r>
            <a:endParaRPr lang="en-ZA" sz="1200" dirty="0"/>
          </a:p>
        </p:txBody>
      </p:sp>
      <p:cxnSp>
        <p:nvCxnSpPr>
          <p:cNvPr id="46" name="Elbow Connector 45"/>
          <p:cNvCxnSpPr>
            <a:stCxn id="8" idx="6"/>
            <a:endCxn id="44" idx="2"/>
          </p:cNvCxnSpPr>
          <p:nvPr/>
        </p:nvCxnSpPr>
        <p:spPr>
          <a:xfrm>
            <a:off x="6300192" y="5481228"/>
            <a:ext cx="484817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785009" y="5879081"/>
            <a:ext cx="1584176" cy="64807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dirty="0" smtClean="0"/>
              <a:t>…</a:t>
            </a:r>
            <a:endParaRPr lang="en-ZA" sz="1200" dirty="0"/>
          </a:p>
        </p:txBody>
      </p:sp>
      <p:cxnSp>
        <p:nvCxnSpPr>
          <p:cNvPr id="49" name="Elbow Connector 48"/>
          <p:cNvCxnSpPr>
            <a:stCxn id="8" idx="6"/>
            <a:endCxn id="47" idx="2"/>
          </p:cNvCxnSpPr>
          <p:nvPr/>
        </p:nvCxnSpPr>
        <p:spPr>
          <a:xfrm>
            <a:off x="6300192" y="5481228"/>
            <a:ext cx="484817" cy="72188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51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oF RDA 4 - 1">
  <a:themeElements>
    <a:clrScheme name="Custom 2">
      <a:dk1>
        <a:srgbClr val="37424A"/>
      </a:dk1>
      <a:lt1>
        <a:srgbClr val="FFFFFF"/>
      </a:lt1>
      <a:dk2>
        <a:srgbClr val="FFFFFF"/>
      </a:dk2>
      <a:lt2>
        <a:srgbClr val="FFFFFF"/>
      </a:lt2>
      <a:accent1>
        <a:srgbClr val="69923A"/>
      </a:accent1>
      <a:accent2>
        <a:srgbClr val="969696"/>
      </a:accent2>
      <a:accent3>
        <a:srgbClr val="FFFFFF"/>
      </a:accent3>
      <a:accent4>
        <a:srgbClr val="212121"/>
      </a:accent4>
      <a:accent5>
        <a:srgbClr val="93B1CC"/>
      </a:accent5>
      <a:accent6>
        <a:srgbClr val="878787"/>
      </a:accent6>
      <a:hlink>
        <a:srgbClr val="69923A"/>
      </a:hlink>
      <a:folHlink>
        <a:srgbClr val="69923A"/>
      </a:folHlink>
    </a:clrScheme>
    <a:fontScheme name="Standard Content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 Conten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Content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Content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Content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Content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Content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13">
        <a:dk1>
          <a:srgbClr val="292929"/>
        </a:dk1>
        <a:lt1>
          <a:srgbClr val="FFFFFF"/>
        </a:lt1>
        <a:dk2>
          <a:srgbClr val="FFFFFF"/>
        </a:dk2>
        <a:lt2>
          <a:srgbClr val="FFFFFF"/>
        </a:lt2>
        <a:accent1>
          <a:srgbClr val="007F7B"/>
        </a:accent1>
        <a:accent2>
          <a:srgbClr val="969696"/>
        </a:accent2>
        <a:accent3>
          <a:srgbClr val="FFFFFF"/>
        </a:accent3>
        <a:accent4>
          <a:srgbClr val="212121"/>
        </a:accent4>
        <a:accent5>
          <a:srgbClr val="AAC0BF"/>
        </a:accent5>
        <a:accent6>
          <a:srgbClr val="878787"/>
        </a:accent6>
        <a:hlink>
          <a:srgbClr val="007F7B"/>
        </a:hlink>
        <a:folHlink>
          <a:srgbClr val="1C9D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The Research Data Alliance PPT" id="{EC47DED5-2C3F-4B85-A3CC-E52314E9BFA6}" vid="{D54FE2C7-5AC5-4498-AF58-10BD2DD5132B}"/>
    </a:ext>
  </a:extLst>
</a:theme>
</file>

<file path=ppt/theme/theme2.xml><?xml version="1.0" encoding="utf-8"?>
<a:theme xmlns:a="http://schemas.openxmlformats.org/drawingml/2006/main" name="Section Slide 1">
  <a:themeElements>
    <a:clrScheme name="Section Slide 1 13">
      <a:dk1>
        <a:srgbClr val="292929"/>
      </a:dk1>
      <a:lt1>
        <a:srgbClr val="FFFFFF"/>
      </a:lt1>
      <a:dk2>
        <a:srgbClr val="FFFFFF"/>
      </a:dk2>
      <a:lt2>
        <a:srgbClr val="FFFFFF"/>
      </a:lt2>
      <a:accent1>
        <a:srgbClr val="007F7B"/>
      </a:accent1>
      <a:accent2>
        <a:srgbClr val="969696"/>
      </a:accent2>
      <a:accent3>
        <a:srgbClr val="FFFFFF"/>
      </a:accent3>
      <a:accent4>
        <a:srgbClr val="212121"/>
      </a:accent4>
      <a:accent5>
        <a:srgbClr val="AAC0BF"/>
      </a:accent5>
      <a:accent6>
        <a:srgbClr val="878787"/>
      </a:accent6>
      <a:hlink>
        <a:srgbClr val="E17A00"/>
      </a:hlink>
      <a:folHlink>
        <a:srgbClr val="1C9D92"/>
      </a:folHlink>
    </a:clrScheme>
    <a:fontScheme name="Section Slide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ction Slide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Slide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Slide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Slide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Slide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Slide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13">
        <a:dk1>
          <a:srgbClr val="292929"/>
        </a:dk1>
        <a:lt1>
          <a:srgbClr val="FFFFFF"/>
        </a:lt1>
        <a:dk2>
          <a:srgbClr val="FFFFFF"/>
        </a:dk2>
        <a:lt2>
          <a:srgbClr val="FFFFFF"/>
        </a:lt2>
        <a:accent1>
          <a:srgbClr val="007F7B"/>
        </a:accent1>
        <a:accent2>
          <a:srgbClr val="969696"/>
        </a:accent2>
        <a:accent3>
          <a:srgbClr val="FFFFFF"/>
        </a:accent3>
        <a:accent4>
          <a:srgbClr val="212121"/>
        </a:accent4>
        <a:accent5>
          <a:srgbClr val="AAC0BF"/>
        </a:accent5>
        <a:accent6>
          <a:srgbClr val="878787"/>
        </a:accent6>
        <a:hlink>
          <a:srgbClr val="E17A00"/>
        </a:hlink>
        <a:folHlink>
          <a:srgbClr val="1C9D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Slide 1 14">
        <a:dk1>
          <a:srgbClr val="292929"/>
        </a:dk1>
        <a:lt1>
          <a:srgbClr val="FFFFFF"/>
        </a:lt1>
        <a:dk2>
          <a:srgbClr val="FFFFFF"/>
        </a:dk2>
        <a:lt2>
          <a:srgbClr val="FFFFFF"/>
        </a:lt2>
        <a:accent1>
          <a:srgbClr val="007F7B"/>
        </a:accent1>
        <a:accent2>
          <a:srgbClr val="969696"/>
        </a:accent2>
        <a:accent3>
          <a:srgbClr val="FFFFFF"/>
        </a:accent3>
        <a:accent4>
          <a:srgbClr val="212121"/>
        </a:accent4>
        <a:accent5>
          <a:srgbClr val="AAC0BF"/>
        </a:accent5>
        <a:accent6>
          <a:srgbClr val="878787"/>
        </a:accent6>
        <a:hlink>
          <a:srgbClr val="007F7B"/>
        </a:hlink>
        <a:folHlink>
          <a:srgbClr val="1C9D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The Research Data Alliance PPT" id="{EC47DED5-2C3F-4B85-A3CC-E52314E9BFA6}" vid="{5993B1E5-1568-415C-90DF-815ADFAA94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BoF RDA 4 - 1.potx</Template>
  <TotalTime>2772</TotalTime>
  <Words>507</Words>
  <Application>Microsoft Macintosh PowerPoint</Application>
  <PresentationFormat>On-screen Show (4:3)</PresentationFormat>
  <Paragraphs>122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BoF RDA 4 - 1</vt:lpstr>
      <vt:lpstr>Section Slide 1</vt:lpstr>
      <vt:lpstr>The RESEARCH DATA ALLIANCE Maturity Model Approach WG: Repository Audit and Certification Wim Hugo – ICSU-WDS/ SAEON</vt:lpstr>
      <vt:lpstr>Problem Statement</vt:lpstr>
      <vt:lpstr>PowerPoint Presentation</vt:lpstr>
      <vt:lpstr>Maturity Models</vt:lpstr>
      <vt:lpstr>Maturity Matrix</vt:lpstr>
      <vt:lpstr>Alternative Classifications/ Scales of Maturity</vt:lpstr>
      <vt:lpstr>Scope of Management</vt:lpstr>
      <vt:lpstr>Objective Hierarchy …</vt:lpstr>
      <vt:lpstr>Objective Hierarchy …</vt:lpstr>
      <vt:lpstr>… or Objective Graph</vt:lpstr>
      <vt:lpstr>Large and Complex Matrix …</vt:lpstr>
      <vt:lpstr>… each with Metrics</vt:lpstr>
      <vt:lpstr>Current Performance</vt:lpstr>
      <vt:lpstr>Self-Assessment</vt:lpstr>
      <vt:lpstr>Limited Impact or Scope</vt:lpstr>
      <vt:lpstr>Milestones and Goals</vt:lpstr>
      <vt:lpstr>Quality Assurance</vt:lpstr>
      <vt:lpstr>Audit</vt:lpstr>
      <vt:lpstr>Immaturity Model …</vt:lpstr>
      <vt:lpstr> ?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Ily</dc:creator>
  <cp:lastModifiedBy>Wim Hugo</cp:lastModifiedBy>
  <cp:revision>124</cp:revision>
  <dcterms:created xsi:type="dcterms:W3CDTF">2011-02-25T12:57:11Z</dcterms:created>
  <dcterms:modified xsi:type="dcterms:W3CDTF">2015-03-10T20:45:16Z</dcterms:modified>
</cp:coreProperties>
</file>